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5" r:id="rId2"/>
  </p:sldMasterIdLst>
  <p:notesMasterIdLst>
    <p:notesMasterId r:id="rId19"/>
  </p:notesMasterIdLst>
  <p:handoutMasterIdLst>
    <p:handoutMasterId r:id="rId20"/>
  </p:handoutMasterIdLst>
  <p:sldIdLst>
    <p:sldId id="262" r:id="rId3"/>
    <p:sldId id="263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61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D3D25F-903F-49D0-BD7C-9BA23C48581A}" type="datetimeFigureOut">
              <a:rPr lang="zh-CN" altLang="en-US" smtClean="0"/>
              <a:t>2013/10/2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46AB3-7E25-4ADC-8C69-05DA5831DA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3343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00233-97E9-434F-935E-01162C9F596A}" type="datetimeFigureOut">
              <a:rPr lang="zh-CN" altLang="en-US" smtClean="0"/>
              <a:t>2013/10/2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545E8-EB90-4575-AD89-187D93028D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52444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9032C-17B7-4C47-8540-722B0016AD8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904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63513" y="116632"/>
            <a:ext cx="7667625" cy="754063"/>
            <a:chOff x="143942" y="154657"/>
            <a:chExt cx="7668418" cy="754063"/>
          </a:xfrm>
        </p:grpSpPr>
        <p:sp>
          <p:nvSpPr>
            <p:cNvPr id="9" name="Rectangle 2"/>
            <p:cNvSpPr txBox="1">
              <a:spLocks noChangeArrowheads="1"/>
            </p:cNvSpPr>
            <p:nvPr/>
          </p:nvSpPr>
          <p:spPr bwMode="auto">
            <a:xfrm>
              <a:off x="900385" y="332904"/>
              <a:ext cx="6911975" cy="431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b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600" b="1" dirty="0" smtClean="0">
                  <a:solidFill>
                    <a:srgbClr val="0000FF"/>
                  </a:solidFill>
                  <a:latin typeface="Verdana" pitchFamily="34" charset="0"/>
                </a:rPr>
                <a:t>齐河县第四中学</a:t>
              </a:r>
              <a:endParaRPr lang="zh-CN" altLang="en-US" sz="1600" b="1" dirty="0">
                <a:solidFill>
                  <a:srgbClr val="0000FF"/>
                </a:solidFill>
                <a:latin typeface="Verdana" pitchFamily="34" charset="0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942" y="154657"/>
              <a:ext cx="755650" cy="754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A3BA5D3-2A78-4FC8-B440-69A6AFE5D3B5}" type="datetime1">
              <a:rPr lang="zh-CN" altLang="en-US" smtClean="0"/>
              <a:t>2013/10/2 Wednesday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685800" y="1318072"/>
            <a:ext cx="7772400" cy="19192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132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67257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167257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9F3D4-D294-46EF-9925-E233FD9C2487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2013/10/2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9"/>
            <a:ext cx="1626296" cy="10323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061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2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10866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5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093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Rectangle 5"/>
          <p:cNvSpPr txBox="1">
            <a:spLocks noChangeArrowheads="1"/>
          </p:cNvSpPr>
          <p:nvPr userDrawn="1"/>
        </p:nvSpPr>
        <p:spPr>
          <a:xfrm>
            <a:off x="329853" y="6343650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 smtClean="0">
                <a:solidFill>
                  <a:prstClr val="black">
                    <a:tint val="75000"/>
                  </a:prstClr>
                </a:solidFill>
              </a:rPr>
              <a:t>张泉</a:t>
            </a:r>
            <a:endParaRPr lang="en-US" altLang="ko-K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文本框 1"/>
          <p:cNvSpPr txBox="1"/>
          <p:nvPr userDrawn="1"/>
        </p:nvSpPr>
        <p:spPr>
          <a:xfrm>
            <a:off x="887411" y="-190500"/>
            <a:ext cx="18415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D39AF087-7C11-46AF-B007-9F0FFB960171}" type="slidenum">
              <a:rPr lang="en-US" altLang="zh-CN" sz="6600" i="1" smtClean="0">
                <a:solidFill>
                  <a:srgbClr val="C00000"/>
                </a:solidFill>
              </a:rPr>
              <a:t>‹#›</a:t>
            </a:fld>
            <a:endParaRPr lang="zh-CN" altLang="en-US" sz="6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086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F2FE0-6D46-4385-BFB5-DC21BD19A4F9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2013/10/2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28650" y="3397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628650" y="2023270"/>
            <a:ext cx="7886700" cy="3975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5237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987426"/>
            <a:ext cx="2949178" cy="48815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9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90229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341" y="1018381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10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9890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2717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226" y="614855"/>
            <a:ext cx="4101627" cy="3894083"/>
          </a:xfrm>
          <a:prstGeom prst="roundRect">
            <a:avLst>
              <a:gd name="adj" fmla="val 49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 Box 2"/>
          <p:cNvSpPr txBox="1">
            <a:spLocks noChangeArrowheads="1"/>
          </p:cNvSpPr>
          <p:nvPr userDrawn="1"/>
        </p:nvSpPr>
        <p:spPr bwMode="auto">
          <a:xfrm>
            <a:off x="1717675" y="4000500"/>
            <a:ext cx="58975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齐河县第四中学</a:t>
            </a:r>
          </a:p>
        </p:txBody>
      </p:sp>
      <p:sp>
        <p:nvSpPr>
          <p:cNvPr id="8" name="Text Box 2"/>
          <p:cNvSpPr txBox="1">
            <a:spLocks noChangeArrowheads="1"/>
          </p:cNvSpPr>
          <p:nvPr userDrawn="1"/>
        </p:nvSpPr>
        <p:spPr bwMode="auto">
          <a:xfrm>
            <a:off x="1717675" y="5194300"/>
            <a:ext cx="58975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张  泉</a:t>
            </a:r>
          </a:p>
        </p:txBody>
      </p:sp>
    </p:spTree>
    <p:extLst>
      <p:ext uri="{BB962C8B-B14F-4D97-AF65-F5344CB8AC3E}">
        <p14:creationId xmlns:p14="http://schemas.microsoft.com/office/powerpoint/2010/main" val="7247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4880E5-2CEC-4972-825A-183EEF844335}" type="datetimeFigureOut">
              <a:rPr lang="zh-CN" altLang="en-US"/>
              <a:pPr/>
              <a:t>2013/10/2 Wednesday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7AF2D1-C57D-45F3-AA41-911D5093D320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881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AD3E12-540A-4DF5-8302-36551E5D431D}" type="datetimeFigureOut">
              <a:rPr lang="zh-CN" altLang="en-US"/>
              <a:pPr/>
              <a:t>2013/10/2 Wednesday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916403-4236-460A-A34D-ACCF203FC17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049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E8513F4-5D36-42AF-8E50-44169EE4CCF1}" type="datetime1">
              <a:rPr lang="zh-CN" altLang="en-US" smtClean="0"/>
              <a:t>2013/10/2 Wednesday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dirty="0" smtClean="0"/>
              <a:t>课间展示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48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561B208-B4D1-4355-BFAF-0657704B781D}" type="datetime1">
              <a:rPr lang="zh-CN" altLang="en-US" smtClean="0"/>
              <a:t>2013/10/2 Wednesday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51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1048942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25564CA-F25E-490A-8A99-79F981583686}" type="datetime1">
              <a:rPr lang="zh-CN" altLang="en-US" smtClean="0"/>
              <a:t>2013/10/2 Wednesday</a:t>
            </a:fld>
            <a:endParaRPr lang="zh-CN" alt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6FA09F38-6152-468A-BC94-7EA14342C8B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3" name="直接连接符 2"/>
          <p:cNvCxnSpPr/>
          <p:nvPr userDrawn="1"/>
        </p:nvCxnSpPr>
        <p:spPr>
          <a:xfrm>
            <a:off x="685800" y="6196758"/>
            <a:ext cx="777240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09984"/>
            <a:ext cx="7772400" cy="8128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859" y="241300"/>
            <a:ext cx="648049" cy="648049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5254579" y="63117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628650" y="1346374"/>
            <a:ext cx="8001000" cy="469079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3547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38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E686CE4F-B4B4-4E01-8333-716780956A46}" type="datetime1">
              <a:rPr lang="zh-CN" altLang="en-US" smtClean="0"/>
              <a:t>2013/10/2 Wednesday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C7B4A21-6890-448A-B78F-0DB825742FF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28650" y="3397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628650" y="2023270"/>
            <a:ext cx="7886700" cy="3975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22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6616" y="945579"/>
            <a:ext cx="7772400" cy="1236789"/>
          </a:xfrm>
        </p:spPr>
        <p:txBody>
          <a:bodyPr anchor="b">
            <a:normAutofit/>
          </a:bodyPr>
          <a:lstStyle>
            <a:lvl1pPr algn="l">
              <a:defRPr sz="4800" baseline="0"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章第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节 声音的特性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48641"/>
            <a:ext cx="5935218" cy="396938"/>
          </a:xfrm>
        </p:spPr>
        <p:txBody>
          <a:bodyPr/>
          <a:lstStyle>
            <a:lvl1pPr marL="0" indent="0" algn="l">
              <a:buNone/>
              <a:defRPr sz="2400" baseline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人民教育出版社 八年级物理上册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8100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内容占位符 2"/>
          <p:cNvSpPr>
            <a:spLocks noGrp="1"/>
          </p:cNvSpPr>
          <p:nvPr>
            <p:ph idx="13"/>
          </p:nvPr>
        </p:nvSpPr>
        <p:spPr>
          <a:xfrm>
            <a:off x="457200" y="1636941"/>
            <a:ext cx="8229600" cy="2283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lang="zh-CN" altLang="en-US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742950" indent="-285750">
              <a:buFont typeface="Wingdings" panose="05000000000000000000" pitchFamily="2" charset="2"/>
              <a:buChar char="Ø"/>
              <a:defRPr lang="zh-CN" altLang="en-US" dirty="0" smtClean="0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</a:defRPr>
            </a:lvl2pPr>
            <a:lvl3pPr>
              <a:def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3pPr>
            <a:lvl4pPr>
              <a:def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4pPr>
            <a:lvl5pPr>
              <a:defRPr lang="zh-CN" altLang="en-US" dirty="0">
                <a:latin typeface="华文行楷" panose="02010800040101010101" pitchFamily="2" charset="-122"/>
                <a:ea typeface="华文行楷" panose="0201080004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12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10604"/>
            <a:ext cx="1626296" cy="97694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0</a:t>
            </a:r>
            <a:endParaRPr lang="zh-CN" altLang="en-US" dirty="0" smtClean="0"/>
          </a:p>
        </p:txBody>
      </p:sp>
      <p:sp>
        <p:nvSpPr>
          <p:cNvPr id="13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" name="标题 1"/>
          <p:cNvSpPr>
            <a:spLocks noGrp="1"/>
          </p:cNvSpPr>
          <p:nvPr>
            <p:ph type="title"/>
          </p:nvPr>
        </p:nvSpPr>
        <p:spPr>
          <a:xfrm>
            <a:off x="2728912" y="1"/>
            <a:ext cx="6415087" cy="76835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3" name="Rectangle 5"/>
          <p:cNvSpPr txBox="1">
            <a:spLocks noChangeArrowheads="1"/>
          </p:cNvSpPr>
          <p:nvPr userDrawn="1"/>
        </p:nvSpPr>
        <p:spPr>
          <a:xfrm>
            <a:off x="1143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张泉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87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0100" y="146942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948FB8-BE4A-4AEC-917D-1FD318D9BEC1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2013/10/2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 userDrawn="1"/>
        </p:nvSpPr>
        <p:spPr bwMode="auto">
          <a:xfrm>
            <a:off x="2728913" y="0"/>
            <a:ext cx="6415087" cy="769938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auto">
          <a:xfrm>
            <a:off x="0" y="6305550"/>
            <a:ext cx="9144000" cy="552450"/>
          </a:xfrm>
          <a:prstGeom prst="rect">
            <a:avLst/>
          </a:prstGeom>
          <a:solidFill>
            <a:srgbClr val="27882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9" name="Rectangle 52"/>
          <p:cNvSpPr>
            <a:spLocks noChangeArrowheads="1"/>
          </p:cNvSpPr>
          <p:nvPr userDrawn="1"/>
        </p:nvSpPr>
        <p:spPr bwMode="auto">
          <a:xfrm>
            <a:off x="-28575" y="0"/>
            <a:ext cx="2757488" cy="768350"/>
          </a:xfrm>
          <a:prstGeom prst="rect">
            <a:avLst/>
          </a:prstGeom>
          <a:solidFill>
            <a:srgbClr val="7BD37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endParaRPr lang="en-US" altLang="zh-CN" sz="6000" b="1" i="1" dirty="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文本占位符 15"/>
          <p:cNvSpPr>
            <a:spLocks noGrp="1"/>
          </p:cNvSpPr>
          <p:nvPr>
            <p:ph type="body" sz="quarter" idx="14" hasCustomPrompt="1"/>
          </p:nvPr>
        </p:nvSpPr>
        <p:spPr>
          <a:xfrm>
            <a:off x="964505" y="-1588"/>
            <a:ext cx="1626296" cy="113544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lvl="0"/>
            <a:r>
              <a:rPr lang="en-US" altLang="zh-CN" dirty="0" smtClean="0"/>
              <a:t>1</a:t>
            </a:r>
            <a:endParaRPr lang="zh-CN" altLang="en-US" dirty="0" smtClean="0"/>
          </a:p>
        </p:txBody>
      </p:sp>
      <p:sp>
        <p:nvSpPr>
          <p:cNvPr id="12" name="Rectangle 5"/>
          <p:cNvSpPr txBox="1">
            <a:spLocks noChangeArrowheads="1"/>
          </p:cNvSpPr>
          <p:nvPr userDrawn="1"/>
        </p:nvSpPr>
        <p:spPr>
          <a:xfrm>
            <a:off x="3124200" y="6330569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>
                <a:solidFill>
                  <a:prstClr val="black">
                    <a:tint val="75000"/>
                  </a:prstClr>
                </a:solidFill>
              </a:rPr>
              <a:t>齐河县第四中学</a:t>
            </a:r>
            <a:endParaRPr lang="en-US" altLang="ko-K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Rectangle 6"/>
          <p:cNvSpPr txBox="1">
            <a:spLocks noChangeArrowheads="1"/>
          </p:cNvSpPr>
          <p:nvPr userDrawn="1"/>
        </p:nvSpPr>
        <p:spPr>
          <a:xfrm>
            <a:off x="6553200" y="6330569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EE6DBC8-30AE-411B-8D45-C80FD3AACA6C}" type="slidenum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标题 1"/>
          <p:cNvSpPr txBox="1">
            <a:spLocks/>
          </p:cNvSpPr>
          <p:nvPr userDrawn="1"/>
        </p:nvSpPr>
        <p:spPr>
          <a:xfrm>
            <a:off x="2728912" y="1"/>
            <a:ext cx="6415087" cy="768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j-cs"/>
              </a:defRPr>
            </a:lvl1pPr>
          </a:lstStyle>
          <a:p>
            <a:r>
              <a:rPr lang="zh-CN" altLang="en-US" smtClean="0">
                <a:solidFill>
                  <a:prstClr val="white"/>
                </a:solidFill>
              </a:rPr>
              <a:t>单击此处编辑母版标题样式</a:t>
            </a:r>
            <a:endParaRPr lang="zh-CN" alt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43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7544" y="954758"/>
            <a:ext cx="5869533" cy="61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" y="116632"/>
            <a:ext cx="755572" cy="75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043608" y="332656"/>
            <a:ext cx="5832475" cy="3968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0" dirty="0" smtClean="0"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齐河县第四中学</a:t>
            </a:r>
            <a:endParaRPr lang="zh-CN" altLang="en-US" sz="2000" b="0" dirty="0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5447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4" r:id="rId5"/>
    <p:sldLayoutId id="2147483683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0" cap="none" spc="50">
          <a:ln w="11430"/>
          <a:gradFill>
            <a:gsLst>
              <a:gs pos="25000">
                <a:schemeClr val="accent2">
                  <a:satMod val="155000"/>
                </a:schemeClr>
              </a:gs>
              <a:gs pos="100000">
                <a:schemeClr val="accent2">
                  <a:shade val="45000"/>
                  <a:satMod val="165000"/>
                </a:schemeClr>
              </a:gs>
            </a:gsLst>
            <a:lin ang="5400000"/>
          </a:gra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华文行楷" pitchFamily="2" charset="-122"/>
          <a:ea typeface="华文行楷" pitchFamily="2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ea typeface="宋体" charset="-122"/>
        </a:defRPr>
      </a:lvl9pPr>
    </p:titleStyle>
    <p:bodyStyle>
      <a:lvl1pPr marL="469900" indent="-469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ea typeface="+mn-ea"/>
        </a:defRPr>
      </a:lvl2pPr>
      <a:lvl3pPr marL="1304925" indent="-395288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ea typeface="+mn-ea"/>
        </a:defRPr>
      </a:lvl3pPr>
      <a:lvl4pPr marL="1693863" indent="-3873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939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511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3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5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2713" indent="-398463" algn="l" rtl="0" eaLnBrk="1" fontAlgn="base" hangingPunct="1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1663-E278-4A58-B39B-0266669F5DE2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2013/10/2 Wednesday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4A21-6890-448A-B78F-0DB825742FF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193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9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9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400" dirty="0" smtClean="0"/>
              <a:t>第</a:t>
            </a:r>
            <a:r>
              <a:rPr lang="en-US" altLang="zh-CN" sz="4400" dirty="0" smtClean="0"/>
              <a:t>15</a:t>
            </a:r>
            <a:r>
              <a:rPr lang="zh-CN" altLang="en-US" sz="4400" dirty="0" smtClean="0"/>
              <a:t>章 </a:t>
            </a:r>
            <a:r>
              <a:rPr lang="zh-CN" altLang="en-US" sz="4400" dirty="0" smtClean="0"/>
              <a:t>第</a:t>
            </a:r>
            <a:r>
              <a:rPr lang="en-US" altLang="zh-CN" sz="4400" dirty="0"/>
              <a:t>4</a:t>
            </a:r>
            <a:r>
              <a:rPr lang="zh-CN" altLang="en-US" sz="4400" dirty="0" smtClean="0"/>
              <a:t>节 电流的测量</a:t>
            </a: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-1" y="548641"/>
            <a:ext cx="4700789" cy="396938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人民教育出版社 九年级物理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24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TextBox 15"/>
          <p:cNvSpPr>
            <a:spLocks noChangeArrowheads="1"/>
          </p:cNvSpPr>
          <p:nvPr/>
        </p:nvSpPr>
        <p:spPr bwMode="auto">
          <a:xfrm>
            <a:off x="393841" y="805331"/>
            <a:ext cx="6557963" cy="6604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sz="2800" b="1" dirty="0">
                <a:latin typeface="Times New Roman" panose="02020603050405020304" pitchFamily="18" charset="0"/>
              </a:rPr>
              <a:t>4</a:t>
            </a:r>
            <a:r>
              <a:rPr lang="en-US" sz="2800" b="1" dirty="0"/>
              <a:t>. </a:t>
            </a:r>
            <a:r>
              <a:rPr lang="zh-CN" altLang="en-US" sz="2800" b="1" dirty="0"/>
              <a:t>练习使用电流表测量电路中的电流</a:t>
            </a:r>
          </a:p>
        </p:txBody>
      </p:sp>
      <p:grpSp>
        <p:nvGrpSpPr>
          <p:cNvPr id="46086" name="Group 6"/>
          <p:cNvGrpSpPr>
            <a:grpSpLocks/>
          </p:cNvGrpSpPr>
          <p:nvPr/>
        </p:nvGrpSpPr>
        <p:grpSpPr bwMode="auto">
          <a:xfrm>
            <a:off x="5184775" y="1178260"/>
            <a:ext cx="3816350" cy="2773362"/>
            <a:chOff x="0" y="0"/>
            <a:chExt cx="2812" cy="1951"/>
          </a:xfrm>
        </p:grpSpPr>
        <p:pic>
          <p:nvPicPr>
            <p:cNvPr id="46087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" y="204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8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6" y="1134"/>
              <a:ext cx="1329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089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2812" cy="1951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6090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45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91" name="Picture 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" y="726"/>
              <a:ext cx="882" cy="1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092" name="TextBox 15"/>
          <p:cNvSpPr>
            <a:spLocks noChangeArrowheads="1"/>
          </p:cNvSpPr>
          <p:nvPr/>
        </p:nvSpPr>
        <p:spPr bwMode="auto">
          <a:xfrm>
            <a:off x="404813" y="1592263"/>
            <a:ext cx="5233987" cy="23653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2D2D8A"/>
                </a:solidFill>
                <a:round/>
                <a:headEnd/>
                <a:tailEnd/>
              </a14:hiddenLine>
            </a:ext>
          </a:extLst>
        </p:spPr>
        <p:txBody>
          <a:bodyPr lIns="54000" rIns="1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（1）画出实验电路图；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（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）按电路图连接实验器材；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（3）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进行实验。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46093" name="TextBox 18"/>
          <p:cNvSpPr>
            <a:spLocks noChangeArrowheads="1"/>
          </p:cNvSpPr>
          <p:nvPr/>
        </p:nvSpPr>
        <p:spPr bwMode="auto">
          <a:xfrm>
            <a:off x="491465" y="3944131"/>
            <a:ext cx="8153400" cy="2286000"/>
          </a:xfrm>
          <a:prstGeom prst="roundRect">
            <a:avLst>
              <a:gd name="adj" fmla="val 8958"/>
            </a:avLst>
          </a:prstGeom>
          <a:solidFill>
            <a:srgbClr val="FFDB93"/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/>
              <a:t>　　</a:t>
            </a:r>
            <a:r>
              <a:rPr lang="zh-CN" altLang="en-US" sz="2800" b="1" dirty="0">
                <a:solidFill>
                  <a:srgbClr val="CC0000"/>
                </a:solidFill>
              </a:rPr>
              <a:t>提示：</a:t>
            </a:r>
            <a:r>
              <a:rPr lang="zh-CN" altLang="en-US" sz="2800" b="1" dirty="0"/>
              <a:t>为避免电流过大损坏电流表，在不能事先估算电流的情况下，要先闭合开关然后迅速断开（叫做</a:t>
            </a:r>
            <a:r>
              <a:rPr lang="zh-CN" altLang="en-US" sz="2800" b="1" dirty="0">
                <a:latin typeface="宋体" panose="02010600030101010101" pitchFamily="2" charset="-122"/>
              </a:rPr>
              <a:t>“</a:t>
            </a:r>
            <a:r>
              <a:rPr lang="zh-CN" altLang="en-US" sz="2800" b="1" dirty="0"/>
              <a:t>试触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zh-CN" altLang="en-US" sz="2800" b="1" dirty="0"/>
              <a:t>），看看在开关闭合的瞬间指针的偏转是否在最大测量值之内。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46096" name="Rectangle 16"/>
          <p:cNvSpPr>
            <a:spLocks noChangeArrowheads="1"/>
          </p:cNvSpPr>
          <p:nvPr/>
        </p:nvSpPr>
        <p:spPr bwMode="auto">
          <a:xfrm>
            <a:off x="-252413" y="1304925"/>
            <a:ext cx="1981201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　　实验</a:t>
            </a:r>
            <a:r>
              <a:rPr lang="en-US" sz="2800" b="1">
                <a:latin typeface="Times New Roman" panose="02020603050405020304" pitchFamily="18" charset="0"/>
              </a:rPr>
              <a:t>1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pic>
        <p:nvPicPr>
          <p:cNvPr id="4609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69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63" name="Group 7"/>
          <p:cNvGrpSpPr>
            <a:grpSpLocks/>
          </p:cNvGrpSpPr>
          <p:nvPr/>
        </p:nvGrpSpPr>
        <p:grpSpPr bwMode="auto">
          <a:xfrm>
            <a:off x="1438275" y="2349500"/>
            <a:ext cx="2735263" cy="2143125"/>
            <a:chOff x="0" y="0"/>
            <a:chExt cx="1723" cy="1350"/>
          </a:xfrm>
        </p:grpSpPr>
        <p:sp>
          <p:nvSpPr>
            <p:cNvPr id="45064" name="Rectangle 8"/>
            <p:cNvSpPr>
              <a:spLocks noChangeArrowheads="1"/>
            </p:cNvSpPr>
            <p:nvPr/>
          </p:nvSpPr>
          <p:spPr bwMode="auto">
            <a:xfrm>
              <a:off x="159" y="341"/>
              <a:ext cx="1564" cy="86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65" name="AutoShape 21"/>
            <p:cNvSpPr>
              <a:spLocks noChangeArrowheads="1"/>
            </p:cNvSpPr>
            <p:nvPr/>
          </p:nvSpPr>
          <p:spPr bwMode="auto">
            <a:xfrm>
              <a:off x="794" y="1044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5066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195" y="688"/>
              <a:ext cx="705" cy="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5067" name="Text Box 11"/>
            <p:cNvSpPr txBox="1">
              <a:spLocks noChangeArrowheads="1"/>
            </p:cNvSpPr>
            <p:nvPr/>
          </p:nvSpPr>
          <p:spPr bwMode="auto">
            <a:xfrm>
              <a:off x="1225" y="0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S</a:t>
              </a:r>
              <a:endParaRPr lang="en-US" sz="28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45068" name="Text Box 12"/>
            <p:cNvSpPr txBox="1">
              <a:spLocks noChangeArrowheads="1"/>
            </p:cNvSpPr>
            <p:nvPr/>
          </p:nvSpPr>
          <p:spPr bwMode="auto">
            <a:xfrm>
              <a:off x="1134" y="862"/>
              <a:ext cx="26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endParaRPr lang="en-US" sz="2800" b="1" baseline="-25000">
                <a:latin typeface="Times New Roman" panose="02020603050405020304" pitchFamily="18" charset="0"/>
              </a:endParaRPr>
            </a:p>
          </p:txBody>
        </p:sp>
        <p:grpSp>
          <p:nvGrpSpPr>
            <p:cNvPr id="45069" name="Group 13"/>
            <p:cNvGrpSpPr>
              <a:grpSpLocks/>
            </p:cNvGrpSpPr>
            <p:nvPr/>
          </p:nvGrpSpPr>
          <p:grpSpPr bwMode="auto">
            <a:xfrm>
              <a:off x="0" y="600"/>
              <a:ext cx="340" cy="353"/>
              <a:chOff x="0" y="0"/>
              <a:chExt cx="340" cy="353"/>
            </a:xfrm>
          </p:grpSpPr>
          <p:sp>
            <p:nvSpPr>
              <p:cNvPr id="45070" name="Oval 14"/>
              <p:cNvSpPr>
                <a:spLocks noChangeArrowheads="1"/>
              </p:cNvSpPr>
              <p:nvPr/>
            </p:nvSpPr>
            <p:spPr bwMode="auto">
              <a:xfrm>
                <a:off x="0" y="13"/>
                <a:ext cx="340" cy="34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071" name="Text Box 15"/>
              <p:cNvSpPr txBox="1">
                <a:spLocks noChangeArrowheads="1"/>
              </p:cNvSpPr>
              <p:nvPr/>
            </p:nvSpPr>
            <p:spPr bwMode="auto">
              <a:xfrm>
                <a:off x="32" y="0"/>
                <a:ext cx="286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b="1"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grpSp>
          <p:nvGrpSpPr>
            <p:cNvPr id="45072" name="Group 16"/>
            <p:cNvGrpSpPr>
              <a:grpSpLocks/>
            </p:cNvGrpSpPr>
            <p:nvPr/>
          </p:nvGrpSpPr>
          <p:grpSpPr bwMode="auto">
            <a:xfrm>
              <a:off x="1134" y="250"/>
              <a:ext cx="283" cy="170"/>
              <a:chOff x="0" y="0"/>
              <a:chExt cx="256" cy="142"/>
            </a:xfrm>
          </p:grpSpPr>
          <p:sp>
            <p:nvSpPr>
              <p:cNvPr id="45073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5074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75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grpSp>
          <p:nvGrpSpPr>
            <p:cNvPr id="45076" name="Group 20"/>
            <p:cNvGrpSpPr>
              <a:grpSpLocks/>
            </p:cNvGrpSpPr>
            <p:nvPr/>
          </p:nvGrpSpPr>
          <p:grpSpPr bwMode="auto">
            <a:xfrm flipH="1">
              <a:off x="794" y="182"/>
              <a:ext cx="85" cy="340"/>
              <a:chOff x="0" y="0"/>
              <a:chExt cx="85" cy="340"/>
            </a:xfrm>
          </p:grpSpPr>
          <p:sp>
            <p:nvSpPr>
              <p:cNvPr id="45077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5078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79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5080" name="Group 24"/>
          <p:cNvGrpSpPr>
            <a:grpSpLocks/>
          </p:cNvGrpSpPr>
          <p:nvPr/>
        </p:nvGrpSpPr>
        <p:grpSpPr bwMode="auto">
          <a:xfrm>
            <a:off x="5183188" y="2349500"/>
            <a:ext cx="2736850" cy="2143125"/>
            <a:chOff x="0" y="0"/>
            <a:chExt cx="1724" cy="1350"/>
          </a:xfrm>
        </p:grpSpPr>
        <p:sp>
          <p:nvSpPr>
            <p:cNvPr id="45081" name="Rectangle 25"/>
            <p:cNvSpPr>
              <a:spLocks noChangeArrowheads="1"/>
            </p:cNvSpPr>
            <p:nvPr/>
          </p:nvSpPr>
          <p:spPr bwMode="auto">
            <a:xfrm>
              <a:off x="0" y="341"/>
              <a:ext cx="1564" cy="86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82" name="AutoShape 21"/>
            <p:cNvSpPr>
              <a:spLocks noChangeArrowheads="1"/>
            </p:cNvSpPr>
            <p:nvPr/>
          </p:nvSpPr>
          <p:spPr bwMode="auto">
            <a:xfrm>
              <a:off x="635" y="1044"/>
              <a:ext cx="309" cy="306"/>
            </a:xfrm>
            <a:prstGeom prst="flowChartSummingJunction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  <a:latin typeface="Calibri" panose="020F0502020204030204" pitchFamily="34" charset="0"/>
              </a:endParaRPr>
            </a:p>
          </p:txBody>
        </p:sp>
        <p:cxnSp>
          <p:nvCxnSpPr>
            <p:cNvPr id="45083" name="直接连接符 24"/>
            <p:cNvCxnSpPr>
              <a:cxnSpLocks noChangeShapeType="1"/>
            </p:cNvCxnSpPr>
            <p:nvPr/>
          </p:nvCxnSpPr>
          <p:spPr bwMode="auto">
            <a:xfrm rot="5400000" flipH="1" flipV="1">
              <a:off x="-349" y="688"/>
              <a:ext cx="705" cy="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5084" name="Text Box 28"/>
            <p:cNvSpPr txBox="1">
              <a:spLocks noChangeArrowheads="1"/>
            </p:cNvSpPr>
            <p:nvPr/>
          </p:nvSpPr>
          <p:spPr bwMode="auto">
            <a:xfrm>
              <a:off x="1066" y="0"/>
              <a:ext cx="24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S</a:t>
              </a:r>
              <a:endParaRPr lang="en-US" sz="28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45085" name="Text Box 29"/>
            <p:cNvSpPr txBox="1">
              <a:spLocks noChangeArrowheads="1"/>
            </p:cNvSpPr>
            <p:nvPr/>
          </p:nvSpPr>
          <p:spPr bwMode="auto">
            <a:xfrm>
              <a:off x="975" y="862"/>
              <a:ext cx="26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L</a:t>
              </a:r>
              <a:endParaRPr lang="en-US" sz="2800" b="1" baseline="-25000">
                <a:latin typeface="Times New Roman" panose="02020603050405020304" pitchFamily="18" charset="0"/>
              </a:endParaRPr>
            </a:p>
          </p:txBody>
        </p:sp>
        <p:grpSp>
          <p:nvGrpSpPr>
            <p:cNvPr id="45086" name="Group 30"/>
            <p:cNvGrpSpPr>
              <a:grpSpLocks/>
            </p:cNvGrpSpPr>
            <p:nvPr/>
          </p:nvGrpSpPr>
          <p:grpSpPr bwMode="auto">
            <a:xfrm>
              <a:off x="1384" y="567"/>
              <a:ext cx="340" cy="353"/>
              <a:chOff x="0" y="0"/>
              <a:chExt cx="340" cy="353"/>
            </a:xfrm>
          </p:grpSpPr>
          <p:sp>
            <p:nvSpPr>
              <p:cNvPr id="45087" name="Oval 31"/>
              <p:cNvSpPr>
                <a:spLocks noChangeArrowheads="1"/>
              </p:cNvSpPr>
              <p:nvPr/>
            </p:nvSpPr>
            <p:spPr bwMode="auto">
              <a:xfrm>
                <a:off x="0" y="13"/>
                <a:ext cx="340" cy="34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088" name="Text Box 32"/>
              <p:cNvSpPr txBox="1">
                <a:spLocks noChangeArrowheads="1"/>
              </p:cNvSpPr>
              <p:nvPr/>
            </p:nvSpPr>
            <p:spPr bwMode="auto">
              <a:xfrm>
                <a:off x="32" y="0"/>
                <a:ext cx="286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b="1"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grpSp>
          <p:nvGrpSpPr>
            <p:cNvPr id="45089" name="Group 33"/>
            <p:cNvGrpSpPr>
              <a:grpSpLocks/>
            </p:cNvGrpSpPr>
            <p:nvPr/>
          </p:nvGrpSpPr>
          <p:grpSpPr bwMode="auto">
            <a:xfrm>
              <a:off x="975" y="250"/>
              <a:ext cx="283" cy="170"/>
              <a:chOff x="0" y="0"/>
              <a:chExt cx="256" cy="142"/>
            </a:xfrm>
          </p:grpSpPr>
          <p:sp>
            <p:nvSpPr>
              <p:cNvPr id="45090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5091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92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grpSp>
          <p:nvGrpSpPr>
            <p:cNvPr id="45093" name="Group 37"/>
            <p:cNvGrpSpPr>
              <a:grpSpLocks/>
            </p:cNvGrpSpPr>
            <p:nvPr/>
          </p:nvGrpSpPr>
          <p:grpSpPr bwMode="auto">
            <a:xfrm flipH="1">
              <a:off x="635" y="182"/>
              <a:ext cx="85" cy="340"/>
              <a:chOff x="0" y="0"/>
              <a:chExt cx="85" cy="340"/>
            </a:xfrm>
          </p:grpSpPr>
          <p:sp>
            <p:nvSpPr>
              <p:cNvPr id="45094" name="Rectangle 19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5095" name="Line 2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096" name="Line 21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5098" name="Rectangle 42"/>
          <p:cNvSpPr>
            <a:spLocks noChangeArrowheads="1"/>
          </p:cNvSpPr>
          <p:nvPr/>
        </p:nvSpPr>
        <p:spPr bwMode="auto">
          <a:xfrm>
            <a:off x="431800" y="750888"/>
            <a:ext cx="10763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/>
              <a:t>实验</a:t>
            </a:r>
            <a:r>
              <a:rPr lang="en-US" sz="2800" b="1">
                <a:latin typeface="Times New Roman" panose="02020603050405020304" pitchFamily="18" charset="0"/>
              </a:rPr>
              <a:t>2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5099" name="Rectangle 43"/>
          <p:cNvSpPr>
            <a:spLocks noChangeArrowheads="1"/>
          </p:cNvSpPr>
          <p:nvPr/>
        </p:nvSpPr>
        <p:spPr bwMode="auto">
          <a:xfrm>
            <a:off x="431800" y="1268413"/>
            <a:ext cx="8208963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　　改变电流表在电路中的位置，比较电流表两次示数。</a:t>
            </a:r>
          </a:p>
        </p:txBody>
      </p:sp>
      <p:sp>
        <p:nvSpPr>
          <p:cNvPr id="45100" name="Rectangle 44"/>
          <p:cNvSpPr>
            <a:spLocks noChangeArrowheads="1"/>
          </p:cNvSpPr>
          <p:nvPr/>
        </p:nvSpPr>
        <p:spPr bwMode="auto">
          <a:xfrm>
            <a:off x="431800" y="5192713"/>
            <a:ext cx="76850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66CC"/>
                </a:solidFill>
              </a:rPr>
              <a:t>　　想一想，两次电流表的示数相同说明什么？</a:t>
            </a:r>
          </a:p>
        </p:txBody>
      </p:sp>
      <p:pic>
        <p:nvPicPr>
          <p:cNvPr id="45101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56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Box 8"/>
          <p:cNvSpPr txBox="1">
            <a:spLocks noChangeArrowheads="1"/>
          </p:cNvSpPr>
          <p:nvPr/>
        </p:nvSpPr>
        <p:spPr bwMode="auto">
          <a:xfrm>
            <a:off x="431800" y="1268413"/>
            <a:ext cx="7993063" cy="16303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800" b="1">
                <a:latin typeface="Times New Roman" panose="02020603050405020304" pitchFamily="18" charset="0"/>
              </a:rPr>
              <a:t>连接实物图，要求两灯并联，开关控制两盏灯，电流表测灯</a:t>
            </a:r>
            <a:r>
              <a:rPr lang="en-US" sz="2800" b="1">
                <a:latin typeface="Times New Roman" panose="02020603050405020304" pitchFamily="18" charset="0"/>
              </a:rPr>
              <a:t>L</a:t>
            </a:r>
            <a:r>
              <a:rPr lang="en-US" sz="28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</a:rPr>
              <a:t>的电流（约</a:t>
            </a:r>
            <a:r>
              <a:rPr lang="en-US" sz="2800" b="1">
                <a:latin typeface="Times New Roman" panose="02020603050405020304" pitchFamily="18" charset="0"/>
              </a:rPr>
              <a:t>0.5</a:t>
            </a:r>
            <a:r>
              <a:rPr lang="en-US" altLang="zh-CN" sz="2800" b="1">
                <a:latin typeface="Times New Roman" panose="02020603050405020304" pitchFamily="18" charset="0"/>
              </a:rPr>
              <a:t> </a:t>
            </a:r>
            <a:r>
              <a:rPr lang="en-US" sz="2800" b="1"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</a:rPr>
              <a:t>），并画出电路图。</a:t>
            </a:r>
            <a:r>
              <a:rPr lang="zh-CN" altLang="en-US" sz="2800">
                <a:latin typeface="Times New Roman" panose="02020603050405020304" pitchFamily="18" charset="0"/>
              </a:rPr>
              <a:t> 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728663" y="3201988"/>
            <a:ext cx="4248150" cy="2743200"/>
            <a:chOff x="0" y="0"/>
            <a:chExt cx="2676" cy="1728"/>
          </a:xfrm>
        </p:grpSpPr>
        <p:pic>
          <p:nvPicPr>
            <p:cNvPr id="44036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" y="65"/>
              <a:ext cx="771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7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66"/>
              <a:ext cx="822" cy="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8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3" y="772"/>
              <a:ext cx="743" cy="9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9" name="Picture 10" descr="H:\2\人教教参资源\九\图\电池组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1" y="86"/>
              <a:ext cx="1065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0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" y="1141"/>
              <a:ext cx="821" cy="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1" name="Text Box 9"/>
            <p:cNvSpPr txBox="1">
              <a:spLocks noChangeArrowheads="1"/>
            </p:cNvSpPr>
            <p:nvPr/>
          </p:nvSpPr>
          <p:spPr bwMode="auto">
            <a:xfrm>
              <a:off x="1116" y="991"/>
              <a:ext cx="416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2</a:t>
              </a:r>
              <a:endParaRPr 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44042" name="Text Box 10"/>
            <p:cNvSpPr txBox="1">
              <a:spLocks noChangeArrowheads="1"/>
            </p:cNvSpPr>
            <p:nvPr/>
          </p:nvSpPr>
          <p:spPr bwMode="auto">
            <a:xfrm>
              <a:off x="460" y="567"/>
              <a:ext cx="416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1</a:t>
              </a:r>
              <a:endParaRPr 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44043" name="Text Box 11"/>
            <p:cNvSpPr txBox="1">
              <a:spLocks noChangeArrowheads="1"/>
            </p:cNvSpPr>
            <p:nvPr/>
          </p:nvSpPr>
          <p:spPr bwMode="auto">
            <a:xfrm>
              <a:off x="673" y="0"/>
              <a:ext cx="416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S</a:t>
              </a:r>
            </a:p>
          </p:txBody>
        </p:sp>
      </p:grpSp>
      <p:grpSp>
        <p:nvGrpSpPr>
          <p:cNvPr id="44044" name="Group 12"/>
          <p:cNvGrpSpPr>
            <a:grpSpLocks/>
          </p:cNvGrpSpPr>
          <p:nvPr/>
        </p:nvGrpSpPr>
        <p:grpSpPr bwMode="auto">
          <a:xfrm>
            <a:off x="476250" y="3789363"/>
            <a:ext cx="4527550" cy="2208212"/>
            <a:chOff x="0" y="0"/>
            <a:chExt cx="2852" cy="1391"/>
          </a:xfrm>
        </p:grpSpPr>
        <p:sp>
          <p:nvSpPr>
            <p:cNvPr id="44045" name="未知"/>
            <p:cNvSpPr>
              <a:spLocks/>
            </p:cNvSpPr>
            <p:nvPr/>
          </p:nvSpPr>
          <p:spPr bwMode="auto">
            <a:xfrm>
              <a:off x="1474" y="1062"/>
              <a:ext cx="1056" cy="329"/>
            </a:xfrm>
            <a:custGeom>
              <a:avLst/>
              <a:gdLst>
                <a:gd name="T0" fmla="*/ 14 w 1056"/>
                <a:gd name="T1" fmla="*/ 91 h 329"/>
                <a:gd name="T2" fmla="*/ 75 w 1056"/>
                <a:gd name="T3" fmla="*/ 262 h 329"/>
                <a:gd name="T4" fmla="*/ 462 w 1056"/>
                <a:gd name="T5" fmla="*/ 314 h 329"/>
                <a:gd name="T6" fmla="*/ 971 w 1056"/>
                <a:gd name="T7" fmla="*/ 175 h 329"/>
                <a:gd name="T8" fmla="*/ 972 w 1056"/>
                <a:gd name="T9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6" h="329">
                  <a:moveTo>
                    <a:pt x="14" y="91"/>
                  </a:moveTo>
                  <a:cubicBezTo>
                    <a:pt x="25" y="118"/>
                    <a:pt x="0" y="225"/>
                    <a:pt x="75" y="262"/>
                  </a:cubicBezTo>
                  <a:cubicBezTo>
                    <a:pt x="150" y="299"/>
                    <a:pt x="313" y="329"/>
                    <a:pt x="462" y="314"/>
                  </a:cubicBezTo>
                  <a:cubicBezTo>
                    <a:pt x="611" y="299"/>
                    <a:pt x="886" y="227"/>
                    <a:pt x="971" y="175"/>
                  </a:cubicBezTo>
                  <a:cubicBezTo>
                    <a:pt x="1056" y="123"/>
                    <a:pt x="972" y="36"/>
                    <a:pt x="972" y="0"/>
                  </a:cubicBezTo>
                </a:path>
              </a:pathLst>
            </a:custGeom>
            <a:noFill/>
            <a:ln w="28575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6" name="未知"/>
            <p:cNvSpPr>
              <a:spLocks/>
            </p:cNvSpPr>
            <p:nvPr/>
          </p:nvSpPr>
          <p:spPr bwMode="auto">
            <a:xfrm>
              <a:off x="0" y="703"/>
              <a:ext cx="979" cy="669"/>
            </a:xfrm>
            <a:custGeom>
              <a:avLst/>
              <a:gdLst>
                <a:gd name="T0" fmla="*/ 287 w 979"/>
                <a:gd name="T1" fmla="*/ 0 h 669"/>
                <a:gd name="T2" fmla="*/ 37 w 979"/>
                <a:gd name="T3" fmla="*/ 375 h 669"/>
                <a:gd name="T4" fmla="*/ 506 w 979"/>
                <a:gd name="T5" fmla="*/ 654 h 669"/>
                <a:gd name="T6" fmla="*/ 831 w 979"/>
                <a:gd name="T7" fmla="*/ 463 h 669"/>
                <a:gd name="T8" fmla="*/ 979 w 979"/>
                <a:gd name="T9" fmla="*/ 43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669">
                  <a:moveTo>
                    <a:pt x="287" y="0"/>
                  </a:moveTo>
                  <a:cubicBezTo>
                    <a:pt x="246" y="62"/>
                    <a:pt x="0" y="266"/>
                    <a:pt x="37" y="375"/>
                  </a:cubicBezTo>
                  <a:cubicBezTo>
                    <a:pt x="74" y="484"/>
                    <a:pt x="374" y="639"/>
                    <a:pt x="506" y="654"/>
                  </a:cubicBezTo>
                  <a:cubicBezTo>
                    <a:pt x="638" y="669"/>
                    <a:pt x="752" y="499"/>
                    <a:pt x="831" y="463"/>
                  </a:cubicBezTo>
                  <a:cubicBezTo>
                    <a:pt x="910" y="427"/>
                    <a:pt x="948" y="444"/>
                    <a:pt x="979" y="439"/>
                  </a:cubicBezTo>
                </a:path>
              </a:pathLst>
            </a:custGeom>
            <a:noFill/>
            <a:ln w="28575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7" name="未知"/>
            <p:cNvSpPr>
              <a:spLocks/>
            </p:cNvSpPr>
            <p:nvPr/>
          </p:nvSpPr>
          <p:spPr bwMode="auto">
            <a:xfrm>
              <a:off x="1172" y="0"/>
              <a:ext cx="704" cy="271"/>
            </a:xfrm>
            <a:custGeom>
              <a:avLst/>
              <a:gdLst>
                <a:gd name="T0" fmla="*/ 0 w 704"/>
                <a:gd name="T1" fmla="*/ 69 h 271"/>
                <a:gd name="T2" fmla="*/ 42 w 704"/>
                <a:gd name="T3" fmla="*/ 229 h 271"/>
                <a:gd name="T4" fmla="*/ 254 w 704"/>
                <a:gd name="T5" fmla="*/ 261 h 271"/>
                <a:gd name="T6" fmla="*/ 420 w 704"/>
                <a:gd name="T7" fmla="*/ 172 h 271"/>
                <a:gd name="T8" fmla="*/ 539 w 704"/>
                <a:gd name="T9" fmla="*/ 83 h 271"/>
                <a:gd name="T10" fmla="*/ 704 w 704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4" h="271">
                  <a:moveTo>
                    <a:pt x="0" y="69"/>
                  </a:moveTo>
                  <a:cubicBezTo>
                    <a:pt x="5" y="96"/>
                    <a:pt x="0" y="197"/>
                    <a:pt x="42" y="229"/>
                  </a:cubicBezTo>
                  <a:cubicBezTo>
                    <a:pt x="84" y="261"/>
                    <a:pt x="191" y="271"/>
                    <a:pt x="254" y="261"/>
                  </a:cubicBezTo>
                  <a:cubicBezTo>
                    <a:pt x="317" y="251"/>
                    <a:pt x="373" y="202"/>
                    <a:pt x="420" y="172"/>
                  </a:cubicBezTo>
                  <a:cubicBezTo>
                    <a:pt x="467" y="142"/>
                    <a:pt x="492" y="112"/>
                    <a:pt x="539" y="83"/>
                  </a:cubicBezTo>
                  <a:cubicBezTo>
                    <a:pt x="586" y="54"/>
                    <a:pt x="670" y="17"/>
                    <a:pt x="704" y="0"/>
                  </a:cubicBezTo>
                </a:path>
              </a:pathLst>
            </a:custGeom>
            <a:noFill/>
            <a:ln w="28575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8" name="未知"/>
            <p:cNvSpPr>
              <a:spLocks/>
            </p:cNvSpPr>
            <p:nvPr/>
          </p:nvSpPr>
          <p:spPr bwMode="auto">
            <a:xfrm>
              <a:off x="1837" y="0"/>
              <a:ext cx="1015" cy="1095"/>
            </a:xfrm>
            <a:custGeom>
              <a:avLst/>
              <a:gdLst>
                <a:gd name="T0" fmla="*/ 463 w 1015"/>
                <a:gd name="T1" fmla="*/ 1095 h 1095"/>
                <a:gd name="T2" fmla="*/ 213 w 1015"/>
                <a:gd name="T3" fmla="*/ 1039 h 1095"/>
                <a:gd name="T4" fmla="*/ 41 w 1015"/>
                <a:gd name="T5" fmla="*/ 927 h 1095"/>
                <a:gd name="T6" fmla="*/ 21 w 1015"/>
                <a:gd name="T7" fmla="*/ 688 h 1095"/>
                <a:gd name="T8" fmla="*/ 167 w 1015"/>
                <a:gd name="T9" fmla="*/ 430 h 1095"/>
                <a:gd name="T10" fmla="*/ 895 w 1015"/>
                <a:gd name="T11" fmla="*/ 185 h 1095"/>
                <a:gd name="T12" fmla="*/ 888 w 1015"/>
                <a:gd name="T13" fmla="*/ 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5" h="1095">
                  <a:moveTo>
                    <a:pt x="463" y="1095"/>
                  </a:moveTo>
                  <a:cubicBezTo>
                    <a:pt x="421" y="1087"/>
                    <a:pt x="283" y="1067"/>
                    <a:pt x="213" y="1039"/>
                  </a:cubicBezTo>
                  <a:cubicBezTo>
                    <a:pt x="143" y="1011"/>
                    <a:pt x="73" y="986"/>
                    <a:pt x="41" y="927"/>
                  </a:cubicBezTo>
                  <a:cubicBezTo>
                    <a:pt x="9" y="868"/>
                    <a:pt x="0" y="771"/>
                    <a:pt x="21" y="688"/>
                  </a:cubicBezTo>
                  <a:cubicBezTo>
                    <a:pt x="42" y="605"/>
                    <a:pt x="21" y="514"/>
                    <a:pt x="167" y="430"/>
                  </a:cubicBezTo>
                  <a:cubicBezTo>
                    <a:pt x="313" y="346"/>
                    <a:pt x="775" y="257"/>
                    <a:pt x="895" y="185"/>
                  </a:cubicBezTo>
                  <a:cubicBezTo>
                    <a:pt x="1015" y="113"/>
                    <a:pt x="889" y="39"/>
                    <a:pt x="888" y="0"/>
                  </a:cubicBezTo>
                </a:path>
              </a:pathLst>
            </a:custGeom>
            <a:noFill/>
            <a:ln w="28575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9" name="未知"/>
            <p:cNvSpPr>
              <a:spLocks/>
            </p:cNvSpPr>
            <p:nvPr/>
          </p:nvSpPr>
          <p:spPr bwMode="auto">
            <a:xfrm>
              <a:off x="777" y="511"/>
              <a:ext cx="1530" cy="575"/>
            </a:xfrm>
            <a:custGeom>
              <a:avLst/>
              <a:gdLst>
                <a:gd name="T0" fmla="*/ 89 w 1530"/>
                <a:gd name="T1" fmla="*/ 199 h 575"/>
                <a:gd name="T2" fmla="*/ 56 w 1530"/>
                <a:gd name="T3" fmla="*/ 199 h 575"/>
                <a:gd name="T4" fmla="*/ 424 w 1530"/>
                <a:gd name="T5" fmla="*/ 15 h 575"/>
                <a:gd name="T6" fmla="*/ 795 w 1530"/>
                <a:gd name="T7" fmla="*/ 108 h 575"/>
                <a:gd name="T8" fmla="*/ 927 w 1530"/>
                <a:gd name="T9" fmla="*/ 498 h 575"/>
                <a:gd name="T10" fmla="*/ 1530 w 1530"/>
                <a:gd name="T11" fmla="*/ 571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0" h="575">
                  <a:moveTo>
                    <a:pt x="89" y="199"/>
                  </a:moveTo>
                  <a:cubicBezTo>
                    <a:pt x="84" y="199"/>
                    <a:pt x="0" y="230"/>
                    <a:pt x="56" y="199"/>
                  </a:cubicBezTo>
                  <a:cubicBezTo>
                    <a:pt x="112" y="168"/>
                    <a:pt x="301" y="30"/>
                    <a:pt x="424" y="15"/>
                  </a:cubicBezTo>
                  <a:cubicBezTo>
                    <a:pt x="547" y="0"/>
                    <a:pt x="711" y="28"/>
                    <a:pt x="795" y="108"/>
                  </a:cubicBezTo>
                  <a:cubicBezTo>
                    <a:pt x="879" y="188"/>
                    <a:pt x="804" y="421"/>
                    <a:pt x="927" y="498"/>
                  </a:cubicBezTo>
                  <a:cubicBezTo>
                    <a:pt x="1050" y="575"/>
                    <a:pt x="1405" y="556"/>
                    <a:pt x="1530" y="571"/>
                  </a:cubicBezTo>
                </a:path>
              </a:pathLst>
            </a:custGeom>
            <a:noFill/>
            <a:ln w="28575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0" name="未知"/>
            <p:cNvSpPr>
              <a:spLocks/>
            </p:cNvSpPr>
            <p:nvPr/>
          </p:nvSpPr>
          <p:spPr bwMode="auto">
            <a:xfrm>
              <a:off x="45" y="23"/>
              <a:ext cx="718" cy="785"/>
            </a:xfrm>
            <a:custGeom>
              <a:avLst/>
              <a:gdLst>
                <a:gd name="T0" fmla="*/ 718 w 718"/>
                <a:gd name="T1" fmla="*/ 6 h 785"/>
                <a:gd name="T2" fmla="*/ 510 w 718"/>
                <a:gd name="T3" fmla="*/ 21 h 785"/>
                <a:gd name="T4" fmla="*/ 283 w 718"/>
                <a:gd name="T5" fmla="*/ 135 h 785"/>
                <a:gd name="T6" fmla="*/ 147 w 718"/>
                <a:gd name="T7" fmla="*/ 361 h 785"/>
                <a:gd name="T8" fmla="*/ 34 w 718"/>
                <a:gd name="T9" fmla="*/ 588 h 785"/>
                <a:gd name="T10" fmla="*/ 34 w 718"/>
                <a:gd name="T11" fmla="*/ 770 h 785"/>
                <a:gd name="T12" fmla="*/ 238 w 718"/>
                <a:gd name="T13" fmla="*/ 679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8" h="785">
                  <a:moveTo>
                    <a:pt x="718" y="6"/>
                  </a:moveTo>
                  <a:cubicBezTo>
                    <a:pt x="684" y="9"/>
                    <a:pt x="582" y="0"/>
                    <a:pt x="510" y="21"/>
                  </a:cubicBezTo>
                  <a:cubicBezTo>
                    <a:pt x="438" y="42"/>
                    <a:pt x="343" y="78"/>
                    <a:pt x="283" y="135"/>
                  </a:cubicBezTo>
                  <a:cubicBezTo>
                    <a:pt x="223" y="192"/>
                    <a:pt x="188" y="286"/>
                    <a:pt x="147" y="361"/>
                  </a:cubicBezTo>
                  <a:cubicBezTo>
                    <a:pt x="106" y="436"/>
                    <a:pt x="53" y="520"/>
                    <a:pt x="34" y="588"/>
                  </a:cubicBezTo>
                  <a:cubicBezTo>
                    <a:pt x="15" y="656"/>
                    <a:pt x="0" y="755"/>
                    <a:pt x="34" y="770"/>
                  </a:cubicBezTo>
                  <a:cubicBezTo>
                    <a:pt x="68" y="785"/>
                    <a:pt x="153" y="732"/>
                    <a:pt x="238" y="679"/>
                  </a:cubicBezTo>
                </a:path>
              </a:pathLst>
            </a:custGeom>
            <a:noFill/>
            <a:ln w="28575" cmpd="sng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51" name="Group 19"/>
          <p:cNvGrpSpPr>
            <a:grpSpLocks/>
          </p:cNvGrpSpPr>
          <p:nvPr/>
        </p:nvGrpSpPr>
        <p:grpSpPr bwMode="auto">
          <a:xfrm>
            <a:off x="5651500" y="3536950"/>
            <a:ext cx="2719388" cy="2376488"/>
            <a:chOff x="0" y="0"/>
            <a:chExt cx="1713" cy="1497"/>
          </a:xfrm>
        </p:grpSpPr>
        <p:sp>
          <p:nvSpPr>
            <p:cNvPr id="44052" name="Text Box 20"/>
            <p:cNvSpPr txBox="1">
              <a:spLocks noChangeArrowheads="1"/>
            </p:cNvSpPr>
            <p:nvPr/>
          </p:nvSpPr>
          <p:spPr bwMode="auto">
            <a:xfrm>
              <a:off x="477" y="1089"/>
              <a:ext cx="414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2</a:t>
              </a:r>
              <a:endParaRPr lang="en-US" sz="2400" b="1"/>
            </a:p>
          </p:txBody>
        </p:sp>
        <p:sp>
          <p:nvSpPr>
            <p:cNvPr id="44053" name="Text Box 21"/>
            <p:cNvSpPr txBox="1">
              <a:spLocks noChangeArrowheads="1"/>
            </p:cNvSpPr>
            <p:nvPr/>
          </p:nvSpPr>
          <p:spPr bwMode="auto">
            <a:xfrm>
              <a:off x="930" y="454"/>
              <a:ext cx="382" cy="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1</a:t>
              </a:r>
              <a:endParaRPr lang="en-US" sz="2400" b="1"/>
            </a:p>
          </p:txBody>
        </p:sp>
        <p:sp>
          <p:nvSpPr>
            <p:cNvPr id="44054" name="Rectangle 102"/>
            <p:cNvSpPr>
              <a:spLocks noChangeArrowheads="1"/>
            </p:cNvSpPr>
            <p:nvPr/>
          </p:nvSpPr>
          <p:spPr bwMode="auto">
            <a:xfrm>
              <a:off x="0" y="159"/>
              <a:ext cx="1713" cy="119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grpSp>
          <p:nvGrpSpPr>
            <p:cNvPr id="44055" name="Group 23"/>
            <p:cNvGrpSpPr>
              <a:grpSpLocks/>
            </p:cNvGrpSpPr>
            <p:nvPr/>
          </p:nvGrpSpPr>
          <p:grpSpPr bwMode="auto">
            <a:xfrm>
              <a:off x="1202" y="0"/>
              <a:ext cx="72" cy="299"/>
              <a:chOff x="0" y="0"/>
              <a:chExt cx="85" cy="340"/>
            </a:xfrm>
          </p:grpSpPr>
          <p:sp>
            <p:nvSpPr>
              <p:cNvPr id="44056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4057" name="Line 24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58" name="Line 25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4059" name="Group 27"/>
            <p:cNvGrpSpPr>
              <a:grpSpLocks/>
            </p:cNvGrpSpPr>
            <p:nvPr/>
          </p:nvGrpSpPr>
          <p:grpSpPr bwMode="auto">
            <a:xfrm>
              <a:off x="363" y="77"/>
              <a:ext cx="240" cy="150"/>
              <a:chOff x="0" y="0"/>
              <a:chExt cx="256" cy="142"/>
            </a:xfrm>
          </p:grpSpPr>
          <p:sp>
            <p:nvSpPr>
              <p:cNvPr id="44060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4061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62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sp>
          <p:nvSpPr>
            <p:cNvPr id="44063" name="Line 51"/>
            <p:cNvSpPr>
              <a:spLocks noChangeShapeType="1"/>
            </p:cNvSpPr>
            <p:nvPr/>
          </p:nvSpPr>
          <p:spPr bwMode="auto">
            <a:xfrm>
              <a:off x="0" y="798"/>
              <a:ext cx="171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4" name="AutoShape 187"/>
            <p:cNvSpPr>
              <a:spLocks noChangeArrowheads="1"/>
            </p:cNvSpPr>
            <p:nvPr/>
          </p:nvSpPr>
          <p:spPr bwMode="auto">
            <a:xfrm>
              <a:off x="711" y="665"/>
              <a:ext cx="265" cy="273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44065" name="AutoShape 187"/>
            <p:cNvSpPr>
              <a:spLocks noChangeArrowheads="1"/>
            </p:cNvSpPr>
            <p:nvPr/>
          </p:nvSpPr>
          <p:spPr bwMode="auto">
            <a:xfrm>
              <a:off x="288" y="1217"/>
              <a:ext cx="264" cy="273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grpSp>
          <p:nvGrpSpPr>
            <p:cNvPr id="44066" name="Group 34"/>
            <p:cNvGrpSpPr>
              <a:grpSpLocks/>
            </p:cNvGrpSpPr>
            <p:nvPr/>
          </p:nvGrpSpPr>
          <p:grpSpPr bwMode="auto">
            <a:xfrm>
              <a:off x="1116" y="1155"/>
              <a:ext cx="414" cy="342"/>
              <a:chOff x="0" y="0"/>
              <a:chExt cx="448" cy="363"/>
            </a:xfrm>
          </p:grpSpPr>
          <p:sp>
            <p:nvSpPr>
              <p:cNvPr id="44067" name="Oval 197"/>
              <p:cNvSpPr>
                <a:spLocks noChangeArrowheads="1"/>
              </p:cNvSpPr>
              <p:nvPr/>
            </p:nvSpPr>
            <p:spPr bwMode="auto">
              <a:xfrm>
                <a:off x="0" y="45"/>
                <a:ext cx="313" cy="318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4068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48" cy="3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800" b="1"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</p:grpSp>
      <p:pic>
        <p:nvPicPr>
          <p:cNvPr id="4407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09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Box 8"/>
          <p:cNvSpPr txBox="1">
            <a:spLocks noChangeArrowheads="1"/>
          </p:cNvSpPr>
          <p:nvPr/>
        </p:nvSpPr>
        <p:spPr bwMode="auto">
          <a:xfrm>
            <a:off x="431800" y="1268413"/>
            <a:ext cx="7164388" cy="519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800" b="1">
                <a:latin typeface="Times New Roman" panose="02020603050405020304" pitchFamily="18" charset="0"/>
              </a:rPr>
              <a:t>根据所给电路图连接实物图。</a:t>
            </a:r>
            <a:r>
              <a:rPr lang="zh-CN" altLang="en-US" sz="280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43011" name="Picture 3" descr="H:\2\人教教参资源\九\图\铡刀开关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025" y="2528888"/>
            <a:ext cx="1147763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2" name="Picture 5" descr="H:\2\人教教参资源\九\图\小灯泡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3573463"/>
            <a:ext cx="12239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3" name="Picture 10" descr="H:\2\人教教参资源\九\图\电池组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2600325"/>
            <a:ext cx="1831975" cy="72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5" descr="H:\2\人教教参资源\九\图\小灯泡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976813"/>
            <a:ext cx="1223962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7775575" y="4724400"/>
            <a:ext cx="7159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US" sz="2400" b="1">
                <a:latin typeface="Times New Roman" panose="02020603050405020304" pitchFamily="18" charset="0"/>
              </a:rPr>
              <a:t>L</a:t>
            </a:r>
            <a:r>
              <a:rPr lang="en-US" sz="2400" b="1" baseline="-25000">
                <a:latin typeface="Times New Roman" panose="02020603050405020304" pitchFamily="18" charset="0"/>
              </a:rPr>
              <a:t>2</a:t>
            </a:r>
            <a:endParaRPr lang="en-US" sz="2400" b="1"/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7600950" y="3284538"/>
            <a:ext cx="71596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US" sz="2400" b="1">
                <a:latin typeface="Times New Roman" panose="02020603050405020304" pitchFamily="18" charset="0"/>
              </a:rPr>
              <a:t>L</a:t>
            </a:r>
            <a:r>
              <a:rPr lang="en-US" sz="2400" b="1" baseline="-25000">
                <a:latin typeface="Times New Roman" panose="02020603050405020304" pitchFamily="18" charset="0"/>
              </a:rPr>
              <a:t>1</a:t>
            </a:r>
            <a:endParaRPr lang="en-US" sz="2400" b="1"/>
          </a:p>
        </p:txBody>
      </p:sp>
      <p:grpSp>
        <p:nvGrpSpPr>
          <p:cNvPr id="43017" name="Group 9"/>
          <p:cNvGrpSpPr>
            <a:grpSpLocks/>
          </p:cNvGrpSpPr>
          <p:nvPr/>
        </p:nvGrpSpPr>
        <p:grpSpPr bwMode="auto">
          <a:xfrm>
            <a:off x="719138" y="3068638"/>
            <a:ext cx="2743200" cy="2144712"/>
            <a:chOff x="0" y="0"/>
            <a:chExt cx="1728" cy="1351"/>
          </a:xfrm>
        </p:grpSpPr>
        <p:sp>
          <p:nvSpPr>
            <p:cNvPr id="43018" name="Text Box 10"/>
            <p:cNvSpPr txBox="1">
              <a:spLocks noChangeArrowheads="1"/>
            </p:cNvSpPr>
            <p:nvPr/>
          </p:nvSpPr>
          <p:spPr bwMode="auto">
            <a:xfrm>
              <a:off x="1338" y="852"/>
              <a:ext cx="38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2</a:t>
              </a:r>
              <a:endParaRPr lang="en-US" sz="2400" b="1"/>
            </a:p>
          </p:txBody>
        </p:sp>
        <p:sp>
          <p:nvSpPr>
            <p:cNvPr id="43019" name="Text Box 11"/>
            <p:cNvSpPr txBox="1">
              <a:spLocks noChangeArrowheads="1"/>
            </p:cNvSpPr>
            <p:nvPr/>
          </p:nvSpPr>
          <p:spPr bwMode="auto">
            <a:xfrm>
              <a:off x="930" y="331"/>
              <a:ext cx="35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1</a:t>
              </a:r>
              <a:endParaRPr lang="en-US" sz="2400" b="1"/>
            </a:p>
          </p:txBody>
        </p:sp>
        <p:sp>
          <p:nvSpPr>
            <p:cNvPr id="43020" name="Rectangle 102"/>
            <p:cNvSpPr>
              <a:spLocks noChangeArrowheads="1"/>
            </p:cNvSpPr>
            <p:nvPr/>
          </p:nvSpPr>
          <p:spPr bwMode="auto">
            <a:xfrm>
              <a:off x="136" y="127"/>
              <a:ext cx="1592" cy="105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grpSp>
          <p:nvGrpSpPr>
            <p:cNvPr id="43021" name="Group 13"/>
            <p:cNvGrpSpPr>
              <a:grpSpLocks/>
            </p:cNvGrpSpPr>
            <p:nvPr/>
          </p:nvGrpSpPr>
          <p:grpSpPr bwMode="auto">
            <a:xfrm>
              <a:off x="726" y="0"/>
              <a:ext cx="67" cy="263"/>
              <a:chOff x="0" y="0"/>
              <a:chExt cx="85" cy="340"/>
            </a:xfrm>
          </p:grpSpPr>
          <p:sp>
            <p:nvSpPr>
              <p:cNvPr id="43022" name="Rectangle 23"/>
              <p:cNvSpPr>
                <a:spLocks noChangeArrowheads="1"/>
              </p:cNvSpPr>
              <p:nvPr/>
            </p:nvSpPr>
            <p:spPr bwMode="auto">
              <a:xfrm>
                <a:off x="0" y="113"/>
                <a:ext cx="85" cy="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3023" name="Line 24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3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24" name="Line 25"/>
              <p:cNvSpPr>
                <a:spLocks noChangeShapeType="1"/>
              </p:cNvSpPr>
              <p:nvPr/>
            </p:nvSpPr>
            <p:spPr bwMode="auto">
              <a:xfrm>
                <a:off x="85" y="85"/>
                <a:ext cx="0" cy="17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3025" name="Group 17"/>
            <p:cNvGrpSpPr>
              <a:grpSpLocks/>
            </p:cNvGrpSpPr>
            <p:nvPr/>
          </p:nvGrpSpPr>
          <p:grpSpPr bwMode="auto">
            <a:xfrm>
              <a:off x="1134" y="40"/>
              <a:ext cx="223" cy="132"/>
              <a:chOff x="0" y="0"/>
              <a:chExt cx="256" cy="142"/>
            </a:xfrm>
          </p:grpSpPr>
          <p:sp>
            <p:nvSpPr>
              <p:cNvPr id="43026" name="Rectangle 15"/>
              <p:cNvSpPr>
                <a:spLocks noChangeArrowheads="1"/>
              </p:cNvSpPr>
              <p:nvPr/>
            </p:nvSpPr>
            <p:spPr bwMode="auto">
              <a:xfrm>
                <a:off x="29" y="0"/>
                <a:ext cx="226" cy="14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3027" name="Line 16"/>
              <p:cNvSpPr>
                <a:spLocks noChangeShapeType="1"/>
              </p:cNvSpPr>
              <p:nvPr/>
            </p:nvSpPr>
            <p:spPr bwMode="auto">
              <a:xfrm flipV="1">
                <a:off x="29" y="0"/>
                <a:ext cx="227" cy="8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28" name="Oval 17"/>
              <p:cNvSpPr>
                <a:spLocks noChangeArrowheads="1"/>
              </p:cNvSpPr>
              <p:nvPr/>
            </p:nvSpPr>
            <p:spPr bwMode="auto">
              <a:xfrm>
                <a:off x="0" y="57"/>
                <a:ext cx="57" cy="56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</p:grpSp>
        <p:grpSp>
          <p:nvGrpSpPr>
            <p:cNvPr id="43029" name="Group 21"/>
            <p:cNvGrpSpPr>
              <a:grpSpLocks/>
            </p:cNvGrpSpPr>
            <p:nvPr/>
          </p:nvGrpSpPr>
          <p:grpSpPr bwMode="auto">
            <a:xfrm>
              <a:off x="0" y="217"/>
              <a:ext cx="354" cy="343"/>
              <a:chOff x="0" y="0"/>
              <a:chExt cx="386" cy="363"/>
            </a:xfrm>
          </p:grpSpPr>
          <p:sp>
            <p:nvSpPr>
              <p:cNvPr id="43030" name="Oval 197"/>
              <p:cNvSpPr>
                <a:spLocks noChangeArrowheads="1"/>
              </p:cNvSpPr>
              <p:nvPr/>
            </p:nvSpPr>
            <p:spPr bwMode="auto">
              <a:xfrm>
                <a:off x="0" y="46"/>
                <a:ext cx="313" cy="317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3031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86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800" b="1">
                    <a:latin typeface="Times New Roman" panose="02020603050405020304" pitchFamily="18" charset="0"/>
                  </a:rPr>
                  <a:t>A</a:t>
                </a:r>
                <a:r>
                  <a:rPr lang="en-US" sz="2800" b="1" baseline="-25000">
                    <a:latin typeface="Times New Roman" panose="02020603050405020304" pitchFamily="18" charset="0"/>
                  </a:rPr>
                  <a:t>1</a:t>
                </a:r>
                <a:endParaRPr lang="en-US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3032" name="Line 51"/>
            <p:cNvSpPr>
              <a:spLocks noChangeShapeType="1"/>
            </p:cNvSpPr>
            <p:nvPr/>
          </p:nvSpPr>
          <p:spPr bwMode="auto">
            <a:xfrm>
              <a:off x="136" y="670"/>
              <a:ext cx="159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3" name="AutoShape 187"/>
            <p:cNvSpPr>
              <a:spLocks noChangeArrowheads="1"/>
            </p:cNvSpPr>
            <p:nvPr/>
          </p:nvSpPr>
          <p:spPr bwMode="auto">
            <a:xfrm>
              <a:off x="748" y="535"/>
              <a:ext cx="272" cy="272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43034" name="AutoShape 187"/>
            <p:cNvSpPr>
              <a:spLocks noChangeArrowheads="1"/>
            </p:cNvSpPr>
            <p:nvPr/>
          </p:nvSpPr>
          <p:spPr bwMode="auto">
            <a:xfrm>
              <a:off x="1111" y="1034"/>
              <a:ext cx="272" cy="272"/>
            </a:xfrm>
            <a:prstGeom prst="flowChartSummingJunction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grpSp>
          <p:nvGrpSpPr>
            <p:cNvPr id="43035" name="Group 27"/>
            <p:cNvGrpSpPr>
              <a:grpSpLocks/>
            </p:cNvGrpSpPr>
            <p:nvPr/>
          </p:nvGrpSpPr>
          <p:grpSpPr bwMode="auto">
            <a:xfrm>
              <a:off x="431" y="1011"/>
              <a:ext cx="431" cy="340"/>
              <a:chOff x="0" y="0"/>
              <a:chExt cx="448" cy="363"/>
            </a:xfrm>
          </p:grpSpPr>
          <p:sp>
            <p:nvSpPr>
              <p:cNvPr id="43036" name="Oval 197"/>
              <p:cNvSpPr>
                <a:spLocks noChangeArrowheads="1"/>
              </p:cNvSpPr>
              <p:nvPr/>
            </p:nvSpPr>
            <p:spPr bwMode="auto">
              <a:xfrm>
                <a:off x="0" y="45"/>
                <a:ext cx="313" cy="318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3037" name="Text Box 19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448" cy="3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sz="2800" b="1">
                    <a:latin typeface="Times New Roman" panose="02020603050405020304" pitchFamily="18" charset="0"/>
                  </a:rPr>
                  <a:t>A</a:t>
                </a:r>
                <a:r>
                  <a:rPr lang="en-US" sz="2800" b="1" baseline="-25000">
                    <a:latin typeface="Times New Roman" panose="02020603050405020304" pitchFamily="18" charset="0"/>
                  </a:rPr>
                  <a:t>2</a:t>
                </a:r>
                <a:endParaRPr lang="en-US" sz="2800" b="1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3038" name="Group 30"/>
          <p:cNvGrpSpPr>
            <a:grpSpLocks/>
          </p:cNvGrpSpPr>
          <p:nvPr/>
        </p:nvGrpSpPr>
        <p:grpSpPr bwMode="auto">
          <a:xfrm>
            <a:off x="5543550" y="4545013"/>
            <a:ext cx="1095375" cy="1296987"/>
            <a:chOff x="0" y="0"/>
            <a:chExt cx="690" cy="817"/>
          </a:xfrm>
        </p:grpSpPr>
        <p:pic>
          <p:nvPicPr>
            <p:cNvPr id="43039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0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40" name="Rectangle 32"/>
            <p:cNvSpPr>
              <a:spLocks noChangeArrowheads="1"/>
            </p:cNvSpPr>
            <p:nvPr/>
          </p:nvSpPr>
          <p:spPr bwMode="auto">
            <a:xfrm>
              <a:off x="295" y="182"/>
              <a:ext cx="91" cy="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41" name="Text Box 33"/>
            <p:cNvSpPr txBox="1">
              <a:spLocks noChangeArrowheads="1"/>
            </p:cNvSpPr>
            <p:nvPr/>
          </p:nvSpPr>
          <p:spPr bwMode="auto">
            <a:xfrm>
              <a:off x="230" y="95"/>
              <a:ext cx="451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A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2</a:t>
              </a:r>
              <a:endParaRPr lang="en-US" sz="2400" b="1"/>
            </a:p>
          </p:txBody>
        </p:sp>
      </p:grpSp>
      <p:grpSp>
        <p:nvGrpSpPr>
          <p:cNvPr id="43042" name="Group 34"/>
          <p:cNvGrpSpPr>
            <a:grpSpLocks/>
          </p:cNvGrpSpPr>
          <p:nvPr/>
        </p:nvGrpSpPr>
        <p:grpSpPr bwMode="auto">
          <a:xfrm>
            <a:off x="4406900" y="3536950"/>
            <a:ext cx="1065213" cy="1260475"/>
            <a:chOff x="0" y="0"/>
            <a:chExt cx="671" cy="794"/>
          </a:xfrm>
        </p:grpSpPr>
        <p:pic>
          <p:nvPicPr>
            <p:cNvPr id="43043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71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44" name="Rectangle 36"/>
            <p:cNvSpPr>
              <a:spLocks noChangeArrowheads="1"/>
            </p:cNvSpPr>
            <p:nvPr/>
          </p:nvSpPr>
          <p:spPr bwMode="auto">
            <a:xfrm>
              <a:off x="285" y="181"/>
              <a:ext cx="91" cy="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045" name="Text Box 37"/>
            <p:cNvSpPr txBox="1">
              <a:spLocks noChangeArrowheads="1"/>
            </p:cNvSpPr>
            <p:nvPr/>
          </p:nvSpPr>
          <p:spPr bwMode="auto">
            <a:xfrm>
              <a:off x="195" y="72"/>
              <a:ext cx="451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A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1</a:t>
              </a:r>
              <a:endParaRPr lang="en-US" sz="2400" b="1"/>
            </a:p>
          </p:txBody>
        </p:sp>
      </p:grpSp>
      <p:pic>
        <p:nvPicPr>
          <p:cNvPr id="4304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725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8"/>
          <p:cNvSpPr txBox="1">
            <a:spLocks noChangeArrowheads="1"/>
          </p:cNvSpPr>
          <p:nvPr/>
        </p:nvSpPr>
        <p:spPr bwMode="auto">
          <a:xfrm>
            <a:off x="431800" y="1268413"/>
            <a:ext cx="8101013" cy="12033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800" b="1">
                <a:latin typeface="Times New Roman" panose="02020603050405020304" pitchFamily="18" charset="0"/>
              </a:rPr>
              <a:t>开关控制</a:t>
            </a:r>
            <a:r>
              <a:rPr lang="zh-CN" altLang="en-US" sz="2800" b="1" u="sng">
                <a:latin typeface="Times New Roman" panose="02020603050405020304" pitchFamily="18" charset="0"/>
              </a:rPr>
              <a:t>             </a:t>
            </a:r>
            <a:r>
              <a:rPr lang="zh-CN" altLang="en-US" sz="2800" b="1">
                <a:latin typeface="Times New Roman" panose="02020603050405020304" pitchFamily="18" charset="0"/>
              </a:rPr>
              <a:t>，电流表</a:t>
            </a:r>
            <a:r>
              <a:rPr lang="en-US" sz="2800" b="1">
                <a:latin typeface="Times New Roman" panose="02020603050405020304" pitchFamily="18" charset="0"/>
              </a:rPr>
              <a:t>A</a:t>
            </a:r>
            <a:r>
              <a:rPr lang="en-US" sz="2800" b="1" baseline="-25000">
                <a:latin typeface="Times New Roman" panose="02020603050405020304" pitchFamily="18" charset="0"/>
              </a:rPr>
              <a:t>1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</a:rPr>
              <a:t>测</a:t>
            </a:r>
            <a:r>
              <a:rPr lang="zh-CN" altLang="en-US" sz="2800" b="1" u="sng">
                <a:latin typeface="Times New Roman" panose="02020603050405020304" pitchFamily="18" charset="0"/>
              </a:rPr>
              <a:t>    </a:t>
            </a:r>
            <a:r>
              <a:rPr lang="en-US" sz="2800" b="1" u="sng">
                <a:latin typeface="Times New Roman" panose="02020603050405020304" pitchFamily="18" charset="0"/>
              </a:rPr>
              <a:t>      </a:t>
            </a:r>
            <a:r>
              <a:rPr lang="zh-CN" altLang="en-US" sz="2800" b="1">
                <a:latin typeface="Times New Roman" panose="02020603050405020304" pitchFamily="18" charset="0"/>
              </a:rPr>
              <a:t>的电流，电流表</a:t>
            </a:r>
            <a:r>
              <a:rPr lang="en-US" sz="2800" b="1">
                <a:latin typeface="Times New Roman" panose="02020603050405020304" pitchFamily="18" charset="0"/>
              </a:rPr>
              <a:t>A</a:t>
            </a:r>
            <a:r>
              <a:rPr lang="en-US" sz="2800" b="1" baseline="-25000">
                <a:latin typeface="Times New Roman" panose="02020603050405020304" pitchFamily="18" charset="0"/>
              </a:rPr>
              <a:t>2</a:t>
            </a:r>
            <a:r>
              <a:rPr lang="en-US" altLang="zh-CN" sz="2800" b="1" baseline="-25000"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</a:rPr>
              <a:t>测</a:t>
            </a:r>
            <a:r>
              <a:rPr lang="zh-CN" altLang="en-US" sz="2800" b="1" u="sng">
                <a:latin typeface="Times New Roman" panose="02020603050405020304" pitchFamily="18" charset="0"/>
              </a:rPr>
              <a:t>             </a:t>
            </a:r>
            <a:r>
              <a:rPr lang="zh-CN" altLang="en-US" sz="2800" b="1">
                <a:latin typeface="Times New Roman" panose="02020603050405020304" pitchFamily="18" charset="0"/>
              </a:rPr>
              <a:t>的电流。再画出电路图。</a:t>
            </a:r>
            <a:r>
              <a:rPr lang="zh-CN" altLang="en-US" sz="28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3309938" y="1341438"/>
            <a:ext cx="12604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干路</a:t>
            </a: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6767513" y="1304925"/>
            <a:ext cx="86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L</a:t>
            </a:r>
            <a:r>
              <a:rPr lang="en-US" sz="2800" b="1" baseline="-25000">
                <a:solidFill>
                  <a:srgbClr val="CC0000"/>
                </a:solidFill>
                <a:latin typeface="Times New Roman" panose="02020603050405020304" pitchFamily="18" charset="0"/>
              </a:rPr>
              <a:t>1</a:t>
            </a:r>
            <a:endParaRPr lang="en-US" sz="28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3240088" y="1881188"/>
            <a:ext cx="12604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干路</a:t>
            </a:r>
          </a:p>
        </p:txBody>
      </p:sp>
      <p:grpSp>
        <p:nvGrpSpPr>
          <p:cNvPr id="41990" name="Group 6"/>
          <p:cNvGrpSpPr>
            <a:grpSpLocks/>
          </p:cNvGrpSpPr>
          <p:nvPr/>
        </p:nvGrpSpPr>
        <p:grpSpPr bwMode="auto">
          <a:xfrm>
            <a:off x="539750" y="2816225"/>
            <a:ext cx="4533900" cy="3406775"/>
            <a:chOff x="0" y="0"/>
            <a:chExt cx="2992" cy="2260"/>
          </a:xfrm>
        </p:grpSpPr>
        <p:pic>
          <p:nvPicPr>
            <p:cNvPr id="41991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60" y="0"/>
              <a:ext cx="816" cy="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2" name="Picture 8" descr="H:\2\人教教参资源\九\图\电池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07" y="114"/>
              <a:ext cx="749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993" name="Group 9"/>
            <p:cNvGrpSpPr>
              <a:grpSpLocks/>
            </p:cNvGrpSpPr>
            <p:nvPr/>
          </p:nvGrpSpPr>
          <p:grpSpPr bwMode="auto">
            <a:xfrm>
              <a:off x="114" y="681"/>
              <a:ext cx="748" cy="567"/>
              <a:chOff x="0" y="0"/>
              <a:chExt cx="748" cy="567"/>
            </a:xfrm>
          </p:grpSpPr>
          <p:pic>
            <p:nvPicPr>
              <p:cNvPr id="41994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45"/>
                <a:ext cx="748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995" name="Text Box 11"/>
              <p:cNvSpPr txBox="1">
                <a:spLocks noChangeArrowheads="1"/>
              </p:cNvSpPr>
              <p:nvPr/>
            </p:nvSpPr>
            <p:spPr bwMode="auto">
              <a:xfrm>
                <a:off x="385" y="0"/>
                <a:ext cx="339" cy="3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lang="en-US" b="1">
                    <a:latin typeface="Times New Roman" panose="02020603050405020304" pitchFamily="18" charset="0"/>
                  </a:rPr>
                  <a:t>L</a:t>
                </a:r>
                <a:r>
                  <a:rPr lang="en-US" b="1" baseline="-25000">
                    <a:latin typeface="Times New Roman" panose="02020603050405020304" pitchFamily="18" charset="0"/>
                  </a:rPr>
                  <a:t>2</a:t>
                </a:r>
                <a:endParaRPr lang="en-US" b="1"/>
              </a:p>
            </p:txBody>
          </p:sp>
        </p:grpSp>
        <p:grpSp>
          <p:nvGrpSpPr>
            <p:cNvPr id="41996" name="Group 12"/>
            <p:cNvGrpSpPr>
              <a:grpSpLocks/>
            </p:cNvGrpSpPr>
            <p:nvPr/>
          </p:nvGrpSpPr>
          <p:grpSpPr bwMode="auto">
            <a:xfrm>
              <a:off x="318" y="1475"/>
              <a:ext cx="748" cy="590"/>
              <a:chOff x="0" y="0"/>
              <a:chExt cx="748" cy="590"/>
            </a:xfrm>
          </p:grpSpPr>
          <p:pic>
            <p:nvPicPr>
              <p:cNvPr id="41997" name="Picture 5" descr="H:\2\人教教参资源\九\图\小灯泡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68"/>
                <a:ext cx="748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998" name="Text Box 14"/>
              <p:cNvSpPr txBox="1">
                <a:spLocks noChangeArrowheads="1"/>
              </p:cNvSpPr>
              <p:nvPr/>
            </p:nvSpPr>
            <p:spPr bwMode="auto">
              <a:xfrm>
                <a:off x="408" y="0"/>
                <a:ext cx="317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lang="en-US" b="1">
                    <a:latin typeface="Times New Roman" panose="02020603050405020304" pitchFamily="18" charset="0"/>
                  </a:rPr>
                  <a:t>L</a:t>
                </a:r>
                <a:r>
                  <a:rPr lang="en-US" b="1" baseline="-25000">
                    <a:latin typeface="Times New Roman" panose="02020603050405020304" pitchFamily="18" charset="0"/>
                  </a:rPr>
                  <a:t>1</a:t>
                </a:r>
                <a:endParaRPr lang="en-US" b="1"/>
              </a:p>
            </p:txBody>
          </p:sp>
        </p:grpSp>
        <p:grpSp>
          <p:nvGrpSpPr>
            <p:cNvPr id="41999" name="Group 15"/>
            <p:cNvGrpSpPr>
              <a:grpSpLocks/>
            </p:cNvGrpSpPr>
            <p:nvPr/>
          </p:nvGrpSpPr>
          <p:grpSpPr bwMode="auto">
            <a:xfrm>
              <a:off x="2064" y="635"/>
              <a:ext cx="703" cy="771"/>
              <a:chOff x="0" y="0"/>
              <a:chExt cx="767" cy="907"/>
            </a:xfrm>
          </p:grpSpPr>
          <p:pic>
            <p:nvPicPr>
              <p:cNvPr id="42000" name="Picture 6" descr="H:\2\人教教参资源\九\图\电流表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7" cy="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001" name="Rectangle 17"/>
              <p:cNvSpPr>
                <a:spLocks noChangeArrowheads="1"/>
              </p:cNvSpPr>
              <p:nvPr/>
            </p:nvSpPr>
            <p:spPr bwMode="auto">
              <a:xfrm>
                <a:off x="340" y="203"/>
                <a:ext cx="91" cy="1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02" name="Text Box 18"/>
              <p:cNvSpPr txBox="1">
                <a:spLocks noChangeArrowheads="1"/>
              </p:cNvSpPr>
              <p:nvPr/>
            </p:nvSpPr>
            <p:spPr bwMode="auto">
              <a:xfrm>
                <a:off x="295" y="180"/>
                <a:ext cx="227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lang="en-US" b="1">
                    <a:latin typeface="Times New Roman" panose="02020603050405020304" pitchFamily="18" charset="0"/>
                  </a:rPr>
                  <a:t>A</a:t>
                </a:r>
                <a:r>
                  <a:rPr lang="en-US" b="1" baseline="-25000">
                    <a:latin typeface="Times New Roman" panose="02020603050405020304" pitchFamily="18" charset="0"/>
                  </a:rPr>
                  <a:t>2</a:t>
                </a:r>
                <a:endParaRPr lang="en-US" b="1"/>
              </a:p>
            </p:txBody>
          </p:sp>
        </p:grpSp>
        <p:grpSp>
          <p:nvGrpSpPr>
            <p:cNvPr id="42003" name="Group 19"/>
            <p:cNvGrpSpPr>
              <a:grpSpLocks/>
            </p:cNvGrpSpPr>
            <p:nvPr/>
          </p:nvGrpSpPr>
          <p:grpSpPr bwMode="auto">
            <a:xfrm>
              <a:off x="1338" y="1452"/>
              <a:ext cx="680" cy="748"/>
              <a:chOff x="0" y="0"/>
              <a:chExt cx="767" cy="907"/>
            </a:xfrm>
          </p:grpSpPr>
          <p:pic>
            <p:nvPicPr>
              <p:cNvPr id="42004" name="Picture 6" descr="H:\2\人教教参资源\九\图\电流表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67" cy="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005" name="Rectangle 21"/>
              <p:cNvSpPr>
                <a:spLocks noChangeArrowheads="1"/>
              </p:cNvSpPr>
              <p:nvPr/>
            </p:nvSpPr>
            <p:spPr bwMode="auto">
              <a:xfrm>
                <a:off x="340" y="227"/>
                <a:ext cx="91" cy="1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06" name="Text Box 22"/>
              <p:cNvSpPr txBox="1">
                <a:spLocks noChangeArrowheads="1"/>
              </p:cNvSpPr>
              <p:nvPr/>
            </p:nvSpPr>
            <p:spPr bwMode="auto">
              <a:xfrm>
                <a:off x="294" y="182"/>
                <a:ext cx="227" cy="1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pPr algn="ctr"/>
                <a:r>
                  <a:rPr lang="en-US" b="1">
                    <a:latin typeface="Times New Roman" panose="02020603050405020304" pitchFamily="18" charset="0"/>
                  </a:rPr>
                  <a:t>A</a:t>
                </a:r>
                <a:r>
                  <a:rPr lang="en-US" b="1" baseline="-25000">
                    <a:latin typeface="Times New Roman" panose="02020603050405020304" pitchFamily="18" charset="0"/>
                  </a:rPr>
                  <a:t>1</a:t>
                </a:r>
                <a:endParaRPr lang="en-US" b="1"/>
              </a:p>
            </p:txBody>
          </p:sp>
        </p:grpSp>
        <p:sp>
          <p:nvSpPr>
            <p:cNvPr id="42007" name="未知"/>
            <p:cNvSpPr>
              <a:spLocks/>
            </p:cNvSpPr>
            <p:nvPr/>
          </p:nvSpPr>
          <p:spPr bwMode="auto">
            <a:xfrm>
              <a:off x="930" y="1906"/>
              <a:ext cx="612" cy="354"/>
            </a:xfrm>
            <a:custGeom>
              <a:avLst/>
              <a:gdLst>
                <a:gd name="T0" fmla="*/ 0 w 612"/>
                <a:gd name="T1" fmla="*/ 0 h 354"/>
                <a:gd name="T2" fmla="*/ 114 w 612"/>
                <a:gd name="T3" fmla="*/ 45 h 354"/>
                <a:gd name="T4" fmla="*/ 159 w 612"/>
                <a:gd name="T5" fmla="*/ 204 h 354"/>
                <a:gd name="T6" fmla="*/ 287 w 612"/>
                <a:gd name="T7" fmla="*/ 326 h 354"/>
                <a:gd name="T8" fmla="*/ 532 w 612"/>
                <a:gd name="T9" fmla="*/ 319 h 354"/>
                <a:gd name="T10" fmla="*/ 612 w 612"/>
                <a:gd name="T11" fmla="*/ 1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354">
                  <a:moveTo>
                    <a:pt x="0" y="0"/>
                  </a:moveTo>
                  <a:cubicBezTo>
                    <a:pt x="44" y="5"/>
                    <a:pt x="88" y="11"/>
                    <a:pt x="114" y="45"/>
                  </a:cubicBezTo>
                  <a:cubicBezTo>
                    <a:pt x="140" y="79"/>
                    <a:pt x="130" y="157"/>
                    <a:pt x="159" y="204"/>
                  </a:cubicBezTo>
                  <a:cubicBezTo>
                    <a:pt x="188" y="251"/>
                    <a:pt x="225" y="307"/>
                    <a:pt x="287" y="326"/>
                  </a:cubicBezTo>
                  <a:cubicBezTo>
                    <a:pt x="349" y="345"/>
                    <a:pt x="478" y="354"/>
                    <a:pt x="532" y="319"/>
                  </a:cubicBezTo>
                  <a:cubicBezTo>
                    <a:pt x="586" y="284"/>
                    <a:pt x="599" y="147"/>
                    <a:pt x="612" y="113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8" name="未知"/>
            <p:cNvSpPr>
              <a:spLocks/>
            </p:cNvSpPr>
            <p:nvPr/>
          </p:nvSpPr>
          <p:spPr bwMode="auto">
            <a:xfrm>
              <a:off x="1860" y="1202"/>
              <a:ext cx="544" cy="885"/>
            </a:xfrm>
            <a:custGeom>
              <a:avLst/>
              <a:gdLst>
                <a:gd name="T0" fmla="*/ 0 w 544"/>
                <a:gd name="T1" fmla="*/ 838 h 885"/>
                <a:gd name="T2" fmla="*/ 114 w 544"/>
                <a:gd name="T3" fmla="*/ 883 h 885"/>
                <a:gd name="T4" fmla="*/ 330 w 544"/>
                <a:gd name="T5" fmla="*/ 851 h 885"/>
                <a:gd name="T6" fmla="*/ 522 w 544"/>
                <a:gd name="T7" fmla="*/ 682 h 885"/>
                <a:gd name="T8" fmla="*/ 463 w 544"/>
                <a:gd name="T9" fmla="*/ 500 h 885"/>
                <a:gd name="T10" fmla="*/ 277 w 544"/>
                <a:gd name="T11" fmla="*/ 311 h 885"/>
                <a:gd name="T12" fmla="*/ 225 w 544"/>
                <a:gd name="T13" fmla="*/ 162 h 885"/>
                <a:gd name="T14" fmla="*/ 397 w 544"/>
                <a:gd name="T15" fmla="*/ 0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4" h="885">
                  <a:moveTo>
                    <a:pt x="0" y="838"/>
                  </a:moveTo>
                  <a:cubicBezTo>
                    <a:pt x="44" y="843"/>
                    <a:pt x="59" y="881"/>
                    <a:pt x="114" y="883"/>
                  </a:cubicBezTo>
                  <a:cubicBezTo>
                    <a:pt x="169" y="885"/>
                    <a:pt x="262" y="884"/>
                    <a:pt x="330" y="851"/>
                  </a:cubicBezTo>
                  <a:cubicBezTo>
                    <a:pt x="398" y="818"/>
                    <a:pt x="500" y="740"/>
                    <a:pt x="522" y="682"/>
                  </a:cubicBezTo>
                  <a:cubicBezTo>
                    <a:pt x="544" y="624"/>
                    <a:pt x="504" y="562"/>
                    <a:pt x="463" y="500"/>
                  </a:cubicBezTo>
                  <a:cubicBezTo>
                    <a:pt x="422" y="438"/>
                    <a:pt x="317" y="367"/>
                    <a:pt x="277" y="311"/>
                  </a:cubicBezTo>
                  <a:cubicBezTo>
                    <a:pt x="237" y="255"/>
                    <a:pt x="205" y="214"/>
                    <a:pt x="225" y="162"/>
                  </a:cubicBezTo>
                  <a:cubicBezTo>
                    <a:pt x="245" y="110"/>
                    <a:pt x="361" y="34"/>
                    <a:pt x="397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9" name="未知"/>
            <p:cNvSpPr>
              <a:spLocks/>
            </p:cNvSpPr>
            <p:nvPr/>
          </p:nvSpPr>
          <p:spPr bwMode="auto">
            <a:xfrm>
              <a:off x="0" y="1089"/>
              <a:ext cx="449" cy="839"/>
            </a:xfrm>
            <a:custGeom>
              <a:avLst/>
              <a:gdLst>
                <a:gd name="T0" fmla="*/ 204 w 449"/>
                <a:gd name="T1" fmla="*/ 0 h 839"/>
                <a:gd name="T2" fmla="*/ 25 w 449"/>
                <a:gd name="T3" fmla="*/ 149 h 839"/>
                <a:gd name="T4" fmla="*/ 52 w 449"/>
                <a:gd name="T5" fmla="*/ 467 h 839"/>
                <a:gd name="T6" fmla="*/ 264 w 449"/>
                <a:gd name="T7" fmla="*/ 778 h 839"/>
                <a:gd name="T8" fmla="*/ 449 w 449"/>
                <a:gd name="T9" fmla="*/ 831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839">
                  <a:moveTo>
                    <a:pt x="204" y="0"/>
                  </a:moveTo>
                  <a:cubicBezTo>
                    <a:pt x="174" y="25"/>
                    <a:pt x="50" y="71"/>
                    <a:pt x="25" y="149"/>
                  </a:cubicBezTo>
                  <a:cubicBezTo>
                    <a:pt x="0" y="227"/>
                    <a:pt x="12" y="362"/>
                    <a:pt x="52" y="467"/>
                  </a:cubicBezTo>
                  <a:cubicBezTo>
                    <a:pt x="92" y="572"/>
                    <a:pt x="198" y="717"/>
                    <a:pt x="264" y="778"/>
                  </a:cubicBezTo>
                  <a:cubicBezTo>
                    <a:pt x="330" y="839"/>
                    <a:pt x="411" y="820"/>
                    <a:pt x="449" y="831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0" name="未知"/>
            <p:cNvSpPr>
              <a:spLocks/>
            </p:cNvSpPr>
            <p:nvPr/>
          </p:nvSpPr>
          <p:spPr bwMode="auto">
            <a:xfrm>
              <a:off x="749" y="1089"/>
              <a:ext cx="1503" cy="300"/>
            </a:xfrm>
            <a:custGeom>
              <a:avLst/>
              <a:gdLst>
                <a:gd name="T0" fmla="*/ 0 w 1503"/>
                <a:gd name="T1" fmla="*/ 0 h 300"/>
                <a:gd name="T2" fmla="*/ 272 w 1503"/>
                <a:gd name="T3" fmla="*/ 119 h 300"/>
                <a:gd name="T4" fmla="*/ 397 w 1503"/>
                <a:gd name="T5" fmla="*/ 251 h 300"/>
                <a:gd name="T6" fmla="*/ 722 w 1503"/>
                <a:gd name="T7" fmla="*/ 284 h 300"/>
                <a:gd name="T8" fmla="*/ 976 w 1503"/>
                <a:gd name="T9" fmla="*/ 276 h 300"/>
                <a:gd name="T10" fmla="*/ 1230 w 1503"/>
                <a:gd name="T11" fmla="*/ 143 h 300"/>
                <a:gd name="T12" fmla="*/ 1503 w 1503"/>
                <a:gd name="T13" fmla="*/ 13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3" h="300">
                  <a:moveTo>
                    <a:pt x="0" y="0"/>
                  </a:moveTo>
                  <a:cubicBezTo>
                    <a:pt x="45" y="20"/>
                    <a:pt x="206" y="77"/>
                    <a:pt x="272" y="119"/>
                  </a:cubicBezTo>
                  <a:cubicBezTo>
                    <a:pt x="338" y="161"/>
                    <a:pt x="322" y="223"/>
                    <a:pt x="397" y="251"/>
                  </a:cubicBezTo>
                  <a:cubicBezTo>
                    <a:pt x="472" y="279"/>
                    <a:pt x="626" y="280"/>
                    <a:pt x="722" y="284"/>
                  </a:cubicBezTo>
                  <a:cubicBezTo>
                    <a:pt x="818" y="288"/>
                    <a:pt x="891" y="300"/>
                    <a:pt x="976" y="276"/>
                  </a:cubicBezTo>
                  <a:cubicBezTo>
                    <a:pt x="1061" y="252"/>
                    <a:pt x="1142" y="166"/>
                    <a:pt x="1230" y="143"/>
                  </a:cubicBezTo>
                  <a:cubicBezTo>
                    <a:pt x="1318" y="120"/>
                    <a:pt x="1446" y="140"/>
                    <a:pt x="1503" y="139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1" name="未知"/>
            <p:cNvSpPr>
              <a:spLocks/>
            </p:cNvSpPr>
            <p:nvPr/>
          </p:nvSpPr>
          <p:spPr bwMode="auto">
            <a:xfrm>
              <a:off x="2495" y="404"/>
              <a:ext cx="497" cy="808"/>
            </a:xfrm>
            <a:custGeom>
              <a:avLst/>
              <a:gdLst>
                <a:gd name="T0" fmla="*/ 99 w 497"/>
                <a:gd name="T1" fmla="*/ 808 h 808"/>
                <a:gd name="T2" fmla="*/ 338 w 497"/>
                <a:gd name="T3" fmla="*/ 762 h 808"/>
                <a:gd name="T4" fmla="*/ 430 w 497"/>
                <a:gd name="T5" fmla="*/ 642 h 808"/>
                <a:gd name="T6" fmla="*/ 450 w 497"/>
                <a:gd name="T7" fmla="*/ 470 h 808"/>
                <a:gd name="T8" fmla="*/ 463 w 497"/>
                <a:gd name="T9" fmla="*/ 272 h 808"/>
                <a:gd name="T10" fmla="*/ 245 w 497"/>
                <a:gd name="T11" fmla="*/ 47 h 808"/>
                <a:gd name="T12" fmla="*/ 0 w 497"/>
                <a:gd name="T13" fmla="*/ 0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7" h="808">
                  <a:moveTo>
                    <a:pt x="99" y="808"/>
                  </a:moveTo>
                  <a:cubicBezTo>
                    <a:pt x="139" y="800"/>
                    <a:pt x="283" y="790"/>
                    <a:pt x="338" y="762"/>
                  </a:cubicBezTo>
                  <a:cubicBezTo>
                    <a:pt x="393" y="734"/>
                    <a:pt x="411" y="691"/>
                    <a:pt x="430" y="642"/>
                  </a:cubicBezTo>
                  <a:cubicBezTo>
                    <a:pt x="449" y="593"/>
                    <a:pt x="445" y="532"/>
                    <a:pt x="450" y="470"/>
                  </a:cubicBezTo>
                  <a:cubicBezTo>
                    <a:pt x="455" y="408"/>
                    <a:pt x="497" y="342"/>
                    <a:pt x="463" y="272"/>
                  </a:cubicBezTo>
                  <a:cubicBezTo>
                    <a:pt x="429" y="202"/>
                    <a:pt x="322" y="92"/>
                    <a:pt x="245" y="47"/>
                  </a:cubicBezTo>
                  <a:cubicBezTo>
                    <a:pt x="168" y="2"/>
                    <a:pt x="51" y="10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2" name="未知"/>
            <p:cNvSpPr>
              <a:spLocks/>
            </p:cNvSpPr>
            <p:nvPr/>
          </p:nvSpPr>
          <p:spPr bwMode="auto">
            <a:xfrm>
              <a:off x="1555" y="358"/>
              <a:ext cx="510" cy="215"/>
            </a:xfrm>
            <a:custGeom>
              <a:avLst/>
              <a:gdLst>
                <a:gd name="T0" fmla="*/ 510 w 510"/>
                <a:gd name="T1" fmla="*/ 26 h 215"/>
                <a:gd name="T2" fmla="*/ 344 w 510"/>
                <a:gd name="T3" fmla="*/ 33 h 215"/>
                <a:gd name="T4" fmla="*/ 205 w 510"/>
                <a:gd name="T5" fmla="*/ 192 h 215"/>
                <a:gd name="T6" fmla="*/ 73 w 510"/>
                <a:gd name="T7" fmla="*/ 172 h 215"/>
                <a:gd name="T8" fmla="*/ 0 w 510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215">
                  <a:moveTo>
                    <a:pt x="510" y="26"/>
                  </a:moveTo>
                  <a:cubicBezTo>
                    <a:pt x="482" y="26"/>
                    <a:pt x="395" y="5"/>
                    <a:pt x="344" y="33"/>
                  </a:cubicBezTo>
                  <a:cubicBezTo>
                    <a:pt x="293" y="61"/>
                    <a:pt x="250" y="169"/>
                    <a:pt x="205" y="192"/>
                  </a:cubicBezTo>
                  <a:cubicBezTo>
                    <a:pt x="160" y="215"/>
                    <a:pt x="107" y="204"/>
                    <a:pt x="73" y="172"/>
                  </a:cubicBezTo>
                  <a:cubicBezTo>
                    <a:pt x="39" y="140"/>
                    <a:pt x="15" y="3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3" name="未知"/>
            <p:cNvSpPr>
              <a:spLocks/>
            </p:cNvSpPr>
            <p:nvPr/>
          </p:nvSpPr>
          <p:spPr bwMode="auto">
            <a:xfrm>
              <a:off x="17" y="371"/>
              <a:ext cx="975" cy="713"/>
            </a:xfrm>
            <a:custGeom>
              <a:avLst/>
              <a:gdLst>
                <a:gd name="T0" fmla="*/ 227 w 975"/>
                <a:gd name="T1" fmla="*/ 709 h 713"/>
                <a:gd name="T2" fmla="*/ 88 w 975"/>
                <a:gd name="T3" fmla="*/ 669 h 713"/>
                <a:gd name="T4" fmla="*/ 42 w 975"/>
                <a:gd name="T5" fmla="*/ 444 h 713"/>
                <a:gd name="T6" fmla="*/ 338 w 975"/>
                <a:gd name="T7" fmla="*/ 250 h 713"/>
                <a:gd name="T8" fmla="*/ 709 w 975"/>
                <a:gd name="T9" fmla="*/ 150 h 713"/>
                <a:gd name="T10" fmla="*/ 916 w 975"/>
                <a:gd name="T11" fmla="*/ 113 h 713"/>
                <a:gd name="T12" fmla="*/ 975 w 975"/>
                <a:gd name="T13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5" h="713">
                  <a:moveTo>
                    <a:pt x="227" y="709"/>
                  </a:moveTo>
                  <a:cubicBezTo>
                    <a:pt x="204" y="702"/>
                    <a:pt x="119" y="713"/>
                    <a:pt x="88" y="669"/>
                  </a:cubicBezTo>
                  <a:cubicBezTo>
                    <a:pt x="57" y="625"/>
                    <a:pt x="0" y="514"/>
                    <a:pt x="42" y="444"/>
                  </a:cubicBezTo>
                  <a:cubicBezTo>
                    <a:pt x="84" y="374"/>
                    <a:pt x="227" y="299"/>
                    <a:pt x="338" y="250"/>
                  </a:cubicBezTo>
                  <a:cubicBezTo>
                    <a:pt x="449" y="201"/>
                    <a:pt x="613" y="173"/>
                    <a:pt x="709" y="150"/>
                  </a:cubicBezTo>
                  <a:cubicBezTo>
                    <a:pt x="805" y="127"/>
                    <a:pt x="872" y="138"/>
                    <a:pt x="916" y="113"/>
                  </a:cubicBezTo>
                  <a:cubicBezTo>
                    <a:pt x="960" y="88"/>
                    <a:pt x="963" y="24"/>
                    <a:pt x="975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014" name="Group 30"/>
          <p:cNvGrpSpPr>
            <a:grpSpLocks/>
          </p:cNvGrpSpPr>
          <p:nvPr/>
        </p:nvGrpSpPr>
        <p:grpSpPr bwMode="auto">
          <a:xfrm>
            <a:off x="5400675" y="3357563"/>
            <a:ext cx="3313113" cy="2520950"/>
            <a:chOff x="0" y="0"/>
            <a:chExt cx="2087" cy="1588"/>
          </a:xfrm>
        </p:grpSpPr>
        <p:sp>
          <p:nvSpPr>
            <p:cNvPr id="42015" name="Text Box 31"/>
            <p:cNvSpPr txBox="1">
              <a:spLocks noChangeArrowheads="1"/>
            </p:cNvSpPr>
            <p:nvPr/>
          </p:nvSpPr>
          <p:spPr bwMode="auto">
            <a:xfrm>
              <a:off x="952" y="499"/>
              <a:ext cx="31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2</a:t>
              </a:r>
              <a:endParaRPr lang="en-US" sz="2400" b="1"/>
            </a:p>
          </p:txBody>
        </p:sp>
        <p:sp>
          <p:nvSpPr>
            <p:cNvPr id="42016" name="Text Box 32"/>
            <p:cNvSpPr txBox="1">
              <a:spLocks noChangeArrowheads="1"/>
            </p:cNvSpPr>
            <p:nvPr/>
          </p:nvSpPr>
          <p:spPr bwMode="auto">
            <a:xfrm>
              <a:off x="499" y="1111"/>
              <a:ext cx="414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sz="2400" b="1">
                  <a:latin typeface="Times New Roman" panose="02020603050405020304" pitchFamily="18" charset="0"/>
                </a:rPr>
                <a:t>L</a:t>
              </a:r>
              <a:r>
                <a:rPr lang="en-US" sz="2400" b="1" baseline="-25000">
                  <a:latin typeface="Times New Roman" panose="02020603050405020304" pitchFamily="18" charset="0"/>
                </a:rPr>
                <a:t>1</a:t>
              </a:r>
              <a:endParaRPr lang="en-US" sz="2400" b="1"/>
            </a:p>
          </p:txBody>
        </p:sp>
        <p:grpSp>
          <p:nvGrpSpPr>
            <p:cNvPr id="42017" name="Group 33"/>
            <p:cNvGrpSpPr>
              <a:grpSpLocks/>
            </p:cNvGrpSpPr>
            <p:nvPr/>
          </p:nvGrpSpPr>
          <p:grpSpPr bwMode="auto">
            <a:xfrm>
              <a:off x="0" y="0"/>
              <a:ext cx="2087" cy="1588"/>
              <a:chOff x="0" y="0"/>
              <a:chExt cx="2087" cy="1588"/>
            </a:xfrm>
          </p:grpSpPr>
          <p:sp>
            <p:nvSpPr>
              <p:cNvPr id="42018" name="Rectangle 102"/>
              <p:cNvSpPr>
                <a:spLocks noChangeArrowheads="1"/>
              </p:cNvSpPr>
              <p:nvPr/>
            </p:nvSpPr>
            <p:spPr bwMode="auto">
              <a:xfrm>
                <a:off x="0" y="169"/>
                <a:ext cx="1854" cy="127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grpSp>
            <p:nvGrpSpPr>
              <p:cNvPr id="42019" name="Group 35"/>
              <p:cNvGrpSpPr>
                <a:grpSpLocks/>
              </p:cNvGrpSpPr>
              <p:nvPr/>
            </p:nvGrpSpPr>
            <p:grpSpPr bwMode="auto">
              <a:xfrm flipH="1">
                <a:off x="667" y="0"/>
                <a:ext cx="78" cy="317"/>
                <a:chOff x="0" y="0"/>
                <a:chExt cx="85" cy="340"/>
              </a:xfrm>
            </p:grpSpPr>
            <p:sp>
              <p:nvSpPr>
                <p:cNvPr id="42020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2021" name="Line 2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22" name="Line 25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2023" name="Group 39"/>
              <p:cNvGrpSpPr>
                <a:grpSpLocks/>
              </p:cNvGrpSpPr>
              <p:nvPr/>
            </p:nvGrpSpPr>
            <p:grpSpPr bwMode="auto">
              <a:xfrm>
                <a:off x="1166" y="63"/>
                <a:ext cx="260" cy="159"/>
                <a:chOff x="0" y="0"/>
                <a:chExt cx="256" cy="142"/>
              </a:xfrm>
            </p:grpSpPr>
            <p:sp>
              <p:nvSpPr>
                <p:cNvPr id="42024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2025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026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</p:grpSp>
          <p:grpSp>
            <p:nvGrpSpPr>
              <p:cNvPr id="42027" name="Group 43"/>
              <p:cNvGrpSpPr>
                <a:grpSpLocks/>
              </p:cNvGrpSpPr>
              <p:nvPr/>
            </p:nvGrpSpPr>
            <p:grpSpPr bwMode="auto">
              <a:xfrm>
                <a:off x="1701" y="295"/>
                <a:ext cx="386" cy="363"/>
                <a:chOff x="0" y="0"/>
                <a:chExt cx="386" cy="363"/>
              </a:xfrm>
            </p:grpSpPr>
            <p:sp>
              <p:nvSpPr>
                <p:cNvPr id="42028" name="Oval 197"/>
                <p:cNvSpPr>
                  <a:spLocks noChangeArrowheads="1"/>
                </p:cNvSpPr>
                <p:nvPr/>
              </p:nvSpPr>
              <p:spPr bwMode="auto">
                <a:xfrm>
                  <a:off x="0" y="46"/>
                  <a:ext cx="313" cy="317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2029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386" cy="3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sz="2800" b="1">
                      <a:latin typeface="Times New Roman" panose="02020603050405020304" pitchFamily="18" charset="0"/>
                    </a:rPr>
                    <a:t>A</a:t>
                  </a:r>
                  <a:r>
                    <a:rPr lang="en-US" sz="2800" b="1" baseline="-25000">
                      <a:latin typeface="Times New Roman" panose="02020603050405020304" pitchFamily="18" charset="0"/>
                    </a:rPr>
                    <a:t>2</a:t>
                  </a:r>
                  <a:endParaRPr lang="en-US" sz="2800" b="1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030" name="Line 51"/>
              <p:cNvSpPr>
                <a:spLocks noChangeShapeType="1"/>
              </p:cNvSpPr>
              <p:nvPr/>
            </p:nvSpPr>
            <p:spPr bwMode="auto">
              <a:xfrm>
                <a:off x="0" y="847"/>
                <a:ext cx="185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1" name="AutoShape 187"/>
              <p:cNvSpPr>
                <a:spLocks noChangeArrowheads="1"/>
              </p:cNvSpPr>
              <p:nvPr/>
            </p:nvSpPr>
            <p:spPr bwMode="auto">
              <a:xfrm>
                <a:off x="770" y="705"/>
                <a:ext cx="286" cy="290"/>
              </a:xfrm>
              <a:prstGeom prst="flowChartSummingJunction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2032" name="AutoShape 187"/>
              <p:cNvSpPr>
                <a:spLocks noChangeArrowheads="1"/>
              </p:cNvSpPr>
              <p:nvPr/>
            </p:nvSpPr>
            <p:spPr bwMode="auto">
              <a:xfrm>
                <a:off x="312" y="1291"/>
                <a:ext cx="286" cy="290"/>
              </a:xfrm>
              <a:prstGeom prst="flowChartSummingJunction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grpSp>
            <p:nvGrpSpPr>
              <p:cNvPr id="42033" name="Group 49"/>
              <p:cNvGrpSpPr>
                <a:grpSpLocks/>
              </p:cNvGrpSpPr>
              <p:nvPr/>
            </p:nvGrpSpPr>
            <p:grpSpPr bwMode="auto">
              <a:xfrm>
                <a:off x="1208" y="1225"/>
                <a:ext cx="448" cy="363"/>
                <a:chOff x="0" y="0"/>
                <a:chExt cx="448" cy="363"/>
              </a:xfrm>
            </p:grpSpPr>
            <p:sp>
              <p:nvSpPr>
                <p:cNvPr id="42034" name="Oval 197"/>
                <p:cNvSpPr>
                  <a:spLocks noChangeArrowheads="1"/>
                </p:cNvSpPr>
                <p:nvPr/>
              </p:nvSpPr>
              <p:spPr bwMode="auto">
                <a:xfrm>
                  <a:off x="0" y="45"/>
                  <a:ext cx="313" cy="318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2035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448" cy="3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sz="2800" b="1">
                      <a:latin typeface="Times New Roman" panose="02020603050405020304" pitchFamily="18" charset="0"/>
                    </a:rPr>
                    <a:t>A</a:t>
                  </a:r>
                  <a:r>
                    <a:rPr lang="en-US" sz="2800" b="1" baseline="-25000">
                      <a:latin typeface="Times New Roman" panose="02020603050405020304" pitchFamily="18" charset="0"/>
                    </a:rPr>
                    <a:t>1</a:t>
                  </a:r>
                  <a:endParaRPr lang="en-US" sz="2800" b="1">
                    <a:latin typeface="Times New Roman" panose="02020603050405020304" pitchFamily="18" charset="0"/>
                  </a:endParaRPr>
                </a:p>
              </p:txBody>
            </p:sp>
          </p:grpSp>
        </p:grpSp>
      </p:grpSp>
      <p:pic>
        <p:nvPicPr>
          <p:cNvPr id="4203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218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autoUpdateAnimBg="0"/>
      <p:bldP spid="41988" grpId="0" autoUpdateAnimBg="0"/>
      <p:bldP spid="4198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2152650" y="2330450"/>
            <a:ext cx="2657475" cy="2468563"/>
            <a:chOff x="0" y="0"/>
            <a:chExt cx="1674" cy="1555"/>
          </a:xfrm>
        </p:grpSpPr>
        <p:pic>
          <p:nvPicPr>
            <p:cNvPr id="40964" name="单圆角矩形 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74" cy="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5" name="Text Box 5"/>
            <p:cNvSpPr txBox="1">
              <a:spLocks noChangeArrowheads="1"/>
            </p:cNvSpPr>
            <p:nvPr/>
          </p:nvSpPr>
          <p:spPr bwMode="auto">
            <a:xfrm>
              <a:off x="116" y="66"/>
              <a:ext cx="937" cy="1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>
                  <a:solidFill>
                    <a:srgbClr val="FFFFFF"/>
                  </a:solidFill>
                  <a:latin typeface="楷体_GB2312" pitchFamily="49" charset="-122"/>
                </a:rPr>
                <a:t>电流</a:t>
              </a:r>
            </a:p>
            <a:p>
              <a:pPr algn="ctr" eaLnBrk="1" hangingPunct="1"/>
              <a:r>
                <a:rPr lang="zh-CN" altLang="en-US" sz="3200" b="1">
                  <a:solidFill>
                    <a:srgbClr val="FFFFFF"/>
                  </a:solidFill>
                  <a:latin typeface="楷体_GB2312" pitchFamily="49" charset="-122"/>
                </a:rPr>
                <a:t>的强弱</a:t>
              </a:r>
            </a:p>
          </p:txBody>
        </p:sp>
      </p:grpSp>
      <p:grpSp>
        <p:nvGrpSpPr>
          <p:cNvPr id="40966" name="Group 6"/>
          <p:cNvGrpSpPr>
            <a:grpSpLocks/>
          </p:cNvGrpSpPr>
          <p:nvPr/>
        </p:nvGrpSpPr>
        <p:grpSpPr bwMode="auto">
          <a:xfrm>
            <a:off x="5048250" y="2312988"/>
            <a:ext cx="1828800" cy="2468562"/>
            <a:chOff x="0" y="0"/>
            <a:chExt cx="1152" cy="1555"/>
          </a:xfrm>
        </p:grpSpPr>
        <p:pic>
          <p:nvPicPr>
            <p:cNvPr id="40967" name="单圆角矩形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" cy="1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68" name="Text Box 8"/>
            <p:cNvSpPr txBox="1">
              <a:spLocks noChangeArrowheads="1"/>
            </p:cNvSpPr>
            <p:nvPr/>
          </p:nvSpPr>
          <p:spPr bwMode="auto">
            <a:xfrm>
              <a:off x="92" y="77"/>
              <a:ext cx="937" cy="1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 b="1">
                  <a:solidFill>
                    <a:srgbClr val="FFFFFF"/>
                  </a:solidFill>
                  <a:latin typeface="楷体_GB2312" pitchFamily="49" charset="-122"/>
                </a:rPr>
                <a:t>电流</a:t>
              </a:r>
            </a:p>
            <a:p>
              <a:pPr algn="ctr" eaLnBrk="1" hangingPunct="1"/>
              <a:r>
                <a:rPr lang="zh-CN" altLang="en-US" sz="3200" b="1">
                  <a:solidFill>
                    <a:srgbClr val="FFFFFF"/>
                  </a:solidFill>
                  <a:latin typeface="楷体_GB2312" pitchFamily="49" charset="-122"/>
                </a:rPr>
                <a:t>的测量</a:t>
              </a:r>
            </a:p>
          </p:txBody>
        </p:sp>
      </p:grpSp>
      <p:grpSp>
        <p:nvGrpSpPr>
          <p:cNvPr id="40969" name="Group 9"/>
          <p:cNvGrpSpPr>
            <a:grpSpLocks/>
          </p:cNvGrpSpPr>
          <p:nvPr/>
        </p:nvGrpSpPr>
        <p:grpSpPr bwMode="auto">
          <a:xfrm>
            <a:off x="4262438" y="2886075"/>
            <a:ext cx="615950" cy="1322388"/>
            <a:chOff x="0" y="0"/>
            <a:chExt cx="388" cy="833"/>
          </a:xfrm>
        </p:grpSpPr>
        <p:pic>
          <p:nvPicPr>
            <p:cNvPr id="40970" name="燕尾形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8" cy="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71" name="Text Box 11"/>
            <p:cNvSpPr txBox="1">
              <a:spLocks noChangeArrowheads="1"/>
            </p:cNvSpPr>
            <p:nvPr/>
          </p:nvSpPr>
          <p:spPr bwMode="auto">
            <a:xfrm>
              <a:off x="39" y="23"/>
              <a:ext cx="315" cy="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800">
                <a:latin typeface="华文新魏" panose="02010800040101010101" pitchFamily="2" charset="-122"/>
              </a:endParaRPr>
            </a:p>
          </p:txBody>
        </p:sp>
      </p:grpSp>
      <p:pic>
        <p:nvPicPr>
          <p:cNvPr id="4097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课堂小结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273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226" y="614855"/>
            <a:ext cx="4101627" cy="3894083"/>
          </a:xfrm>
          <a:prstGeom prst="roundRect">
            <a:avLst>
              <a:gd name="adj" fmla="val 495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717675" y="4000500"/>
            <a:ext cx="58975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齐河县第四中学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717675" y="5194300"/>
            <a:ext cx="589756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张  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78948" y="6034871"/>
            <a:ext cx="3837905" cy="37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QQ:527494284   jmaf@live.cn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039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4"/>
          </p:nvPr>
        </p:nvSpPr>
        <p:spPr>
          <a:xfrm>
            <a:off x="115910" y="114322"/>
            <a:ext cx="2500649" cy="989014"/>
          </a:xfrm>
        </p:spPr>
        <p:txBody>
          <a:bodyPr>
            <a:noAutofit/>
          </a:bodyPr>
          <a:lstStyle/>
          <a:p>
            <a:r>
              <a:rPr lang="zh-CN" altLang="en-US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每日励志</a:t>
            </a:r>
            <a:endParaRPr lang="zh-CN" altLang="en-US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我想对十年前的自己说：珍惜青春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606156" y="5476275"/>
            <a:ext cx="24224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800" b="1" dirty="0" smtClean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QQ:527494284</a:t>
            </a:r>
            <a:endParaRPr lang="zh-CN" altLang="en-US" sz="2800" b="1" dirty="0">
              <a:ln w="10160">
                <a:solidFill>
                  <a:srgbClr val="4472C4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7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431800" y="3565502"/>
            <a:ext cx="7286625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．电流（</a:t>
            </a:r>
            <a:r>
              <a:rPr lang="en-US" sz="2800" b="1" i="1">
                <a:solidFill>
                  <a:srgbClr val="00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）：表示电流强弱的物理量。</a:t>
            </a:r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431800" y="4213202"/>
            <a:ext cx="817245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．单位：安培，简称安，符号是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电流的常用单位：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毫安（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mA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）          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 mA=10</a:t>
            </a:r>
            <a:r>
              <a:rPr lang="en-US" sz="2800" b="1" baseline="30000">
                <a:solidFill>
                  <a:srgbClr val="000000"/>
                </a:solidFill>
                <a:latin typeface="宋体" panose="02010600030101010101" pitchFamily="2" charset="-122"/>
              </a:rPr>
              <a:t>-</a:t>
            </a:r>
            <a:r>
              <a:rPr lang="en-US" sz="2800" b="1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3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A	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　　微安（</a:t>
            </a:r>
            <a:r>
              <a:rPr lang="en-US" sz="2800" b="1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） 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	1 </a:t>
            </a:r>
            <a:r>
              <a:rPr lang="en-US" sz="2800" b="1">
                <a:solidFill>
                  <a:srgbClr val="000000"/>
                </a:solidFill>
                <a:latin typeface="Symbol" panose="05050102010706020507" pitchFamily="18" charset="2"/>
              </a:rPr>
              <a:t>m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=10</a:t>
            </a:r>
            <a:r>
              <a:rPr lang="en-US" sz="2800" b="1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-6 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19" name="TextBox 15"/>
          <p:cNvSpPr>
            <a:spLocks noChangeArrowheads="1"/>
          </p:cNvSpPr>
          <p:nvPr/>
        </p:nvSpPr>
        <p:spPr bwMode="auto">
          <a:xfrm>
            <a:off x="3671888" y="1520825"/>
            <a:ext cx="3392487" cy="18224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rgbClr val="2D2D8A"/>
            </a:solidFill>
            <a:round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66CC"/>
                </a:solidFill>
                <a:latin typeface="Times New Roman" panose="02020603050405020304" pitchFamily="18" charset="0"/>
              </a:rPr>
              <a:t>　　你认为电力机车和手机工作时的电流有什么不同？</a:t>
            </a:r>
            <a:endParaRPr lang="en-US" sz="2800" b="1">
              <a:solidFill>
                <a:srgbClr val="0066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20" name="Picture 24" descr="09-电力机车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484313"/>
            <a:ext cx="2624138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Picture 25" descr="5ab7b0af563e3beef0300707c7860ce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75" y="1665288"/>
            <a:ext cx="1198563" cy="150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6" name="矩形 4"/>
          <p:cNvSpPr>
            <a:spLocks noChangeArrowheads="1"/>
          </p:cNvSpPr>
          <p:nvPr/>
        </p:nvSpPr>
        <p:spPr bwMode="auto">
          <a:xfrm>
            <a:off x="222250" y="817329"/>
            <a:ext cx="3049588" cy="588962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FFFF"/>
                </a:solidFill>
              </a:rPr>
              <a:t>一、电流的强弱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想一想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9568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9" grpId="0" animBg="1" autoUpdateAnimBg="0"/>
      <p:bldP spid="41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4" descr="PQ][]BV8PV3U6ET5H`N{%N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817" y="873125"/>
            <a:ext cx="6265621" cy="5321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38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714251"/>
            <a:ext cx="2262188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AutoShape 22"/>
          <p:cNvSpPr>
            <a:spLocks noChangeArrowheads="1"/>
          </p:cNvSpPr>
          <p:nvPr/>
        </p:nvSpPr>
        <p:spPr bwMode="auto">
          <a:xfrm>
            <a:off x="6769100" y="1318963"/>
            <a:ext cx="1619250" cy="649288"/>
          </a:xfrm>
          <a:prstGeom prst="wedgeRoundRectCallout">
            <a:avLst>
              <a:gd name="adj1" fmla="val -113333"/>
              <a:gd name="adj2" fmla="val 53912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刻度盘</a:t>
            </a:r>
          </a:p>
        </p:txBody>
      </p:sp>
      <p:sp>
        <p:nvSpPr>
          <p:cNvPr id="51205" name="AutoShape 22"/>
          <p:cNvSpPr>
            <a:spLocks noChangeArrowheads="1"/>
          </p:cNvSpPr>
          <p:nvPr/>
        </p:nvSpPr>
        <p:spPr bwMode="auto">
          <a:xfrm>
            <a:off x="1943100" y="2398463"/>
            <a:ext cx="1906588" cy="576263"/>
          </a:xfrm>
          <a:prstGeom prst="wedgeRoundRectCallout">
            <a:avLst>
              <a:gd name="adj1" fmla="val 114361"/>
              <a:gd name="adj2" fmla="val -20801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数值单位</a:t>
            </a:r>
          </a:p>
        </p:txBody>
      </p:sp>
      <p:sp>
        <p:nvSpPr>
          <p:cNvPr id="51206" name="AutoShape 22"/>
          <p:cNvSpPr>
            <a:spLocks noChangeArrowheads="1"/>
          </p:cNvSpPr>
          <p:nvPr/>
        </p:nvSpPr>
        <p:spPr bwMode="auto">
          <a:xfrm>
            <a:off x="2303463" y="3176338"/>
            <a:ext cx="1042987" cy="504825"/>
          </a:xfrm>
          <a:prstGeom prst="wedgeRoundRectCallout">
            <a:avLst>
              <a:gd name="adj1" fmla="val 166134"/>
              <a:gd name="adj2" fmla="val -134593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指针</a:t>
            </a:r>
          </a:p>
        </p:txBody>
      </p:sp>
      <p:sp>
        <p:nvSpPr>
          <p:cNvPr id="51207" name="AutoShape 22"/>
          <p:cNvSpPr>
            <a:spLocks noChangeArrowheads="1"/>
          </p:cNvSpPr>
          <p:nvPr/>
        </p:nvSpPr>
        <p:spPr bwMode="auto">
          <a:xfrm>
            <a:off x="6626225" y="2363538"/>
            <a:ext cx="1981200" cy="649288"/>
          </a:xfrm>
          <a:prstGeom prst="wedgeRoundRectCallout">
            <a:avLst>
              <a:gd name="adj1" fmla="val -122838"/>
              <a:gd name="adj2" fmla="val 113324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调零螺母</a:t>
            </a:r>
          </a:p>
        </p:txBody>
      </p:sp>
      <p:sp>
        <p:nvSpPr>
          <p:cNvPr id="51208" name="AutoShape 22"/>
          <p:cNvSpPr>
            <a:spLocks noChangeArrowheads="1"/>
          </p:cNvSpPr>
          <p:nvPr/>
        </p:nvSpPr>
        <p:spPr bwMode="auto">
          <a:xfrm>
            <a:off x="6877050" y="3155701"/>
            <a:ext cx="1981200" cy="649287"/>
          </a:xfrm>
          <a:prstGeom prst="wedgeRoundRectCallout">
            <a:avLst>
              <a:gd name="adj1" fmla="val -101764"/>
              <a:gd name="adj2" fmla="val 68829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正接线柱</a:t>
            </a:r>
          </a:p>
        </p:txBody>
      </p:sp>
      <p:sp>
        <p:nvSpPr>
          <p:cNvPr id="51209" name="AutoShape 22"/>
          <p:cNvSpPr>
            <a:spLocks noChangeArrowheads="1"/>
          </p:cNvSpPr>
          <p:nvPr/>
        </p:nvSpPr>
        <p:spPr bwMode="auto">
          <a:xfrm>
            <a:off x="1835150" y="3803401"/>
            <a:ext cx="1836738" cy="647700"/>
          </a:xfrm>
          <a:prstGeom prst="wedgeRoundRectCallout">
            <a:avLst>
              <a:gd name="adj1" fmla="val 99611"/>
              <a:gd name="adj2" fmla="val -29903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负接线柱</a:t>
            </a:r>
          </a:p>
        </p:txBody>
      </p:sp>
      <p:sp>
        <p:nvSpPr>
          <p:cNvPr id="51210" name="AutoShape 22"/>
          <p:cNvSpPr>
            <a:spLocks noChangeArrowheads="1"/>
          </p:cNvSpPr>
          <p:nvPr/>
        </p:nvSpPr>
        <p:spPr bwMode="auto">
          <a:xfrm>
            <a:off x="3492500" y="4703513"/>
            <a:ext cx="2808288" cy="611188"/>
          </a:xfrm>
          <a:prstGeom prst="wedgeRoundRectCallout">
            <a:avLst>
              <a:gd name="adj1" fmla="val 11731"/>
              <a:gd name="adj2" fmla="val -147662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量程为</a:t>
            </a:r>
            <a:r>
              <a:rPr 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～</a:t>
            </a:r>
            <a:r>
              <a:rPr 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0.6 A</a:t>
            </a:r>
          </a:p>
        </p:txBody>
      </p:sp>
      <p:sp>
        <p:nvSpPr>
          <p:cNvPr id="51211" name="AutoShape 22"/>
          <p:cNvSpPr>
            <a:spLocks noChangeArrowheads="1"/>
          </p:cNvSpPr>
          <p:nvPr/>
        </p:nvSpPr>
        <p:spPr bwMode="auto">
          <a:xfrm>
            <a:off x="6480175" y="4039938"/>
            <a:ext cx="2663825" cy="649288"/>
          </a:xfrm>
          <a:prstGeom prst="wedgeRoundRectCallout">
            <a:avLst>
              <a:gd name="adj1" fmla="val -68833"/>
              <a:gd name="adj2" fmla="val -43889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</a:rPr>
              <a:t>量程为</a:t>
            </a:r>
            <a:r>
              <a:rPr 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～</a:t>
            </a:r>
            <a:r>
              <a:rPr lang="en-US" sz="2800" b="1">
                <a:solidFill>
                  <a:srgbClr val="CC0000"/>
                </a:solidFill>
                <a:latin typeface="Times New Roman" panose="02020603050405020304" pitchFamily="18" charset="0"/>
              </a:rPr>
              <a:t>3 A</a:t>
            </a:r>
          </a:p>
        </p:txBody>
      </p:sp>
      <p:sp>
        <p:nvSpPr>
          <p:cNvPr id="51212" name="Rectangle 12"/>
          <p:cNvSpPr>
            <a:spLocks noChangeArrowheads="1"/>
          </p:cNvSpPr>
          <p:nvPr/>
        </p:nvSpPr>
        <p:spPr bwMode="auto">
          <a:xfrm>
            <a:off x="431800" y="907801"/>
            <a:ext cx="50069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. 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电流表：测量电流的仪器。</a:t>
            </a:r>
          </a:p>
        </p:txBody>
      </p:sp>
      <p:grpSp>
        <p:nvGrpSpPr>
          <p:cNvPr id="51215" name="Group 15"/>
          <p:cNvGrpSpPr>
            <a:grpSpLocks/>
          </p:cNvGrpSpPr>
          <p:nvPr/>
        </p:nvGrpSpPr>
        <p:grpSpPr bwMode="auto">
          <a:xfrm>
            <a:off x="5472113" y="5552826"/>
            <a:ext cx="1584325" cy="720725"/>
            <a:chOff x="0" y="0"/>
            <a:chExt cx="998" cy="454"/>
          </a:xfrm>
        </p:grpSpPr>
        <p:sp>
          <p:nvSpPr>
            <p:cNvPr id="51216" name="Line 16"/>
            <p:cNvSpPr>
              <a:spLocks noChangeShapeType="1"/>
            </p:cNvSpPr>
            <p:nvPr/>
          </p:nvSpPr>
          <p:spPr bwMode="auto">
            <a:xfrm>
              <a:off x="0" y="272"/>
              <a:ext cx="9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217" name="Group 17"/>
            <p:cNvGrpSpPr>
              <a:grpSpLocks/>
            </p:cNvGrpSpPr>
            <p:nvPr/>
          </p:nvGrpSpPr>
          <p:grpSpPr bwMode="auto">
            <a:xfrm>
              <a:off x="295" y="68"/>
              <a:ext cx="385" cy="386"/>
              <a:chOff x="0" y="0"/>
              <a:chExt cx="385" cy="386"/>
            </a:xfrm>
          </p:grpSpPr>
          <p:sp>
            <p:nvSpPr>
              <p:cNvPr id="51218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5" cy="386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219" name="Text Box 19"/>
              <p:cNvSpPr txBox="1">
                <a:spLocks noChangeArrowheads="1"/>
              </p:cNvSpPr>
              <p:nvPr/>
            </p:nvSpPr>
            <p:spPr bwMode="auto">
              <a:xfrm>
                <a:off x="46" y="23"/>
                <a:ext cx="272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800" b="1">
                    <a:latin typeface="Times New Roman" panose="02020603050405020304" pitchFamily="18" charset="0"/>
                  </a:rPr>
                  <a:t>A</a:t>
                </a:r>
              </a:p>
            </p:txBody>
          </p:sp>
        </p:grpSp>
        <p:sp>
          <p:nvSpPr>
            <p:cNvPr id="51220" name="Text Box 20"/>
            <p:cNvSpPr txBox="1">
              <a:spLocks noChangeArrowheads="1"/>
            </p:cNvSpPr>
            <p:nvPr/>
          </p:nvSpPr>
          <p:spPr bwMode="auto">
            <a:xfrm>
              <a:off x="46" y="0"/>
              <a:ext cx="272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800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1221" name="Text Box 21"/>
            <p:cNvSpPr txBox="1">
              <a:spLocks noChangeArrowheads="1"/>
            </p:cNvSpPr>
            <p:nvPr/>
          </p:nvSpPr>
          <p:spPr bwMode="auto">
            <a:xfrm>
              <a:off x="681" y="0"/>
              <a:ext cx="2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/>
                <a:t>－</a:t>
              </a:r>
              <a:endParaRPr lang="en-US" sz="2400" b="1"/>
            </a:p>
          </p:txBody>
        </p:sp>
      </p:grpSp>
      <p:pic>
        <p:nvPicPr>
          <p:cNvPr id="51222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7" name="Rectangle 27"/>
          <p:cNvSpPr>
            <a:spLocks noChangeArrowheads="1"/>
          </p:cNvSpPr>
          <p:nvPr/>
        </p:nvSpPr>
        <p:spPr bwMode="auto">
          <a:xfrm>
            <a:off x="431800" y="1520576"/>
            <a:ext cx="30956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　　认识电流表</a:t>
            </a:r>
          </a:p>
        </p:txBody>
      </p:sp>
      <p:sp>
        <p:nvSpPr>
          <p:cNvPr id="51228" name="Rectangle 28"/>
          <p:cNvSpPr>
            <a:spLocks noChangeArrowheads="1"/>
          </p:cNvSpPr>
          <p:nvPr/>
        </p:nvSpPr>
        <p:spPr bwMode="auto">
          <a:xfrm>
            <a:off x="431800" y="5516313"/>
            <a:ext cx="414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　　电流表的电路符号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二、电流的测量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543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nimBg="1" autoUpdateAnimBg="0"/>
      <p:bldP spid="51205" grpId="0" animBg="1" autoUpdateAnimBg="0"/>
      <p:bldP spid="51206" grpId="0" animBg="1" autoUpdateAnimBg="0"/>
      <p:bldP spid="51207" grpId="0" animBg="1" autoUpdateAnimBg="0"/>
      <p:bldP spid="51208" grpId="0" animBg="1" autoUpdateAnimBg="0"/>
      <p:bldP spid="51209" grpId="0" animBg="1" autoUpdateAnimBg="0"/>
      <p:bldP spid="51210" grpId="0" animBg="1" autoUpdateAnimBg="0"/>
      <p:bldP spid="51211" grpId="0" animBg="1" autoUpdateAnimBg="0"/>
      <p:bldP spid="51227" grpId="0"/>
      <p:bldP spid="512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Box 8"/>
          <p:cNvSpPr txBox="1">
            <a:spLocks noChangeArrowheads="1"/>
          </p:cNvSpPr>
          <p:nvPr/>
        </p:nvSpPr>
        <p:spPr bwMode="auto">
          <a:xfrm>
            <a:off x="413544" y="846428"/>
            <a:ext cx="3779838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.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电流表的连接：</a:t>
            </a:r>
          </a:p>
        </p:txBody>
      </p:sp>
      <p:sp>
        <p:nvSpPr>
          <p:cNvPr id="50179" name="TextBox 15"/>
          <p:cNvSpPr>
            <a:spLocks noChangeArrowheads="1"/>
          </p:cNvSpPr>
          <p:nvPr/>
        </p:nvSpPr>
        <p:spPr bwMode="auto">
          <a:xfrm>
            <a:off x="433388" y="1270000"/>
            <a:ext cx="8232775" cy="24574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2D2D8A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（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）电流表必须和被测的用电器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串联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（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）电流必须从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正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接线柱流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入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，从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负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接线柱流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出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（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）必须正确选择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量程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　　（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不允许把电流表直接连到电源的两极！</a:t>
            </a:r>
          </a:p>
        </p:txBody>
      </p:sp>
      <p:grpSp>
        <p:nvGrpSpPr>
          <p:cNvPr id="50180" name="Group 4"/>
          <p:cNvGrpSpPr>
            <a:grpSpLocks/>
          </p:cNvGrpSpPr>
          <p:nvPr/>
        </p:nvGrpSpPr>
        <p:grpSpPr bwMode="auto">
          <a:xfrm>
            <a:off x="914400" y="3933825"/>
            <a:ext cx="4598988" cy="2197100"/>
            <a:chOff x="0" y="0"/>
            <a:chExt cx="3046" cy="1600"/>
          </a:xfrm>
        </p:grpSpPr>
        <p:pic>
          <p:nvPicPr>
            <p:cNvPr id="50181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" y="294"/>
              <a:ext cx="962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82" name="Picture 5" descr="H:\2\人教教参资源\九\图\小灯泡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" y="885"/>
              <a:ext cx="1025" cy="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83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8" y="273"/>
              <a:ext cx="978" cy="1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84" name="Picture 8" descr="H:\2\人教教参资源\九\图\电池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" y="0"/>
              <a:ext cx="908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185" name="未知"/>
            <p:cNvSpPr>
              <a:spLocks/>
            </p:cNvSpPr>
            <p:nvPr/>
          </p:nvSpPr>
          <p:spPr bwMode="auto">
            <a:xfrm>
              <a:off x="752" y="295"/>
              <a:ext cx="363" cy="431"/>
            </a:xfrm>
            <a:custGeom>
              <a:avLst/>
              <a:gdLst>
                <a:gd name="T0" fmla="*/ 363 w 363"/>
                <a:gd name="T1" fmla="*/ 0 h 431"/>
                <a:gd name="T2" fmla="*/ 159 w 363"/>
                <a:gd name="T3" fmla="*/ 114 h 431"/>
                <a:gd name="T4" fmla="*/ 0 w 363"/>
                <a:gd name="T5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3" h="431">
                  <a:moveTo>
                    <a:pt x="363" y="0"/>
                  </a:moveTo>
                  <a:cubicBezTo>
                    <a:pt x="291" y="21"/>
                    <a:pt x="219" y="42"/>
                    <a:pt x="159" y="114"/>
                  </a:cubicBezTo>
                  <a:cubicBezTo>
                    <a:pt x="99" y="186"/>
                    <a:pt x="49" y="308"/>
                    <a:pt x="0" y="431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6" name="未知"/>
            <p:cNvSpPr>
              <a:spLocks/>
            </p:cNvSpPr>
            <p:nvPr/>
          </p:nvSpPr>
          <p:spPr bwMode="auto">
            <a:xfrm>
              <a:off x="0" y="704"/>
              <a:ext cx="911" cy="647"/>
            </a:xfrm>
            <a:custGeom>
              <a:avLst/>
              <a:gdLst>
                <a:gd name="T0" fmla="*/ 230 w 911"/>
                <a:gd name="T1" fmla="*/ 0 h 647"/>
                <a:gd name="T2" fmla="*/ 26 w 911"/>
                <a:gd name="T3" fmla="*/ 158 h 647"/>
                <a:gd name="T4" fmla="*/ 389 w 911"/>
                <a:gd name="T5" fmla="*/ 567 h 647"/>
                <a:gd name="T6" fmla="*/ 911 w 911"/>
                <a:gd name="T7" fmla="*/ 635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1" h="647">
                  <a:moveTo>
                    <a:pt x="230" y="0"/>
                  </a:moveTo>
                  <a:cubicBezTo>
                    <a:pt x="115" y="32"/>
                    <a:pt x="0" y="64"/>
                    <a:pt x="26" y="158"/>
                  </a:cubicBezTo>
                  <a:cubicBezTo>
                    <a:pt x="52" y="252"/>
                    <a:pt x="241" y="487"/>
                    <a:pt x="389" y="567"/>
                  </a:cubicBezTo>
                  <a:cubicBezTo>
                    <a:pt x="537" y="647"/>
                    <a:pt x="724" y="641"/>
                    <a:pt x="911" y="635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7" name="未知"/>
            <p:cNvSpPr>
              <a:spLocks/>
            </p:cNvSpPr>
            <p:nvPr/>
          </p:nvSpPr>
          <p:spPr bwMode="auto">
            <a:xfrm>
              <a:off x="1568" y="1134"/>
              <a:ext cx="1225" cy="375"/>
            </a:xfrm>
            <a:custGeom>
              <a:avLst/>
              <a:gdLst>
                <a:gd name="T0" fmla="*/ 0 w 1225"/>
                <a:gd name="T1" fmla="*/ 205 h 375"/>
                <a:gd name="T2" fmla="*/ 1021 w 1225"/>
                <a:gd name="T3" fmla="*/ 341 h 375"/>
                <a:gd name="T4" fmla="*/ 1225 w 1225"/>
                <a:gd name="T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25" h="375">
                  <a:moveTo>
                    <a:pt x="0" y="205"/>
                  </a:moveTo>
                  <a:cubicBezTo>
                    <a:pt x="408" y="290"/>
                    <a:pt x="817" y="375"/>
                    <a:pt x="1021" y="341"/>
                  </a:cubicBezTo>
                  <a:cubicBezTo>
                    <a:pt x="1225" y="307"/>
                    <a:pt x="1225" y="153"/>
                    <a:pt x="1225" y="0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8" name="未知"/>
            <p:cNvSpPr>
              <a:spLocks/>
            </p:cNvSpPr>
            <p:nvPr/>
          </p:nvSpPr>
          <p:spPr bwMode="auto">
            <a:xfrm>
              <a:off x="1830" y="273"/>
              <a:ext cx="487" cy="861"/>
            </a:xfrm>
            <a:custGeom>
              <a:avLst/>
              <a:gdLst>
                <a:gd name="T0" fmla="*/ 487 w 487"/>
                <a:gd name="T1" fmla="*/ 861 h 861"/>
                <a:gd name="T2" fmla="*/ 79 w 487"/>
                <a:gd name="T3" fmla="*/ 521 h 861"/>
                <a:gd name="T4" fmla="*/ 11 w 487"/>
                <a:gd name="T5" fmla="*/ 0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7" h="861">
                  <a:moveTo>
                    <a:pt x="487" y="861"/>
                  </a:moveTo>
                  <a:cubicBezTo>
                    <a:pt x="322" y="762"/>
                    <a:pt x="158" y="664"/>
                    <a:pt x="79" y="521"/>
                  </a:cubicBezTo>
                  <a:cubicBezTo>
                    <a:pt x="0" y="378"/>
                    <a:pt x="5" y="189"/>
                    <a:pt x="11" y="0"/>
                  </a:cubicBezTo>
                </a:path>
              </a:pathLst>
            </a:custGeom>
            <a:noFill/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89" name="Group 13"/>
          <p:cNvGrpSpPr>
            <a:grpSpLocks/>
          </p:cNvGrpSpPr>
          <p:nvPr/>
        </p:nvGrpSpPr>
        <p:grpSpPr bwMode="auto">
          <a:xfrm>
            <a:off x="6516688" y="3727761"/>
            <a:ext cx="1730375" cy="2443163"/>
            <a:chOff x="0" y="0"/>
            <a:chExt cx="1090" cy="1539"/>
          </a:xfrm>
        </p:grpSpPr>
        <p:pic>
          <p:nvPicPr>
            <p:cNvPr id="50190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" y="0"/>
              <a:ext cx="844" cy="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191" name="Picture 8" descr="H:\2\人教教参资源\九\图\电池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4" y="1044"/>
              <a:ext cx="908" cy="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192" name="未知"/>
            <p:cNvSpPr>
              <a:spLocks/>
            </p:cNvSpPr>
            <p:nvPr/>
          </p:nvSpPr>
          <p:spPr bwMode="auto">
            <a:xfrm>
              <a:off x="794" y="726"/>
              <a:ext cx="296" cy="590"/>
            </a:xfrm>
            <a:custGeom>
              <a:avLst/>
              <a:gdLst>
                <a:gd name="T0" fmla="*/ 0 w 296"/>
                <a:gd name="T1" fmla="*/ 0 h 590"/>
                <a:gd name="T2" fmla="*/ 273 w 296"/>
                <a:gd name="T3" fmla="*/ 182 h 590"/>
                <a:gd name="T4" fmla="*/ 137 w 296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6" h="590">
                  <a:moveTo>
                    <a:pt x="0" y="0"/>
                  </a:moveTo>
                  <a:cubicBezTo>
                    <a:pt x="125" y="42"/>
                    <a:pt x="250" y="84"/>
                    <a:pt x="273" y="182"/>
                  </a:cubicBezTo>
                  <a:cubicBezTo>
                    <a:pt x="296" y="280"/>
                    <a:pt x="216" y="435"/>
                    <a:pt x="137" y="590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3" name="未知"/>
            <p:cNvSpPr>
              <a:spLocks/>
            </p:cNvSpPr>
            <p:nvPr/>
          </p:nvSpPr>
          <p:spPr bwMode="auto">
            <a:xfrm>
              <a:off x="0" y="688"/>
              <a:ext cx="341" cy="651"/>
            </a:xfrm>
            <a:custGeom>
              <a:avLst/>
              <a:gdLst>
                <a:gd name="T0" fmla="*/ 341 w 341"/>
                <a:gd name="T1" fmla="*/ 16 h 651"/>
                <a:gd name="T2" fmla="*/ 23 w 341"/>
                <a:gd name="T3" fmla="*/ 106 h 651"/>
                <a:gd name="T4" fmla="*/ 205 w 341"/>
                <a:gd name="T5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1" h="651">
                  <a:moveTo>
                    <a:pt x="341" y="16"/>
                  </a:moveTo>
                  <a:cubicBezTo>
                    <a:pt x="193" y="8"/>
                    <a:pt x="46" y="0"/>
                    <a:pt x="23" y="106"/>
                  </a:cubicBezTo>
                  <a:cubicBezTo>
                    <a:pt x="0" y="212"/>
                    <a:pt x="102" y="431"/>
                    <a:pt x="205" y="651"/>
                  </a:cubicBezTo>
                </a:path>
              </a:pathLst>
            </a:custGeom>
            <a:noFill/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194" name="Group 18"/>
          <p:cNvGrpSpPr>
            <a:grpSpLocks/>
          </p:cNvGrpSpPr>
          <p:nvPr/>
        </p:nvGrpSpPr>
        <p:grpSpPr bwMode="auto">
          <a:xfrm>
            <a:off x="6335713" y="3908736"/>
            <a:ext cx="2232025" cy="2052638"/>
            <a:chOff x="0" y="0"/>
            <a:chExt cx="1406" cy="1293"/>
          </a:xfrm>
        </p:grpSpPr>
        <p:sp>
          <p:nvSpPr>
            <p:cNvPr id="50195" name="Line 19"/>
            <p:cNvSpPr>
              <a:spLocks noChangeShapeType="1"/>
            </p:cNvSpPr>
            <p:nvPr/>
          </p:nvSpPr>
          <p:spPr bwMode="auto">
            <a:xfrm flipH="1">
              <a:off x="23" y="0"/>
              <a:ext cx="1315" cy="129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6" name="Line 20"/>
            <p:cNvSpPr>
              <a:spLocks noChangeShapeType="1"/>
            </p:cNvSpPr>
            <p:nvPr/>
          </p:nvSpPr>
          <p:spPr bwMode="auto">
            <a:xfrm>
              <a:off x="0" y="68"/>
              <a:ext cx="1406" cy="120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0197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17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8"/>
          <p:cNvSpPr txBox="1">
            <a:spLocks noChangeArrowheads="1"/>
          </p:cNvSpPr>
          <p:nvPr/>
        </p:nvSpPr>
        <p:spPr bwMode="auto">
          <a:xfrm>
            <a:off x="431800" y="1062349"/>
            <a:ext cx="8316913" cy="6048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</a:rPr>
              <a:t>　　以下电路中，电流表连接方法正确的是（       ）                                                                </a:t>
            </a: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7740650" y="1095686"/>
            <a:ext cx="47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grpSp>
        <p:nvGrpSpPr>
          <p:cNvPr id="49156" name="Group 4"/>
          <p:cNvGrpSpPr>
            <a:grpSpLocks/>
          </p:cNvGrpSpPr>
          <p:nvPr/>
        </p:nvGrpSpPr>
        <p:grpSpPr bwMode="auto">
          <a:xfrm>
            <a:off x="1368425" y="1865624"/>
            <a:ext cx="5903913" cy="2149475"/>
            <a:chOff x="0" y="0"/>
            <a:chExt cx="3788" cy="1415"/>
          </a:xfrm>
        </p:grpSpPr>
        <p:grpSp>
          <p:nvGrpSpPr>
            <p:cNvPr id="49157" name="Group 5"/>
            <p:cNvGrpSpPr>
              <a:grpSpLocks/>
            </p:cNvGrpSpPr>
            <p:nvPr/>
          </p:nvGrpSpPr>
          <p:grpSpPr bwMode="auto">
            <a:xfrm>
              <a:off x="0" y="0"/>
              <a:ext cx="1452" cy="1068"/>
              <a:chOff x="0" y="0"/>
              <a:chExt cx="1452" cy="1068"/>
            </a:xfrm>
          </p:grpSpPr>
          <p:sp>
            <p:nvSpPr>
              <p:cNvPr id="49158" name="Rectangle 102"/>
              <p:cNvSpPr>
                <a:spLocks noChangeArrowheads="1"/>
              </p:cNvSpPr>
              <p:nvPr/>
            </p:nvSpPr>
            <p:spPr bwMode="auto">
              <a:xfrm>
                <a:off x="182" y="113"/>
                <a:ext cx="1270" cy="86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grpSp>
            <p:nvGrpSpPr>
              <p:cNvPr id="49159" name="Group 7"/>
              <p:cNvGrpSpPr>
                <a:grpSpLocks/>
              </p:cNvGrpSpPr>
              <p:nvPr/>
            </p:nvGrpSpPr>
            <p:grpSpPr bwMode="auto">
              <a:xfrm>
                <a:off x="635" y="0"/>
                <a:ext cx="61" cy="251"/>
                <a:chOff x="0" y="0"/>
                <a:chExt cx="85" cy="340"/>
              </a:xfrm>
            </p:grpSpPr>
            <p:sp>
              <p:nvSpPr>
                <p:cNvPr id="49160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9161" name="Line 2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162" name="Line 25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163" name="Group 11"/>
              <p:cNvGrpSpPr>
                <a:grpSpLocks/>
              </p:cNvGrpSpPr>
              <p:nvPr/>
            </p:nvGrpSpPr>
            <p:grpSpPr bwMode="auto">
              <a:xfrm>
                <a:off x="1044" y="34"/>
                <a:ext cx="205" cy="125"/>
                <a:chOff x="0" y="0"/>
                <a:chExt cx="256" cy="142"/>
              </a:xfrm>
            </p:grpSpPr>
            <p:sp>
              <p:nvSpPr>
                <p:cNvPr id="49164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9165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166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</p:grpSp>
          <p:grpSp>
            <p:nvGrpSpPr>
              <p:cNvPr id="49167" name="Group 15"/>
              <p:cNvGrpSpPr>
                <a:grpSpLocks/>
              </p:cNvGrpSpPr>
              <p:nvPr/>
            </p:nvGrpSpPr>
            <p:grpSpPr bwMode="auto">
              <a:xfrm>
                <a:off x="46" y="376"/>
                <a:ext cx="275" cy="342"/>
                <a:chOff x="0" y="0"/>
                <a:chExt cx="275" cy="342"/>
              </a:xfrm>
            </p:grpSpPr>
            <p:sp>
              <p:nvSpPr>
                <p:cNvPr id="49168" name="Oval 197"/>
                <p:cNvSpPr>
                  <a:spLocks noChangeArrowheads="1"/>
                </p:cNvSpPr>
                <p:nvPr/>
              </p:nvSpPr>
              <p:spPr bwMode="auto">
                <a:xfrm>
                  <a:off x="20" y="49"/>
                  <a:ext cx="247" cy="251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9169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75" cy="3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sz="2800" b="1">
                      <a:latin typeface="Times New Roman" panose="02020603050405020304" pitchFamily="18" charset="0"/>
                    </a:rPr>
                    <a:t>A</a:t>
                  </a:r>
                </a:p>
              </p:txBody>
            </p:sp>
          </p:grpSp>
          <p:sp>
            <p:nvSpPr>
              <p:cNvPr id="49170" name="AutoShape 187"/>
              <p:cNvSpPr>
                <a:spLocks noChangeArrowheads="1"/>
              </p:cNvSpPr>
              <p:nvPr/>
            </p:nvSpPr>
            <p:spPr bwMode="auto">
              <a:xfrm>
                <a:off x="726" y="839"/>
                <a:ext cx="225" cy="229"/>
              </a:xfrm>
              <a:prstGeom prst="flowChartSummingJunction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9171" name="Line 19"/>
              <p:cNvSpPr>
                <a:spLocks noChangeShapeType="1"/>
              </p:cNvSpPr>
              <p:nvPr/>
            </p:nvSpPr>
            <p:spPr bwMode="auto">
              <a:xfrm>
                <a:off x="0" y="748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9172" name="Group 20"/>
              <p:cNvGrpSpPr>
                <a:grpSpLocks/>
              </p:cNvGrpSpPr>
              <p:nvPr/>
            </p:nvGrpSpPr>
            <p:grpSpPr bwMode="auto">
              <a:xfrm>
                <a:off x="23" y="272"/>
                <a:ext cx="136" cy="136"/>
                <a:chOff x="0" y="0"/>
                <a:chExt cx="136" cy="136"/>
              </a:xfrm>
            </p:grpSpPr>
            <p:sp>
              <p:nvSpPr>
                <p:cNvPr id="49173" name="Line 21"/>
                <p:cNvSpPr>
                  <a:spLocks noChangeShapeType="1"/>
                </p:cNvSpPr>
                <p:nvPr/>
              </p:nvSpPr>
              <p:spPr bwMode="auto">
                <a:xfrm>
                  <a:off x="0" y="68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174" name="Line 22"/>
                <p:cNvSpPr>
                  <a:spLocks noChangeShapeType="1"/>
                </p:cNvSpPr>
                <p:nvPr/>
              </p:nvSpPr>
              <p:spPr bwMode="auto">
                <a:xfrm>
                  <a:off x="69" y="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9175" name="Group 23"/>
            <p:cNvGrpSpPr>
              <a:grpSpLocks/>
            </p:cNvGrpSpPr>
            <p:nvPr/>
          </p:nvGrpSpPr>
          <p:grpSpPr bwMode="auto">
            <a:xfrm>
              <a:off x="2359" y="0"/>
              <a:ext cx="1429" cy="1069"/>
              <a:chOff x="0" y="0"/>
              <a:chExt cx="1429" cy="1069"/>
            </a:xfrm>
          </p:grpSpPr>
          <p:sp>
            <p:nvSpPr>
              <p:cNvPr id="49176" name="Rectangle 102"/>
              <p:cNvSpPr>
                <a:spLocks noChangeArrowheads="1"/>
              </p:cNvSpPr>
              <p:nvPr/>
            </p:nvSpPr>
            <p:spPr bwMode="auto">
              <a:xfrm>
                <a:off x="159" y="114"/>
                <a:ext cx="1270" cy="86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grpSp>
            <p:nvGrpSpPr>
              <p:cNvPr id="49177" name="Group 25"/>
              <p:cNvGrpSpPr>
                <a:grpSpLocks/>
              </p:cNvGrpSpPr>
              <p:nvPr/>
            </p:nvGrpSpPr>
            <p:grpSpPr bwMode="auto">
              <a:xfrm>
                <a:off x="613" y="0"/>
                <a:ext cx="61" cy="251"/>
                <a:chOff x="0" y="0"/>
                <a:chExt cx="85" cy="340"/>
              </a:xfrm>
            </p:grpSpPr>
            <p:sp>
              <p:nvSpPr>
                <p:cNvPr id="49178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9179" name="Line 2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180" name="Line 25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9181" name="Group 29"/>
              <p:cNvGrpSpPr>
                <a:grpSpLocks/>
              </p:cNvGrpSpPr>
              <p:nvPr/>
            </p:nvGrpSpPr>
            <p:grpSpPr bwMode="auto">
              <a:xfrm>
                <a:off x="1021" y="35"/>
                <a:ext cx="205" cy="125"/>
                <a:chOff x="0" y="0"/>
                <a:chExt cx="256" cy="142"/>
              </a:xfrm>
            </p:grpSpPr>
            <p:sp>
              <p:nvSpPr>
                <p:cNvPr id="49182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9183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184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</p:grpSp>
          <p:grpSp>
            <p:nvGrpSpPr>
              <p:cNvPr id="49185" name="Group 33"/>
              <p:cNvGrpSpPr>
                <a:grpSpLocks/>
              </p:cNvGrpSpPr>
              <p:nvPr/>
            </p:nvGrpSpPr>
            <p:grpSpPr bwMode="auto">
              <a:xfrm>
                <a:off x="23" y="377"/>
                <a:ext cx="275" cy="342"/>
                <a:chOff x="0" y="0"/>
                <a:chExt cx="275" cy="342"/>
              </a:xfrm>
            </p:grpSpPr>
            <p:sp>
              <p:nvSpPr>
                <p:cNvPr id="49186" name="Oval 197"/>
                <p:cNvSpPr>
                  <a:spLocks noChangeArrowheads="1"/>
                </p:cNvSpPr>
                <p:nvPr/>
              </p:nvSpPr>
              <p:spPr bwMode="auto">
                <a:xfrm>
                  <a:off x="20" y="49"/>
                  <a:ext cx="247" cy="251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9187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75" cy="3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sz="2800" b="1">
                      <a:latin typeface="Times New Roman" panose="02020603050405020304" pitchFamily="18" charset="0"/>
                    </a:rPr>
                    <a:t>A</a:t>
                  </a:r>
                </a:p>
              </p:txBody>
            </p:sp>
          </p:grpSp>
          <p:sp>
            <p:nvSpPr>
              <p:cNvPr id="49188" name="AutoShape 187"/>
              <p:cNvSpPr>
                <a:spLocks noChangeArrowheads="1"/>
              </p:cNvSpPr>
              <p:nvPr/>
            </p:nvSpPr>
            <p:spPr bwMode="auto">
              <a:xfrm>
                <a:off x="703" y="840"/>
                <a:ext cx="225" cy="229"/>
              </a:xfrm>
              <a:prstGeom prst="flowChartSummingJunction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800"/>
              </a:p>
            </p:txBody>
          </p:sp>
          <p:sp>
            <p:nvSpPr>
              <p:cNvPr id="49189" name="Line 37"/>
              <p:cNvSpPr>
                <a:spLocks noChangeShapeType="1"/>
              </p:cNvSpPr>
              <p:nvPr/>
            </p:nvSpPr>
            <p:spPr bwMode="auto">
              <a:xfrm>
                <a:off x="0" y="341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9190" name="Group 38"/>
              <p:cNvGrpSpPr>
                <a:grpSpLocks/>
              </p:cNvGrpSpPr>
              <p:nvPr/>
            </p:nvGrpSpPr>
            <p:grpSpPr bwMode="auto">
              <a:xfrm>
                <a:off x="0" y="681"/>
                <a:ext cx="136" cy="136"/>
                <a:chOff x="0" y="0"/>
                <a:chExt cx="136" cy="136"/>
              </a:xfrm>
            </p:grpSpPr>
            <p:sp>
              <p:nvSpPr>
                <p:cNvPr id="49191" name="Line 39"/>
                <p:cNvSpPr>
                  <a:spLocks noChangeShapeType="1"/>
                </p:cNvSpPr>
                <p:nvPr/>
              </p:nvSpPr>
              <p:spPr bwMode="auto">
                <a:xfrm>
                  <a:off x="0" y="68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192" name="Line 40"/>
                <p:cNvSpPr>
                  <a:spLocks noChangeShapeType="1"/>
                </p:cNvSpPr>
                <p:nvPr/>
              </p:nvSpPr>
              <p:spPr bwMode="auto">
                <a:xfrm>
                  <a:off x="69" y="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9193" name="Text Box 41"/>
            <p:cNvSpPr txBox="1">
              <a:spLocks noChangeArrowheads="1"/>
            </p:cNvSpPr>
            <p:nvPr/>
          </p:nvSpPr>
          <p:spPr bwMode="auto">
            <a:xfrm>
              <a:off x="613" y="1073"/>
              <a:ext cx="283" cy="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49194" name="Text Box 42"/>
            <p:cNvSpPr txBox="1">
              <a:spLocks noChangeArrowheads="1"/>
            </p:cNvSpPr>
            <p:nvPr/>
          </p:nvSpPr>
          <p:spPr bwMode="auto">
            <a:xfrm>
              <a:off x="3040" y="1067"/>
              <a:ext cx="270" cy="3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B</a:t>
              </a:r>
            </a:p>
          </p:txBody>
        </p:sp>
      </p:grpSp>
      <p:grpSp>
        <p:nvGrpSpPr>
          <p:cNvPr id="49195" name="Group 43"/>
          <p:cNvGrpSpPr>
            <a:grpSpLocks/>
          </p:cNvGrpSpPr>
          <p:nvPr/>
        </p:nvGrpSpPr>
        <p:grpSpPr bwMode="auto">
          <a:xfrm>
            <a:off x="1547813" y="4194486"/>
            <a:ext cx="5732462" cy="2176463"/>
            <a:chOff x="0" y="0"/>
            <a:chExt cx="3611" cy="1371"/>
          </a:xfrm>
        </p:grpSpPr>
        <p:grpSp>
          <p:nvGrpSpPr>
            <p:cNvPr id="49196" name="Group 44"/>
            <p:cNvGrpSpPr>
              <a:grpSpLocks/>
            </p:cNvGrpSpPr>
            <p:nvPr/>
          </p:nvGrpSpPr>
          <p:grpSpPr bwMode="auto">
            <a:xfrm>
              <a:off x="0" y="0"/>
              <a:ext cx="3611" cy="1371"/>
              <a:chOff x="0" y="0"/>
              <a:chExt cx="3611" cy="1371"/>
            </a:xfrm>
          </p:grpSpPr>
          <p:grpSp>
            <p:nvGrpSpPr>
              <p:cNvPr id="49197" name="Group 45"/>
              <p:cNvGrpSpPr>
                <a:grpSpLocks/>
              </p:cNvGrpSpPr>
              <p:nvPr/>
            </p:nvGrpSpPr>
            <p:grpSpPr bwMode="auto">
              <a:xfrm>
                <a:off x="0" y="25"/>
                <a:ext cx="1299" cy="1034"/>
                <a:chOff x="0" y="0"/>
                <a:chExt cx="1316" cy="1091"/>
              </a:xfrm>
            </p:grpSpPr>
            <p:sp>
              <p:nvSpPr>
                <p:cNvPr id="49198" name="Rectangle 102"/>
                <p:cNvSpPr>
                  <a:spLocks noChangeArrowheads="1"/>
                </p:cNvSpPr>
                <p:nvPr/>
              </p:nvSpPr>
              <p:spPr bwMode="auto">
                <a:xfrm>
                  <a:off x="0" y="137"/>
                  <a:ext cx="1316" cy="839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grpSp>
              <p:nvGrpSpPr>
                <p:cNvPr id="49199" name="Group 47"/>
                <p:cNvGrpSpPr>
                  <a:grpSpLocks/>
                </p:cNvGrpSpPr>
                <p:nvPr/>
              </p:nvGrpSpPr>
              <p:grpSpPr bwMode="auto">
                <a:xfrm>
                  <a:off x="454" y="0"/>
                  <a:ext cx="61" cy="251"/>
                  <a:chOff x="0" y="0"/>
                  <a:chExt cx="85" cy="340"/>
                </a:xfrm>
              </p:grpSpPr>
              <p:sp>
                <p:nvSpPr>
                  <p:cNvPr id="49200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13"/>
                    <a:ext cx="85" cy="8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9201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3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02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85" y="85"/>
                    <a:ext cx="0" cy="17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9203" name="Group 51"/>
                <p:cNvGrpSpPr>
                  <a:grpSpLocks/>
                </p:cNvGrpSpPr>
                <p:nvPr/>
              </p:nvGrpSpPr>
              <p:grpSpPr bwMode="auto">
                <a:xfrm>
                  <a:off x="885" y="69"/>
                  <a:ext cx="205" cy="125"/>
                  <a:chOff x="0" y="0"/>
                  <a:chExt cx="256" cy="142"/>
                </a:xfrm>
              </p:grpSpPr>
              <p:sp>
                <p:nvSpPr>
                  <p:cNvPr id="49204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9" y="0"/>
                    <a:ext cx="226" cy="142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9205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" y="0"/>
                    <a:ext cx="227" cy="8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06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7"/>
                    <a:ext cx="57" cy="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sp>
              <p:nvSpPr>
                <p:cNvPr id="49207" name="Line 51"/>
                <p:cNvSpPr>
                  <a:spLocks noChangeShapeType="1"/>
                </p:cNvSpPr>
                <p:nvPr/>
              </p:nvSpPr>
              <p:spPr bwMode="auto">
                <a:xfrm>
                  <a:off x="0" y="567"/>
                  <a:ext cx="131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oval" w="med" len="med"/>
                  <a:tailEnd type="oval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08" name="AutoShape 187"/>
                <p:cNvSpPr>
                  <a:spLocks noChangeArrowheads="1"/>
                </p:cNvSpPr>
                <p:nvPr/>
              </p:nvSpPr>
              <p:spPr bwMode="auto">
                <a:xfrm>
                  <a:off x="499" y="862"/>
                  <a:ext cx="225" cy="229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9209" name="Line 57"/>
                <p:cNvSpPr>
                  <a:spLocks noChangeShapeType="1"/>
                </p:cNvSpPr>
                <p:nvPr/>
              </p:nvSpPr>
              <p:spPr bwMode="auto">
                <a:xfrm>
                  <a:off x="771" y="477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9210" name="Group 58"/>
                <p:cNvGrpSpPr>
                  <a:grpSpLocks/>
                </p:cNvGrpSpPr>
                <p:nvPr/>
              </p:nvGrpSpPr>
              <p:grpSpPr bwMode="auto">
                <a:xfrm>
                  <a:off x="340" y="409"/>
                  <a:ext cx="136" cy="136"/>
                  <a:chOff x="0" y="0"/>
                  <a:chExt cx="136" cy="136"/>
                </a:xfrm>
              </p:grpSpPr>
              <p:sp>
                <p:nvSpPr>
                  <p:cNvPr id="49211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0" y="68"/>
                    <a:ext cx="13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12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69" y="0"/>
                    <a:ext cx="0" cy="13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9213" name="Group 61"/>
                <p:cNvGrpSpPr>
                  <a:grpSpLocks/>
                </p:cNvGrpSpPr>
                <p:nvPr/>
              </p:nvGrpSpPr>
              <p:grpSpPr bwMode="auto">
                <a:xfrm>
                  <a:off x="477" y="386"/>
                  <a:ext cx="275" cy="345"/>
                  <a:chOff x="0" y="0"/>
                  <a:chExt cx="275" cy="345"/>
                </a:xfrm>
              </p:grpSpPr>
              <p:sp>
                <p:nvSpPr>
                  <p:cNvPr id="49214" name="Oval 197"/>
                  <p:cNvSpPr>
                    <a:spLocks noChangeArrowheads="1"/>
                  </p:cNvSpPr>
                  <p:nvPr/>
                </p:nvSpPr>
                <p:spPr bwMode="auto">
                  <a:xfrm>
                    <a:off x="20" y="49"/>
                    <a:ext cx="247" cy="251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9215" name="Text Box 1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75" cy="34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sz="2800" b="1">
                        <a:latin typeface="Times New Roman" panose="02020603050405020304" pitchFamily="18" charset="0"/>
                      </a:rPr>
                      <a:t>A</a:t>
                    </a:r>
                  </a:p>
                </p:txBody>
              </p:sp>
            </p:grpSp>
          </p:grpSp>
          <p:grpSp>
            <p:nvGrpSpPr>
              <p:cNvPr id="49216" name="Group 64"/>
              <p:cNvGrpSpPr>
                <a:grpSpLocks/>
              </p:cNvGrpSpPr>
              <p:nvPr/>
            </p:nvGrpSpPr>
            <p:grpSpPr bwMode="auto">
              <a:xfrm>
                <a:off x="2200" y="0"/>
                <a:ext cx="1411" cy="1031"/>
                <a:chOff x="0" y="0"/>
                <a:chExt cx="1429" cy="1088"/>
              </a:xfrm>
            </p:grpSpPr>
            <p:sp>
              <p:nvSpPr>
                <p:cNvPr id="49217" name="Rectangle 102"/>
                <p:cNvSpPr>
                  <a:spLocks noChangeArrowheads="1"/>
                </p:cNvSpPr>
                <p:nvPr/>
              </p:nvSpPr>
              <p:spPr bwMode="auto">
                <a:xfrm>
                  <a:off x="159" y="114"/>
                  <a:ext cx="1270" cy="862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grpSp>
              <p:nvGrpSpPr>
                <p:cNvPr id="49218" name="Group 66"/>
                <p:cNvGrpSpPr>
                  <a:grpSpLocks/>
                </p:cNvGrpSpPr>
                <p:nvPr/>
              </p:nvGrpSpPr>
              <p:grpSpPr bwMode="auto">
                <a:xfrm flipH="1">
                  <a:off x="612" y="0"/>
                  <a:ext cx="61" cy="251"/>
                  <a:chOff x="0" y="0"/>
                  <a:chExt cx="85" cy="340"/>
                </a:xfrm>
              </p:grpSpPr>
              <p:sp>
                <p:nvSpPr>
                  <p:cNvPr id="49219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13"/>
                    <a:ext cx="85" cy="85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9220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3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21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85" y="85"/>
                    <a:ext cx="0" cy="17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9222" name="Group 70"/>
                <p:cNvGrpSpPr>
                  <a:grpSpLocks/>
                </p:cNvGrpSpPr>
                <p:nvPr/>
              </p:nvGrpSpPr>
              <p:grpSpPr bwMode="auto">
                <a:xfrm>
                  <a:off x="1021" y="35"/>
                  <a:ext cx="205" cy="125"/>
                  <a:chOff x="0" y="0"/>
                  <a:chExt cx="256" cy="142"/>
                </a:xfrm>
              </p:grpSpPr>
              <p:sp>
                <p:nvSpPr>
                  <p:cNvPr id="4922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9" y="0"/>
                    <a:ext cx="226" cy="142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9224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9" y="0"/>
                    <a:ext cx="227" cy="8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25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7"/>
                    <a:ext cx="57" cy="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</p:grpSp>
            <p:grpSp>
              <p:nvGrpSpPr>
                <p:cNvPr id="49226" name="Group 74"/>
                <p:cNvGrpSpPr>
                  <a:grpSpLocks/>
                </p:cNvGrpSpPr>
                <p:nvPr/>
              </p:nvGrpSpPr>
              <p:grpSpPr bwMode="auto">
                <a:xfrm>
                  <a:off x="23" y="377"/>
                  <a:ext cx="275" cy="345"/>
                  <a:chOff x="0" y="0"/>
                  <a:chExt cx="275" cy="345"/>
                </a:xfrm>
              </p:grpSpPr>
              <p:sp>
                <p:nvSpPr>
                  <p:cNvPr id="49227" name="Oval 197"/>
                  <p:cNvSpPr>
                    <a:spLocks noChangeArrowheads="1"/>
                  </p:cNvSpPr>
                  <p:nvPr/>
                </p:nvSpPr>
                <p:spPr bwMode="auto">
                  <a:xfrm>
                    <a:off x="20" y="49"/>
                    <a:ext cx="247" cy="251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800"/>
                  </a:p>
                </p:txBody>
              </p:sp>
              <p:sp>
                <p:nvSpPr>
                  <p:cNvPr id="49228" name="Text Box 1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75" cy="34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sz="2800" b="1">
                        <a:latin typeface="Times New Roman" panose="02020603050405020304" pitchFamily="18" charset="0"/>
                      </a:rPr>
                      <a:t>A</a:t>
                    </a:r>
                  </a:p>
                </p:txBody>
              </p:sp>
            </p:grpSp>
            <p:sp>
              <p:nvSpPr>
                <p:cNvPr id="49229" name="AutoShape 187"/>
                <p:cNvSpPr>
                  <a:spLocks noChangeArrowheads="1"/>
                </p:cNvSpPr>
                <p:nvPr/>
              </p:nvSpPr>
              <p:spPr bwMode="auto">
                <a:xfrm>
                  <a:off x="476" y="859"/>
                  <a:ext cx="225" cy="229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  <p:sp>
              <p:nvSpPr>
                <p:cNvPr id="49230" name="Line 78"/>
                <p:cNvSpPr>
                  <a:spLocks noChangeShapeType="1"/>
                </p:cNvSpPr>
                <p:nvPr/>
              </p:nvSpPr>
              <p:spPr bwMode="auto">
                <a:xfrm>
                  <a:off x="0" y="726"/>
                  <a:ext cx="13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9231" name="Group 79"/>
                <p:cNvGrpSpPr>
                  <a:grpSpLocks/>
                </p:cNvGrpSpPr>
                <p:nvPr/>
              </p:nvGrpSpPr>
              <p:grpSpPr bwMode="auto">
                <a:xfrm>
                  <a:off x="0" y="273"/>
                  <a:ext cx="136" cy="136"/>
                  <a:chOff x="0" y="0"/>
                  <a:chExt cx="136" cy="136"/>
                </a:xfrm>
              </p:grpSpPr>
              <p:sp>
                <p:nvSpPr>
                  <p:cNvPr id="49232" name="Line 80"/>
                  <p:cNvSpPr>
                    <a:spLocks noChangeShapeType="1"/>
                  </p:cNvSpPr>
                  <p:nvPr/>
                </p:nvSpPr>
                <p:spPr bwMode="auto">
                  <a:xfrm>
                    <a:off x="0" y="68"/>
                    <a:ext cx="13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233" name="Line 81"/>
                  <p:cNvSpPr>
                    <a:spLocks noChangeShapeType="1"/>
                  </p:cNvSpPr>
                  <p:nvPr/>
                </p:nvSpPr>
                <p:spPr bwMode="auto">
                  <a:xfrm>
                    <a:off x="69" y="0"/>
                    <a:ext cx="0" cy="13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9234" name="AutoShape 187"/>
                <p:cNvSpPr>
                  <a:spLocks noChangeArrowheads="1"/>
                </p:cNvSpPr>
                <p:nvPr/>
              </p:nvSpPr>
              <p:spPr bwMode="auto">
                <a:xfrm>
                  <a:off x="952" y="839"/>
                  <a:ext cx="225" cy="229"/>
                </a:xfrm>
                <a:prstGeom prst="flowChartSummingJunction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1800"/>
                </a:p>
              </p:txBody>
            </p:sp>
          </p:grpSp>
          <p:sp>
            <p:nvSpPr>
              <p:cNvPr id="49235" name="Text Box 83"/>
              <p:cNvSpPr txBox="1">
                <a:spLocks noChangeArrowheads="1"/>
              </p:cNvSpPr>
              <p:nvPr/>
            </p:nvSpPr>
            <p:spPr bwMode="auto">
              <a:xfrm>
                <a:off x="470" y="1044"/>
                <a:ext cx="278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2800" b="1">
                    <a:latin typeface="Times New Roman" panose="02020603050405020304" pitchFamily="18" charset="0"/>
                  </a:rPr>
                  <a:t>C</a:t>
                </a:r>
              </a:p>
            </p:txBody>
          </p:sp>
        </p:grpSp>
        <p:sp>
          <p:nvSpPr>
            <p:cNvPr id="49236" name="Text Box 84"/>
            <p:cNvSpPr txBox="1">
              <a:spLocks noChangeArrowheads="1"/>
            </p:cNvSpPr>
            <p:nvPr/>
          </p:nvSpPr>
          <p:spPr bwMode="auto">
            <a:xfrm>
              <a:off x="2948" y="1008"/>
              <a:ext cx="27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latin typeface="Times New Roman" panose="02020603050405020304" pitchFamily="18" charset="0"/>
                </a:rPr>
                <a:t>D</a:t>
              </a:r>
            </a:p>
          </p:txBody>
        </p:sp>
      </p:grpSp>
      <p:pic>
        <p:nvPicPr>
          <p:cNvPr id="49240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509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Box 8"/>
          <p:cNvSpPr txBox="1">
            <a:spLocks noChangeArrowheads="1"/>
          </p:cNvSpPr>
          <p:nvPr/>
        </p:nvSpPr>
        <p:spPr bwMode="auto">
          <a:xfrm>
            <a:off x="360362" y="823913"/>
            <a:ext cx="3779838" cy="519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.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电流表的读数：</a:t>
            </a:r>
          </a:p>
        </p:txBody>
      </p:sp>
      <p:sp>
        <p:nvSpPr>
          <p:cNvPr id="48131" name="TextBox 15"/>
          <p:cNvSpPr>
            <a:spLocks noChangeArrowheads="1"/>
          </p:cNvSpPr>
          <p:nvPr/>
        </p:nvSpPr>
        <p:spPr bwMode="auto">
          <a:xfrm>
            <a:off x="431800" y="1268413"/>
            <a:ext cx="7991475" cy="17970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2D2D8A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（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）明确所选电流表的量程；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（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）确定电流表的分度值；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（</a:t>
            </a:r>
            <a:r>
              <a:rPr 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）由指针位置读出示数。</a:t>
            </a:r>
            <a:endParaRPr lang="zh-CN" altLang="en-US" sz="2800" b="1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363" y="3179383"/>
            <a:ext cx="2771322" cy="292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4067175" y="4041775"/>
            <a:ext cx="21955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0~0.6 A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4067175" y="4616450"/>
            <a:ext cx="15478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0~3 A</a:t>
            </a:r>
            <a:endParaRPr 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6227763" y="4041775"/>
            <a:ext cx="172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0.02 A</a:t>
            </a: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6229350" y="4616450"/>
            <a:ext cx="1727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latin typeface="Times New Roman" panose="02020603050405020304" pitchFamily="18" charset="0"/>
              </a:rPr>
              <a:t>0.1 A</a:t>
            </a:r>
          </a:p>
        </p:txBody>
      </p:sp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4140200" y="3522663"/>
            <a:ext cx="898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量程</a:t>
            </a:r>
          </a:p>
        </p:txBody>
      </p:sp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6156325" y="3522663"/>
            <a:ext cx="125571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</a:rPr>
              <a:t>分度值</a:t>
            </a:r>
          </a:p>
        </p:txBody>
      </p:sp>
      <p:pic>
        <p:nvPicPr>
          <p:cNvPr id="48139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55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autoUpdateAnimBg="0"/>
      <p:bldP spid="48134" grpId="0" autoUpdateAnimBg="0"/>
      <p:bldP spid="48135" grpId="0" autoUpdateAnimBg="0"/>
      <p:bldP spid="48136" grpId="0" autoUpdateAnimBg="0"/>
      <p:bldP spid="48137" grpId="0" autoUpdateAnimBg="0"/>
      <p:bldP spid="4813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TextBox 8"/>
          <p:cNvSpPr txBox="1">
            <a:spLocks noChangeArrowheads="1"/>
          </p:cNvSpPr>
          <p:nvPr/>
        </p:nvSpPr>
        <p:spPr bwMode="auto">
          <a:xfrm>
            <a:off x="431800" y="1268413"/>
            <a:ext cx="5688013" cy="519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　　请读出下列电流表的示数。</a:t>
            </a:r>
          </a:p>
        </p:txBody>
      </p:sp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8" y="2239963"/>
            <a:ext cx="3121025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Picture 7" descr="15-4-7丙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7106" r="11958" b="12944"/>
          <a:stretch>
            <a:fillRect/>
          </a:stretch>
        </p:blipFill>
        <p:spPr bwMode="auto">
          <a:xfrm>
            <a:off x="5146675" y="2203450"/>
            <a:ext cx="3294063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2287790" y="5744548"/>
            <a:ext cx="12906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0.58 A</a:t>
            </a: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248603" y="5744548"/>
            <a:ext cx="10874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CC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CC0000"/>
                </a:solidFill>
                <a:latin typeface="Times New Roman" panose="02020603050405020304" pitchFamily="18" charset="0"/>
              </a:rPr>
              <a:t>1.4 A</a:t>
            </a:r>
          </a:p>
        </p:txBody>
      </p:sp>
      <p:pic>
        <p:nvPicPr>
          <p:cNvPr id="47118" name="Picture 9" descr="E:\李燃\教师教学用书\2012人教教师用书项目\ppt\物理\图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42875"/>
            <a:ext cx="882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练一练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134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2" grpId="0"/>
      <p:bldP spid="47113" grpId="0"/>
    </p:bldLst>
  </p:timing>
</p:sld>
</file>

<file path=ppt/theme/theme1.xml><?xml version="1.0" encoding="utf-8"?>
<a:theme xmlns:a="http://schemas.openxmlformats.org/drawingml/2006/main" name="1_柴庆杰的模板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第15章 电流和电路模板张泉" id="{7916957F-3FBF-47CD-A6D0-322EF1F79508}" vid="{7E81642C-3496-45C5-85C4-8BE3FC4870D6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第15章 电流和电路模板张泉" id="{7916957F-3FBF-47CD-A6D0-322EF1F79508}" vid="{B93C258B-FE86-4088-A2AA-D9668B191F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第15章 电流和电路模板张泉</Template>
  <TotalTime>7</TotalTime>
  <Words>175</Words>
  <Application>Microsoft Office PowerPoint</Application>
  <PresentationFormat>全屏显示(4:3)</PresentationFormat>
  <Paragraphs>113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맑은 고딕</vt:lpstr>
      <vt:lpstr>华文仿宋</vt:lpstr>
      <vt:lpstr>华文行楷</vt:lpstr>
      <vt:lpstr>华文楷体</vt:lpstr>
      <vt:lpstr>华文新魏</vt:lpstr>
      <vt:lpstr>华文中宋</vt:lpstr>
      <vt:lpstr>楷体_GB2312</vt:lpstr>
      <vt:lpstr>宋体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1_柴庆杰的模板</vt:lpstr>
      <vt:lpstr>Office 主题</vt:lpstr>
      <vt:lpstr>第15章 第4节 电流的测量</vt:lpstr>
      <vt:lpstr>我想对十年前的自己说：珍惜青春</vt:lpstr>
      <vt:lpstr>想一想</vt:lpstr>
      <vt:lpstr>PowerPoint 演示文稿</vt:lpstr>
      <vt:lpstr>二、电流的测量</vt:lpstr>
      <vt:lpstr>PowerPoint 演示文稿</vt:lpstr>
      <vt:lpstr>练一练</vt:lpstr>
      <vt:lpstr>PowerPoint 演示文稿</vt:lpstr>
      <vt:lpstr>练一练</vt:lpstr>
      <vt:lpstr>PowerPoint 演示文稿</vt:lpstr>
      <vt:lpstr>PowerPoint 演示文稿</vt:lpstr>
      <vt:lpstr>练一练</vt:lpstr>
      <vt:lpstr>练一练</vt:lpstr>
      <vt:lpstr>练一练</vt:lpstr>
      <vt:lpstr>课堂小结</vt:lpstr>
      <vt:lpstr>PowerPoint 演示文稿</vt:lpstr>
    </vt:vector>
  </TitlesOfParts>
  <Company>jiameianfang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第15章 第4节 电流的测量</dc:title>
  <dc:creator>张泉</dc:creator>
  <cp:lastModifiedBy>张泉</cp:lastModifiedBy>
  <cp:revision>1</cp:revision>
  <dcterms:created xsi:type="dcterms:W3CDTF">2013-10-02T14:53:43Z</dcterms:created>
  <dcterms:modified xsi:type="dcterms:W3CDTF">2013-10-02T15:00:52Z</dcterms:modified>
</cp:coreProperties>
</file>