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5" r:id="rId2"/>
  </p:sldMasterIdLst>
  <p:notesMasterIdLst>
    <p:notesMasterId r:id="rId23"/>
  </p:notesMasterIdLst>
  <p:handoutMasterIdLst>
    <p:handoutMasterId r:id="rId24"/>
  </p:handoutMasterIdLst>
  <p:sldIdLst>
    <p:sldId id="262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61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3D25F-903F-49D0-BD7C-9BA23C48581A}" type="datetimeFigureOut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46AB3-7E25-4ADC-8C69-05DA5831D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343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00233-97E9-434F-935E-01162C9F596A}" type="datetimeFigureOut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545E8-EB90-4575-AD89-187D93028D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2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9032C-17B7-4C47-8540-722B0016AD8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04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63513" y="116632"/>
            <a:ext cx="7667625" cy="754063"/>
            <a:chOff x="143942" y="154657"/>
            <a:chExt cx="7668418" cy="754063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900385" y="332904"/>
              <a:ext cx="6911975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0000FF"/>
                  </a:solidFill>
                  <a:latin typeface="Verdana" pitchFamily="34" charset="0"/>
                </a:rPr>
                <a:t>齐河县第四中学</a:t>
              </a:r>
              <a:endParaRPr lang="zh-CN" altLang="en-US" sz="1600" b="1" dirty="0">
                <a:solidFill>
                  <a:srgbClr val="0000FF"/>
                </a:solidFill>
                <a:latin typeface="Verdana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42" y="154657"/>
              <a:ext cx="755650" cy="7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A3BA5D3-2A78-4FC8-B440-69A6AFE5D3B5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1318072"/>
            <a:ext cx="7772400" cy="1919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3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9F3D4-D294-46EF-9925-E233FD9C248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9"/>
            <a:ext cx="1626296" cy="1032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6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0866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09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>
          <a:xfrm>
            <a:off x="329853" y="6343650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prstClr val="black">
                    <a:tint val="75000"/>
                  </a:prstClr>
                </a:solidFill>
              </a:rPr>
              <a:t>张泉</a:t>
            </a:r>
            <a:r>
              <a:rPr lang="en-US" altLang="zh-CN" dirty="0" smtClean="0">
                <a:solidFill>
                  <a:prstClr val="black">
                    <a:tint val="75000"/>
                  </a:prstClr>
                </a:solidFill>
              </a:rPr>
              <a:t>-:527494284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87411" y="-190500"/>
            <a:ext cx="1841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39AF087-7C11-46AF-B007-9F0FFB960171}" type="slidenum">
              <a:rPr lang="en-US" altLang="zh-CN" sz="6600" i="1" smtClean="0">
                <a:solidFill>
                  <a:srgbClr val="C00000"/>
                </a:solidFill>
              </a:rPr>
              <a:t>‹#›</a:t>
            </a:fld>
            <a:endParaRPr lang="zh-CN" altLang="en-US" sz="6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8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2FE0-6D46-4385-BFB5-DC21BD19A4F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23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87426"/>
            <a:ext cx="2949178" cy="48815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022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341" y="101838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71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 Box 2"/>
          <p:cNvSpPr txBox="1">
            <a:spLocks noChangeArrowheads="1"/>
          </p:cNvSpPr>
          <p:nvPr userDrawn="1"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724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E32F04-DCF8-43B5-BBD8-79024B218BF8}" type="datetimeFigureOut">
              <a:rPr lang="zh-CN" altLang="en-US"/>
              <a:pPr/>
              <a:t>2013/10/4 Friday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9E9C7-2A39-4A8E-A820-30CD981F73F7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36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5213D2-8F94-4A16-8122-B1C565904610}" type="datetimeFigureOut">
              <a:rPr lang="zh-CN" altLang="en-US"/>
              <a:pPr/>
              <a:t>2013/10/4 Friday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1A8CD-7F76-497D-AC59-A750D4D865B8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99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E8513F4-5D36-42AF-8E50-44169EE4CCF1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dirty="0" smtClean="0"/>
              <a:t>课间展示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8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561B208-B4D1-4355-BFAF-0657704B781D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1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25564CA-F25E-490A-8A99-79F981583686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28650" y="1346374"/>
            <a:ext cx="8001000" cy="46907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3547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8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86CE4F-B4B4-4E01-8333-716780956A46}" type="datetime1">
              <a:rPr lang="zh-CN" altLang="en-US" smtClean="0"/>
              <a:t>2013/10/4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C7B4A21-6890-448A-B78F-0DB825742F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2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945579"/>
            <a:ext cx="7772400" cy="1236789"/>
          </a:xfrm>
        </p:spPr>
        <p:txBody>
          <a:bodyPr anchor="b">
            <a:normAutofit/>
          </a:bodyPr>
          <a:lstStyle>
            <a:lvl1pPr algn="l">
              <a:defRPr sz="4800" baseline="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 声音的特性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48641"/>
            <a:ext cx="5935218" cy="396938"/>
          </a:xfrm>
        </p:spPr>
        <p:txBody>
          <a:bodyPr/>
          <a:lstStyle>
            <a:lvl1pPr marL="0" indent="0" algn="l">
              <a:buNone/>
              <a:defRPr sz="2400" baseline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人民教育出版社 八年级物理上册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0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457200" y="1636941"/>
            <a:ext cx="8229600" cy="228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lang="zh-CN" altLang="en-US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Font typeface="Wingdings" panose="05000000000000000000" pitchFamily="2" charset="2"/>
              <a:buChar char="Ø"/>
              <a:defRPr lang="zh-CN" altLang="en-US" dirty="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3pPr>
            <a:lvl4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4pPr>
            <a:lvl5pPr>
              <a:def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10604"/>
            <a:ext cx="1626296" cy="976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0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3" name="Rectangle 5"/>
          <p:cNvSpPr txBox="1">
            <a:spLocks noChangeArrowheads="1"/>
          </p:cNvSpPr>
          <p:nvPr userDrawn="1"/>
        </p:nvSpPr>
        <p:spPr>
          <a:xfrm>
            <a:off x="1143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张泉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8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46942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8FB8-BE4A-4AEC-917D-1FD318D9BEC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135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 userDrawn="1"/>
        </p:nvSpPr>
        <p:spPr>
          <a:xfrm>
            <a:off x="2728912" y="1"/>
            <a:ext cx="6415087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prstClr val="white"/>
                </a:solidFill>
              </a:rPr>
              <a:t>单击此处编辑母版标题样式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3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954758"/>
            <a:ext cx="5869533" cy="61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16632"/>
            <a:ext cx="75557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43608" y="332656"/>
            <a:ext cx="5832475" cy="39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齐河县第四中学</a:t>
            </a:r>
            <a:endParaRPr lang="zh-CN" altLang="en-US" sz="2000" b="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544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4" r:id="rId5"/>
    <p:sldLayoutId id="214748368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华文行楷" pitchFamily="2" charset="-122"/>
          <a:ea typeface="华文行楷" pitchFamily="2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9pPr>
    </p:titleStyle>
    <p:bodyStyle>
      <a:lvl1pPr marL="469900" indent="-469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1663-E278-4A58-B39B-0266669F5DE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400" dirty="0" smtClean="0"/>
              <a:t>第</a:t>
            </a:r>
            <a:r>
              <a:rPr lang="en-US" altLang="zh-CN" sz="4400" dirty="0" smtClean="0"/>
              <a:t>16</a:t>
            </a:r>
            <a:r>
              <a:rPr lang="zh-CN" altLang="en-US" sz="4400" dirty="0" smtClean="0"/>
              <a:t>章 </a:t>
            </a:r>
            <a:r>
              <a:rPr lang="zh-CN" altLang="en-US" sz="4400" dirty="0" smtClean="0"/>
              <a:t>第</a:t>
            </a:r>
            <a:r>
              <a:rPr lang="en-US" altLang="zh-CN" sz="4400" dirty="0"/>
              <a:t>3</a:t>
            </a:r>
            <a:r>
              <a:rPr lang="zh-CN" altLang="en-US" sz="4400" dirty="0" smtClean="0"/>
              <a:t>节 电阻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" y="548641"/>
            <a:ext cx="4700789" cy="39693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人民教育出版社 九年级物理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2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Box 53"/>
          <p:cNvSpPr txBox="1">
            <a:spLocks noChangeArrowheads="1"/>
          </p:cNvSpPr>
          <p:nvPr/>
        </p:nvSpPr>
        <p:spPr bwMode="auto">
          <a:xfrm>
            <a:off x="431800" y="750888"/>
            <a:ext cx="6451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探究电阻与导体长度的关系</a:t>
            </a:r>
          </a:p>
        </p:txBody>
      </p:sp>
      <p:pic>
        <p:nvPicPr>
          <p:cNvPr id="31749" name="Picture 5" descr="06504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881188"/>
            <a:ext cx="684212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二、探究影响电阻大小的因素</a:t>
            </a:r>
          </a:p>
        </p:txBody>
      </p:sp>
    </p:spTree>
    <p:extLst>
      <p:ext uri="{BB962C8B-B14F-4D97-AF65-F5344CB8AC3E}">
        <p14:creationId xmlns:p14="http://schemas.microsoft.com/office/powerpoint/2010/main" val="22768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431800" y="749300"/>
            <a:ext cx="85725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：电阻是否与导体的长度有关</a:t>
            </a:r>
          </a:p>
        </p:txBody>
      </p:sp>
      <p:graphicFrame>
        <p:nvGraphicFramePr>
          <p:cNvPr id="30836" name="Group 116"/>
          <p:cNvGraphicFramePr>
            <a:graphicFrameLocks noGrp="1"/>
          </p:cNvGraphicFramePr>
          <p:nvPr/>
        </p:nvGraphicFramePr>
        <p:xfrm>
          <a:off x="431800" y="1484313"/>
          <a:ext cx="8353425" cy="2636839"/>
        </p:xfrm>
        <a:graphic>
          <a:graphicData uri="http://schemas.openxmlformats.org/drawingml/2006/table">
            <a:tbl>
              <a:tblPr/>
              <a:tblGrid>
                <a:gridCol w="1693863"/>
                <a:gridCol w="1150937"/>
                <a:gridCol w="1763713"/>
                <a:gridCol w="1117600"/>
                <a:gridCol w="1727200"/>
                <a:gridCol w="900112"/>
              </a:tblGrid>
              <a:tr h="10652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4" name="TextBox 3"/>
          <p:cNvSpPr>
            <a:spLocks noChangeArrowheads="1"/>
          </p:cNvSpPr>
          <p:nvPr/>
        </p:nvSpPr>
        <p:spPr bwMode="auto">
          <a:xfrm>
            <a:off x="431800" y="4878701"/>
            <a:ext cx="8253413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导体的电阻与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长度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有关。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　　材料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横截面积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相同，导体越长，电阻越大。</a:t>
            </a:r>
          </a:p>
        </p:txBody>
      </p:sp>
      <p:pic>
        <p:nvPicPr>
          <p:cNvPr id="3075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8" name="Rectangle 108"/>
          <p:cNvSpPr>
            <a:spLocks noChangeArrowheads="1"/>
          </p:cNvSpPr>
          <p:nvPr/>
        </p:nvSpPr>
        <p:spPr bwMode="auto">
          <a:xfrm>
            <a:off x="431800" y="4242113"/>
            <a:ext cx="414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/>
              <a:t>　　实验</a:t>
            </a:r>
            <a:r>
              <a:rPr lang="en-US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/>
              <a:t>的结论：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8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53"/>
          <p:cNvSpPr txBox="1">
            <a:spLocks noChangeArrowheads="1"/>
          </p:cNvSpPr>
          <p:nvPr/>
        </p:nvSpPr>
        <p:spPr bwMode="auto">
          <a:xfrm>
            <a:off x="431800" y="750888"/>
            <a:ext cx="6451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探究电阻与导体</a:t>
            </a:r>
            <a:r>
              <a:rPr lang="zh-CN" altLang="en-US" sz="2800" b="1"/>
              <a:t>横截面积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的关系</a:t>
            </a:r>
          </a:p>
        </p:txBody>
      </p:sp>
      <p:pic>
        <p:nvPicPr>
          <p:cNvPr id="2970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06504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133600"/>
            <a:ext cx="684212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2276475"/>
            <a:ext cx="2636838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5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428625" y="749300"/>
            <a:ext cx="7059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实验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：电阻与导体横截面积是否有关</a:t>
            </a:r>
          </a:p>
        </p:txBody>
      </p:sp>
      <p:graphicFrame>
        <p:nvGraphicFramePr>
          <p:cNvPr id="28786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476642"/>
              </p:ext>
            </p:extLst>
          </p:nvPr>
        </p:nvGraphicFramePr>
        <p:xfrm>
          <a:off x="283368" y="1394898"/>
          <a:ext cx="8570913" cy="2433639"/>
        </p:xfrm>
        <a:graphic>
          <a:graphicData uri="http://schemas.openxmlformats.org/drawingml/2006/table">
            <a:tbl>
              <a:tblPr/>
              <a:tblGrid>
                <a:gridCol w="1765300"/>
                <a:gridCol w="1150938"/>
                <a:gridCol w="1763712"/>
                <a:gridCol w="1301750"/>
                <a:gridCol w="1616075"/>
                <a:gridCol w="973138"/>
              </a:tblGrid>
              <a:tr h="10715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横截面积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6" name="TextBox 5"/>
          <p:cNvSpPr>
            <a:spLocks noChangeArrowheads="1"/>
          </p:cNvSpPr>
          <p:nvPr/>
        </p:nvSpPr>
        <p:spPr bwMode="auto">
          <a:xfrm>
            <a:off x="400050" y="4438248"/>
            <a:ext cx="8237538" cy="182562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导体的电阻与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横截面积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有关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；</a:t>
            </a:r>
            <a:endParaRPr 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Calibri" panose="020F0502020204030204" pitchFamily="34" charset="0"/>
              </a:rPr>
              <a:t>　　材料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、</a:t>
            </a:r>
            <a:r>
              <a:rPr lang="zh-CN" altLang="en-US" sz="2800" b="1">
                <a:solidFill>
                  <a:srgbClr val="0070C0"/>
                </a:solidFill>
                <a:latin typeface="Calibri" panose="020F0502020204030204" pitchFamily="34" charset="0"/>
              </a:rPr>
              <a:t>长度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相同，导体的横截面积越大，电阻越小。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pic>
        <p:nvPicPr>
          <p:cNvPr id="2870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08" name="Rectangle 36"/>
          <p:cNvSpPr>
            <a:spLocks noChangeArrowheads="1"/>
          </p:cNvSpPr>
          <p:nvPr/>
        </p:nvSpPr>
        <p:spPr bwMode="auto">
          <a:xfrm>
            <a:off x="428625" y="3804836"/>
            <a:ext cx="4140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/>
              <a:t>　　实验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/>
              <a:t>的结论：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32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90"/>
          <p:cNvSpPr>
            <a:spLocks noChangeArrowheads="1"/>
          </p:cNvSpPr>
          <p:nvPr/>
        </p:nvSpPr>
        <p:spPr bwMode="auto">
          <a:xfrm>
            <a:off x="431800" y="749300"/>
            <a:ext cx="5148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：电阻还与温度有关</a:t>
            </a:r>
          </a:p>
        </p:txBody>
      </p:sp>
      <p:pic>
        <p:nvPicPr>
          <p:cNvPr id="27651" name="Picture 73" descr="电阻随温度变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2181226"/>
            <a:ext cx="5292725" cy="392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522288" y="1376363"/>
            <a:ext cx="3059112" cy="2159000"/>
            <a:chOff x="0" y="0"/>
            <a:chExt cx="1927" cy="1360"/>
          </a:xfrm>
        </p:grpSpPr>
        <p:sp>
          <p:nvSpPr>
            <p:cNvPr id="27653" name="Rectangle 102"/>
            <p:cNvSpPr>
              <a:spLocks noChangeArrowheads="1"/>
            </p:cNvSpPr>
            <p:nvPr/>
          </p:nvSpPr>
          <p:spPr bwMode="auto">
            <a:xfrm>
              <a:off x="0" y="340"/>
              <a:ext cx="1769" cy="8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7654" name="Rectangle 76"/>
            <p:cNvSpPr>
              <a:spLocks noChangeArrowheads="1"/>
            </p:cNvSpPr>
            <p:nvPr/>
          </p:nvSpPr>
          <p:spPr bwMode="auto">
            <a:xfrm>
              <a:off x="351" y="227"/>
              <a:ext cx="59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7655" name="AutoShape 187"/>
            <p:cNvSpPr>
              <a:spLocks noChangeArrowheads="1"/>
            </p:cNvSpPr>
            <p:nvPr/>
          </p:nvSpPr>
          <p:spPr bwMode="auto">
            <a:xfrm>
              <a:off x="1616" y="595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7656" name="Oval 123"/>
            <p:cNvSpPr>
              <a:spLocks noChangeArrowheads="1"/>
            </p:cNvSpPr>
            <p:nvPr/>
          </p:nvSpPr>
          <p:spPr bwMode="auto">
            <a:xfrm rot="5400000" flipV="1">
              <a:off x="323" y="295"/>
              <a:ext cx="71" cy="72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7657" name="Oval 123"/>
            <p:cNvSpPr>
              <a:spLocks noChangeArrowheads="1"/>
            </p:cNvSpPr>
            <p:nvPr/>
          </p:nvSpPr>
          <p:spPr bwMode="auto">
            <a:xfrm rot="5400000" flipV="1">
              <a:off x="930" y="307"/>
              <a:ext cx="71" cy="72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27658" name="Text Box 126"/>
            <p:cNvSpPr txBox="1">
              <a:spLocks noChangeArrowheads="1"/>
            </p:cNvSpPr>
            <p:nvPr/>
          </p:nvSpPr>
          <p:spPr bwMode="auto">
            <a:xfrm>
              <a:off x="454" y="0"/>
              <a:ext cx="60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灯丝</a:t>
              </a:r>
            </a:p>
          </p:txBody>
        </p:sp>
        <p:grpSp>
          <p:nvGrpSpPr>
            <p:cNvPr id="27659" name="Group 11"/>
            <p:cNvGrpSpPr>
              <a:grpSpLocks/>
            </p:cNvGrpSpPr>
            <p:nvPr/>
          </p:nvGrpSpPr>
          <p:grpSpPr bwMode="auto">
            <a:xfrm>
              <a:off x="284" y="1077"/>
              <a:ext cx="318" cy="181"/>
              <a:chOff x="0" y="0"/>
              <a:chExt cx="256" cy="142"/>
            </a:xfrm>
          </p:grpSpPr>
          <p:sp>
            <p:nvSpPr>
              <p:cNvPr id="27660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27661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27663" name="Group 15"/>
            <p:cNvGrpSpPr>
              <a:grpSpLocks/>
            </p:cNvGrpSpPr>
            <p:nvPr/>
          </p:nvGrpSpPr>
          <p:grpSpPr bwMode="auto">
            <a:xfrm>
              <a:off x="1134" y="1020"/>
              <a:ext cx="85" cy="340"/>
              <a:chOff x="0" y="0"/>
              <a:chExt cx="85" cy="340"/>
            </a:xfrm>
          </p:grpSpPr>
          <p:sp>
            <p:nvSpPr>
              <p:cNvPr id="27664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27665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6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67" name="Group 19"/>
            <p:cNvGrpSpPr>
              <a:grpSpLocks/>
            </p:cNvGrpSpPr>
            <p:nvPr/>
          </p:nvGrpSpPr>
          <p:grpSpPr bwMode="auto">
            <a:xfrm>
              <a:off x="1276" y="142"/>
              <a:ext cx="341" cy="368"/>
              <a:chOff x="0" y="0"/>
              <a:chExt cx="341" cy="368"/>
            </a:xfrm>
          </p:grpSpPr>
          <p:sp>
            <p:nvSpPr>
              <p:cNvPr id="27668" name="Oval 6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27669" name="Text Box 62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32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grpSp>
          <p:nvGrpSpPr>
            <p:cNvPr id="27670" name="Group 22"/>
            <p:cNvGrpSpPr>
              <a:grpSpLocks/>
            </p:cNvGrpSpPr>
            <p:nvPr/>
          </p:nvGrpSpPr>
          <p:grpSpPr bwMode="auto">
            <a:xfrm>
              <a:off x="398" y="255"/>
              <a:ext cx="538" cy="170"/>
              <a:chOff x="0" y="0"/>
              <a:chExt cx="1105" cy="141"/>
            </a:xfrm>
          </p:grpSpPr>
          <p:sp>
            <p:nvSpPr>
              <p:cNvPr id="27671" name="Line 93"/>
              <p:cNvSpPr>
                <a:spLocks noChangeShapeType="1"/>
              </p:cNvSpPr>
              <p:nvPr/>
            </p:nvSpPr>
            <p:spPr bwMode="auto">
              <a:xfrm>
                <a:off x="17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2" name="Line 94"/>
              <p:cNvSpPr>
                <a:spLocks noChangeShapeType="1"/>
              </p:cNvSpPr>
              <p:nvPr/>
            </p:nvSpPr>
            <p:spPr bwMode="auto">
              <a:xfrm>
                <a:off x="34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3" name="Line 95"/>
              <p:cNvSpPr>
                <a:spLocks noChangeShapeType="1"/>
              </p:cNvSpPr>
              <p:nvPr/>
            </p:nvSpPr>
            <p:spPr bwMode="auto">
              <a:xfrm>
                <a:off x="51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4" name="Line 96"/>
              <p:cNvSpPr>
                <a:spLocks noChangeShapeType="1"/>
              </p:cNvSpPr>
              <p:nvPr/>
            </p:nvSpPr>
            <p:spPr bwMode="auto">
              <a:xfrm>
                <a:off x="68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5" name="Line 97"/>
              <p:cNvSpPr>
                <a:spLocks noChangeShapeType="1"/>
              </p:cNvSpPr>
              <p:nvPr/>
            </p:nvSpPr>
            <p:spPr bwMode="auto">
              <a:xfrm flipH="1">
                <a:off x="76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6" name="Line 98"/>
              <p:cNvSpPr>
                <a:spLocks noChangeShapeType="1"/>
              </p:cNvSpPr>
              <p:nvPr/>
            </p:nvSpPr>
            <p:spPr bwMode="auto">
              <a:xfrm flipH="1">
                <a:off x="59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7" name="Line 99"/>
              <p:cNvSpPr>
                <a:spLocks noChangeShapeType="1"/>
              </p:cNvSpPr>
              <p:nvPr/>
            </p:nvSpPr>
            <p:spPr bwMode="auto">
              <a:xfrm flipH="1">
                <a:off x="42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8" name="Line 100"/>
              <p:cNvSpPr>
                <a:spLocks noChangeShapeType="1"/>
              </p:cNvSpPr>
              <p:nvPr/>
            </p:nvSpPr>
            <p:spPr bwMode="auto">
              <a:xfrm flipH="1">
                <a:off x="25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9" name="Line 101"/>
              <p:cNvSpPr>
                <a:spLocks noChangeShapeType="1"/>
              </p:cNvSpPr>
              <p:nvPr/>
            </p:nvSpPr>
            <p:spPr bwMode="auto">
              <a:xfrm>
                <a:off x="85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0" name="Line 102"/>
              <p:cNvSpPr>
                <a:spLocks noChangeShapeType="1"/>
              </p:cNvSpPr>
              <p:nvPr/>
            </p:nvSpPr>
            <p:spPr bwMode="auto">
              <a:xfrm flipH="1">
                <a:off x="113" y="0"/>
                <a:ext cx="57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1" name="Line 103"/>
              <p:cNvSpPr>
                <a:spLocks noChangeShapeType="1"/>
              </p:cNvSpPr>
              <p:nvPr/>
            </p:nvSpPr>
            <p:spPr bwMode="auto">
              <a:xfrm flipH="1">
                <a:off x="935" y="56"/>
                <a:ext cx="57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2" name="Line 104"/>
              <p:cNvSpPr>
                <a:spLocks noChangeShapeType="1"/>
              </p:cNvSpPr>
              <p:nvPr/>
            </p:nvSpPr>
            <p:spPr bwMode="auto">
              <a:xfrm>
                <a:off x="992" y="56"/>
                <a:ext cx="1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3" name="Line 105"/>
              <p:cNvSpPr>
                <a:spLocks noChangeShapeType="1"/>
              </p:cNvSpPr>
              <p:nvPr/>
            </p:nvSpPr>
            <p:spPr bwMode="auto">
              <a:xfrm>
                <a:off x="0" y="85"/>
                <a:ext cx="1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84" name="AutoShape 59"/>
          <p:cNvSpPr>
            <a:spLocks noChangeArrowheads="1"/>
          </p:cNvSpPr>
          <p:nvPr/>
        </p:nvSpPr>
        <p:spPr bwMode="auto">
          <a:xfrm>
            <a:off x="1331913" y="2320925"/>
            <a:ext cx="1260475" cy="630238"/>
          </a:xfrm>
          <a:prstGeom prst="wedgeEllipseCallout">
            <a:avLst>
              <a:gd name="adj1" fmla="val -31361"/>
              <a:gd name="adj2" fmla="val -95088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Calibri" panose="020F0502020204030204" pitchFamily="34" charset="0"/>
              </a:rPr>
              <a:t>加热</a:t>
            </a:r>
          </a:p>
        </p:txBody>
      </p:sp>
      <p:pic>
        <p:nvPicPr>
          <p:cNvPr id="2768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81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\\初三物理\初三物理共享\新教材图 电压电阻 生活用电\16章 电压电阻\电压电阻图\16-3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897" y="768351"/>
            <a:ext cx="1501504" cy="542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431800" y="1268413"/>
            <a:ext cx="55721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Calibri" panose="020F0502020204030204" pitchFamily="34" charset="0"/>
              </a:rPr>
              <a:t>　　</a:t>
            </a:r>
            <a:r>
              <a:rPr lang="zh-CN" altLang="en-US" sz="2800" b="1">
                <a:latin typeface="Calibri" panose="020F0502020204030204" pitchFamily="34" charset="0"/>
              </a:rPr>
              <a:t>在其他条件相同的情况下，电阻较小的材料导电性能较强；反之，电阻较大，导电性能较弱。右图展示的是不同材料在导电性能上的排序，从上至下，材料的导电性能依次减弱。</a:t>
            </a:r>
          </a:p>
        </p:txBody>
      </p:sp>
      <p:pic>
        <p:nvPicPr>
          <p:cNvPr id="2662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6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431800" y="1268413"/>
            <a:ext cx="8135938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．一个导体接在</a:t>
            </a:r>
            <a:r>
              <a:rPr lang="en-US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伏的电源上，电阻大小为</a:t>
            </a:r>
            <a:r>
              <a:rPr lang="en-US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欧，若从电路中取下这个导体，导体的电阻值为</a:t>
            </a:r>
            <a:r>
              <a:rPr lang="en-US" sz="2800" b="1">
                <a:latin typeface="Times New Roman" panose="02020603050405020304" pitchFamily="18" charset="0"/>
              </a:rPr>
              <a:t>_______</a:t>
            </a:r>
            <a:r>
              <a:rPr lang="zh-CN" altLang="en-US" sz="2800" b="1">
                <a:latin typeface="Times New Roman" panose="02020603050405020304" pitchFamily="18" charset="0"/>
              </a:rPr>
              <a:t>欧。</a:t>
            </a:r>
          </a:p>
          <a:p>
            <a:pPr eaLnBrk="1" hangingPunct="1"/>
            <a:endParaRPr lang="zh-CN" altLang="en-US" sz="28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 解析：</a:t>
            </a: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　　电阻大小为</a:t>
            </a:r>
            <a:r>
              <a:rPr lang="en-US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欧，是这个导体本身的属性，与导体是否连在电路中，两端是否有电压，其中是否有电流都无关。</a:t>
            </a:r>
          </a:p>
        </p:txBody>
      </p:sp>
      <p:pic>
        <p:nvPicPr>
          <p:cNvPr id="2560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做一做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458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\\初三物理\初三物理共享\新教材图 电压电阻 生活用电\16章 电压电阻\电压电阻图\16-3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1" y="2636838"/>
            <a:ext cx="4894263" cy="346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431800" y="1268413"/>
            <a:ext cx="47164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Calibri" panose="020F0502020204030204" pitchFamily="34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b="1"/>
              <a:t>．</a:t>
            </a:r>
            <a:r>
              <a:rPr lang="zh-CN" altLang="en-US" sz="2800" b="1">
                <a:latin typeface="Calibri" panose="020F0502020204030204" pitchFamily="34" charset="0"/>
              </a:rPr>
              <a:t>简要回答下列问题：</a:t>
            </a:r>
            <a:endParaRPr lang="en-US" sz="2800" b="1">
              <a:latin typeface="Calibri" panose="020F0502020204030204" pitchFamily="34" charset="0"/>
            </a:endParaRPr>
          </a:p>
        </p:txBody>
      </p:sp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431800" y="1844675"/>
            <a:ext cx="80645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　　（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）高压线的绝缘子（如图）为什么用陶瓷材料而不用玻璃？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pic>
        <p:nvPicPr>
          <p:cNvPr id="2458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431800" y="1268413"/>
            <a:ext cx="8316913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（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）铁比铜便宜，为什么家庭电路中用铜导线而不用铁导线？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431800" y="2565400"/>
            <a:ext cx="79009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　　（</a:t>
            </a:r>
            <a:r>
              <a:rPr lang="en-US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）为什么不能用湿手操作电器？</a:t>
            </a:r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431800" y="3644900"/>
            <a:ext cx="824388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3.   A</a:t>
            </a:r>
            <a:r>
              <a:rPr lang="zh-CN" altLang="en-US" sz="2800" b="1">
                <a:latin typeface="Times New Roman" panose="02020603050405020304" pitchFamily="18" charset="0"/>
              </a:rPr>
              <a:t>、</a:t>
            </a:r>
            <a:r>
              <a:rPr lang="en-US" sz="2800" b="1"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</a:rPr>
              <a:t>两根完全一样的导线，长度都是</a:t>
            </a:r>
            <a:r>
              <a:rPr lang="en-US" sz="2800" b="1">
                <a:latin typeface="Times New Roman" panose="02020603050405020304" pitchFamily="18" charset="0"/>
              </a:rPr>
              <a:t>1 m</a:t>
            </a:r>
            <a:r>
              <a:rPr lang="zh-CN" altLang="en-US" sz="2800" b="1">
                <a:latin typeface="Times New Roman" panose="02020603050405020304" pitchFamily="18" charset="0"/>
              </a:rPr>
              <a:t>。把</a:t>
            </a:r>
            <a:r>
              <a:rPr lang="en-US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</a:rPr>
              <a:t>剪去一半，剩下的一半跟</a:t>
            </a:r>
            <a:r>
              <a:rPr lang="en-US" sz="2800" b="1"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</a:rPr>
              <a:t>相比，哪个电阻大？把</a:t>
            </a:r>
            <a:r>
              <a:rPr lang="en-US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</a:rPr>
              <a:t>剩下的一半再拉长到 </a:t>
            </a:r>
            <a:r>
              <a:rPr lang="en-US" sz="2800" b="1">
                <a:latin typeface="Times New Roman" panose="02020603050405020304" pitchFamily="18" charset="0"/>
              </a:rPr>
              <a:t>1 m</a:t>
            </a:r>
            <a:r>
              <a:rPr lang="zh-CN" altLang="en-US" sz="2800" b="1">
                <a:latin typeface="Times New Roman" panose="02020603050405020304" pitchFamily="18" charset="0"/>
              </a:rPr>
              <a:t>跟</a:t>
            </a:r>
            <a:r>
              <a:rPr lang="en-US" sz="2800" b="1"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</a:rPr>
              <a:t>相比，哪个电阻大？ </a:t>
            </a:r>
          </a:p>
        </p:txBody>
      </p:sp>
      <p:pic>
        <p:nvPicPr>
          <p:cNvPr id="2355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89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Box 2"/>
          <p:cNvSpPr>
            <a:spLocks noChangeArrowheads="1"/>
          </p:cNvSpPr>
          <p:nvPr/>
        </p:nvSpPr>
        <p:spPr bwMode="auto">
          <a:xfrm>
            <a:off x="431800" y="1665288"/>
            <a:ext cx="7993063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．物理学中，用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电阻</a:t>
            </a:r>
            <a:r>
              <a:rPr lang="zh-CN" altLang="en-US" sz="2800" b="1">
                <a:latin typeface="宋体" panose="02010600030101010101" pitchFamily="2" charset="-122"/>
              </a:rPr>
              <a:t>来表示导体对电流阻碍作用的大小。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8921" name="TextBox 4"/>
          <p:cNvSpPr>
            <a:spLocks noChangeArrowheads="1"/>
          </p:cNvSpPr>
          <p:nvPr/>
        </p:nvSpPr>
        <p:spPr bwMode="auto">
          <a:xfrm>
            <a:off x="460375" y="4394200"/>
            <a:ext cx="8035925" cy="12573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．电阻是导体本身的性质。它的大小取决于导体的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材料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长度</a:t>
            </a:r>
            <a:r>
              <a:rPr lang="zh-CN" altLang="en-US" sz="2800" b="1"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横截面积</a:t>
            </a:r>
            <a:r>
              <a:rPr lang="zh-CN" altLang="en-US" sz="2800" b="1">
                <a:latin typeface="宋体" panose="02010600030101010101" pitchFamily="2" charset="-122"/>
              </a:rPr>
              <a:t>，还受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温度</a:t>
            </a:r>
            <a:r>
              <a:rPr lang="zh-CN" altLang="en-US" sz="2800" b="1">
                <a:latin typeface="宋体" panose="02010600030101010101" pitchFamily="2" charset="-122"/>
              </a:rPr>
              <a:t>影响。 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8922" name="TextBox 5"/>
          <p:cNvSpPr>
            <a:spLocks noChangeArrowheads="1"/>
          </p:cNvSpPr>
          <p:nvPr/>
        </p:nvSpPr>
        <p:spPr bwMode="auto">
          <a:xfrm>
            <a:off x="431800" y="3357563"/>
            <a:ext cx="7993063" cy="68897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．电阻的单位是欧姆，简称欧，符号</a:t>
            </a:r>
            <a:r>
              <a:rPr lang="el-GR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pic>
        <p:nvPicPr>
          <p:cNvPr id="3892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735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 autoUpdateAnimBg="0"/>
      <p:bldP spid="38921" grpId="0" animBg="1" autoUpdateAnimBg="0"/>
      <p:bldP spid="38922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115910" y="114322"/>
            <a:ext cx="2500649" cy="989014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每日励志</a:t>
            </a:r>
            <a:endParaRPr lang="zh-CN" altLang="en-US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好男儿志在保家卫国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606156" y="5476275"/>
            <a:ext cx="24224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QQ:527494284</a:t>
            </a:r>
            <a:endParaRPr lang="zh-CN" altLang="en-US" sz="2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7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27010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4" descr="金属圆柱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58" y="3159126"/>
            <a:ext cx="3628891" cy="272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6" descr="a8afa7f9c15fee945348bfb3e475d5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14" y="4724400"/>
            <a:ext cx="2155561" cy="148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7" descr="导线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243" y="2420938"/>
            <a:ext cx="2436195" cy="169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31800" y="1268413"/>
            <a:ext cx="8101013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导线多是用铜做的，特别重要的电器设备的导线还要用昂贵的银来做。铁也是导体，既多又便宜，想想看，为什么不用铁来做导线呢？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思考要有深度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6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00" y="2349500"/>
            <a:ext cx="51847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标题 1"/>
          <p:cNvSpPr txBox="1">
            <a:spLocks noChangeArrowheads="1"/>
          </p:cNvSpPr>
          <p:nvPr/>
        </p:nvSpPr>
        <p:spPr bwMode="auto">
          <a:xfrm>
            <a:off x="431800" y="765175"/>
            <a:ext cx="14033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</a:rPr>
              <a:t>演示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矩形 68"/>
          <p:cNvSpPr>
            <a:spLocks noChangeArrowheads="1"/>
          </p:cNvSpPr>
          <p:nvPr/>
        </p:nvSpPr>
        <p:spPr bwMode="auto">
          <a:xfrm>
            <a:off x="431800" y="1268413"/>
            <a:ext cx="8143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长短、粗细相同的铜丝和镍铬合金丝分别接入电路，闭合开关，观察电路中小灯泡的亮度。</a:t>
            </a:r>
          </a:p>
        </p:txBody>
      </p:sp>
      <p:pic>
        <p:nvPicPr>
          <p:cNvPr id="378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431800" y="5494338"/>
            <a:ext cx="8189913" cy="544512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>
                <a:solidFill>
                  <a:srgbClr val="0066CC"/>
                </a:solidFill>
              </a:rPr>
              <a:t>接不同的导体，小灯泡的亮度发生了变化。</a:t>
            </a:r>
          </a:p>
        </p:txBody>
      </p:sp>
      <p:sp>
        <p:nvSpPr>
          <p:cNvPr id="37900" name="Rectangle 2"/>
          <p:cNvSpPr>
            <a:spLocks noChangeArrowheads="1"/>
          </p:cNvSpPr>
          <p:nvPr/>
        </p:nvSpPr>
        <p:spPr bwMode="auto">
          <a:xfrm>
            <a:off x="431800" y="2276475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实验电路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37901" name="Rectangle 2"/>
          <p:cNvSpPr>
            <a:spLocks noChangeArrowheads="1"/>
          </p:cNvSpPr>
          <p:nvPr/>
        </p:nvSpPr>
        <p:spPr bwMode="auto">
          <a:xfrm>
            <a:off x="431800" y="477361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实验现象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5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9"/>
          <p:cNvSpPr>
            <a:spLocks noChangeArrowheads="1"/>
          </p:cNvSpPr>
          <p:nvPr/>
        </p:nvSpPr>
        <p:spPr bwMode="auto">
          <a:xfrm>
            <a:off x="431800" y="1268413"/>
            <a:ext cx="83581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　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在上述实验中，接入电流表，观察电流表的示数变化，并继续观察小灯泡的亮度。</a:t>
            </a:r>
          </a:p>
        </p:txBody>
      </p:sp>
      <p:grpSp>
        <p:nvGrpSpPr>
          <p:cNvPr id="36869" name="Group 5"/>
          <p:cNvGrpSpPr>
            <a:grpSpLocks/>
          </p:cNvGrpSpPr>
          <p:nvPr/>
        </p:nvGrpSpPr>
        <p:grpSpPr bwMode="auto">
          <a:xfrm>
            <a:off x="3536950" y="2322513"/>
            <a:ext cx="3059113" cy="2114550"/>
            <a:chOff x="0" y="0"/>
            <a:chExt cx="1927" cy="1332"/>
          </a:xfrm>
        </p:grpSpPr>
        <p:sp>
          <p:nvSpPr>
            <p:cNvPr id="36870" name="Rectangle 102"/>
            <p:cNvSpPr>
              <a:spLocks noChangeArrowheads="1"/>
            </p:cNvSpPr>
            <p:nvPr/>
          </p:nvSpPr>
          <p:spPr bwMode="auto">
            <a:xfrm>
              <a:off x="0" y="312"/>
              <a:ext cx="1769" cy="8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6871" name="Rectangle 30"/>
            <p:cNvSpPr>
              <a:spLocks noChangeArrowheads="1"/>
            </p:cNvSpPr>
            <p:nvPr/>
          </p:nvSpPr>
          <p:spPr bwMode="auto">
            <a:xfrm>
              <a:off x="351" y="199"/>
              <a:ext cx="59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6872" name="AutoShape 187"/>
            <p:cNvSpPr>
              <a:spLocks noChangeArrowheads="1"/>
            </p:cNvSpPr>
            <p:nvPr/>
          </p:nvSpPr>
          <p:spPr bwMode="auto">
            <a:xfrm>
              <a:off x="1616" y="624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6873" name="Oval 123"/>
            <p:cNvSpPr>
              <a:spLocks noChangeArrowheads="1"/>
            </p:cNvSpPr>
            <p:nvPr/>
          </p:nvSpPr>
          <p:spPr bwMode="auto">
            <a:xfrm rot="5400000" flipV="1">
              <a:off x="323" y="267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6874" name="Oval 123"/>
            <p:cNvSpPr>
              <a:spLocks noChangeArrowheads="1"/>
            </p:cNvSpPr>
            <p:nvPr/>
          </p:nvSpPr>
          <p:spPr bwMode="auto">
            <a:xfrm rot="5400000" flipV="1">
              <a:off x="930" y="279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36875" name="Text Box 126"/>
            <p:cNvSpPr txBox="1">
              <a:spLocks noChangeArrowheads="1"/>
            </p:cNvSpPr>
            <p:nvPr/>
          </p:nvSpPr>
          <p:spPr bwMode="auto">
            <a:xfrm>
              <a:off x="283" y="0"/>
              <a:ext cx="27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6876" name="Text Box 126"/>
            <p:cNvSpPr txBox="1">
              <a:spLocks noChangeArrowheads="1"/>
            </p:cNvSpPr>
            <p:nvPr/>
          </p:nvSpPr>
          <p:spPr bwMode="auto">
            <a:xfrm>
              <a:off x="873" y="0"/>
              <a:ext cx="272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36877" name="Group 13"/>
            <p:cNvGrpSpPr>
              <a:grpSpLocks/>
            </p:cNvGrpSpPr>
            <p:nvPr/>
          </p:nvGrpSpPr>
          <p:grpSpPr bwMode="auto">
            <a:xfrm>
              <a:off x="284" y="1049"/>
              <a:ext cx="318" cy="181"/>
              <a:chOff x="0" y="0"/>
              <a:chExt cx="256" cy="142"/>
            </a:xfrm>
          </p:grpSpPr>
          <p:sp>
            <p:nvSpPr>
              <p:cNvPr id="3687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687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36881" name="Group 17"/>
            <p:cNvGrpSpPr>
              <a:grpSpLocks/>
            </p:cNvGrpSpPr>
            <p:nvPr/>
          </p:nvGrpSpPr>
          <p:grpSpPr bwMode="auto">
            <a:xfrm>
              <a:off x="1134" y="992"/>
              <a:ext cx="85" cy="340"/>
              <a:chOff x="0" y="0"/>
              <a:chExt cx="85" cy="340"/>
            </a:xfrm>
          </p:grpSpPr>
          <p:sp>
            <p:nvSpPr>
              <p:cNvPr id="36882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6883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4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5" name="Group 21"/>
            <p:cNvGrpSpPr>
              <a:grpSpLocks/>
            </p:cNvGrpSpPr>
            <p:nvPr/>
          </p:nvGrpSpPr>
          <p:grpSpPr bwMode="auto">
            <a:xfrm>
              <a:off x="1276" y="114"/>
              <a:ext cx="341" cy="368"/>
              <a:chOff x="0" y="0"/>
              <a:chExt cx="341" cy="368"/>
            </a:xfrm>
          </p:grpSpPr>
          <p:sp>
            <p:nvSpPr>
              <p:cNvPr id="36886" name="Oval 6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36887" name="Text Box 62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32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</p:grpSp>
      <p:pic>
        <p:nvPicPr>
          <p:cNvPr id="3689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1" name="Rectangle 2"/>
          <p:cNvSpPr>
            <a:spLocks noChangeArrowheads="1"/>
          </p:cNvSpPr>
          <p:nvPr/>
        </p:nvSpPr>
        <p:spPr bwMode="auto">
          <a:xfrm>
            <a:off x="431800" y="2276475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实验电路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36892" name="Rectangle 2"/>
          <p:cNvSpPr>
            <a:spLocks noChangeArrowheads="1"/>
          </p:cNvSpPr>
          <p:nvPr/>
        </p:nvSpPr>
        <p:spPr bwMode="auto">
          <a:xfrm>
            <a:off x="431800" y="3814485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实验现象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6893" name="Text Box 29"/>
          <p:cNvSpPr txBox="1">
            <a:spLocks noChangeArrowheads="1"/>
          </p:cNvSpPr>
          <p:nvPr/>
        </p:nvSpPr>
        <p:spPr bwMode="auto">
          <a:xfrm>
            <a:off x="431800" y="4460597"/>
            <a:ext cx="8189913" cy="1825625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66CC"/>
                </a:solidFill>
              </a:rPr>
              <a:t>　　把铜丝接入电路时，电流表的示数较大，小灯泡较明亮；</a:t>
            </a:r>
          </a:p>
          <a:p>
            <a:pPr eaLnBrk="1" hangingPunct="1"/>
            <a:r>
              <a:rPr lang="zh-CN" altLang="en-US" sz="2800" b="1">
                <a:solidFill>
                  <a:srgbClr val="0066CC"/>
                </a:solidFill>
              </a:rPr>
              <a:t>　　把镍铬合金丝接入电路时，电流表的示数较小，小灯泡较暗。</a:t>
            </a:r>
            <a:r>
              <a:rPr lang="zh-CN" altLang="en-US" sz="2800">
                <a:solidFill>
                  <a:srgbClr val="0066CC"/>
                </a:solidFill>
              </a:rPr>
              <a:t> </a:t>
            </a:r>
            <a:r>
              <a:rPr lang="zh-CN" altLang="en-US" sz="2800" b="1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endParaRPr lang="zh-CN" altLang="en-US" sz="2800" b="1">
              <a:solidFill>
                <a:srgbClr val="0066CC"/>
              </a:solidFill>
            </a:endParaRPr>
          </a:p>
        </p:txBody>
      </p: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431800" y="728663"/>
            <a:ext cx="1619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演示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2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4"/>
          <p:cNvSpPr>
            <a:spLocks noChangeArrowheads="1"/>
          </p:cNvSpPr>
          <p:nvPr/>
        </p:nvSpPr>
        <p:spPr bwMode="auto">
          <a:xfrm>
            <a:off x="431800" y="3105150"/>
            <a:ext cx="81438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导体虽然容易导电，但对电流也有一定的阻碍作用。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在相同的电压下，通过铜丝的电流比较大，表明铜丝对电流的阻碍作用比较小；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通过镍铬合金丝的电流比较小，表明镍铬合金丝对电流的阻碍作用比较大。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TextBox 8"/>
          <p:cNvSpPr txBox="1">
            <a:spLocks noChangeArrowheads="1"/>
          </p:cNvSpPr>
          <p:nvPr/>
        </p:nvSpPr>
        <p:spPr bwMode="auto">
          <a:xfrm>
            <a:off x="431800" y="1384324"/>
            <a:ext cx="8370888" cy="946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anose="02010600030101010101" pitchFamily="2" charset="-122"/>
              </a:rPr>
              <a:t>　　在相同的电压下，通过铜丝的电流比镍铬合金丝的大，为什么会有这种差别呢？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584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Rectangle 2"/>
          <p:cNvSpPr>
            <a:spLocks noChangeArrowheads="1"/>
          </p:cNvSpPr>
          <p:nvPr/>
        </p:nvSpPr>
        <p:spPr bwMode="auto">
          <a:xfrm>
            <a:off x="431800" y="2492375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实验现象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5848" name="Rectangle 2"/>
          <p:cNvSpPr>
            <a:spLocks noChangeArrowheads="1"/>
          </p:cNvSpPr>
          <p:nvPr/>
        </p:nvSpPr>
        <p:spPr bwMode="auto">
          <a:xfrm>
            <a:off x="431800" y="846161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问　题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5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0"/>
          <p:cNvSpPr>
            <a:spLocks noChangeArrowheads="1"/>
          </p:cNvSpPr>
          <p:nvPr/>
        </p:nvSpPr>
        <p:spPr bwMode="auto">
          <a:xfrm>
            <a:off x="431800" y="1268413"/>
            <a:ext cx="805497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．在物理学中，用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电阻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来表示导体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对电流阻碍作用的大小。</a:t>
            </a:r>
            <a:endParaRPr 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导体的电阻越大，表示导体对电流的阻碍作用就越大。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导体的电阻通常用字母</a:t>
            </a:r>
            <a:r>
              <a:rPr lang="en-US" sz="2800" b="1" i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表示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。</a:t>
            </a:r>
            <a:endParaRPr lang="en-US" sz="2800" b="1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．单位：欧姆（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ohm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），简称欧，符号</a:t>
            </a:r>
            <a:r>
              <a:rPr lang="el-GR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</a:rPr>
              <a:t>电阻的单位还有：兆欧（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MΩ</a:t>
            </a:r>
            <a:r>
              <a:rPr lang="zh-CN" altLang="en-US" sz="2800" b="1">
                <a:latin typeface="Times New Roman" panose="02020603050405020304" pitchFamily="18" charset="0"/>
              </a:rPr>
              <a:t>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　　　　　　　　　  千欧（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kΩ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800" b="1">
                <a:latin typeface="Calibri" panose="020F0502020204030204" pitchFamily="34" charset="0"/>
              </a:rPr>
              <a:t>     </a:t>
            </a:r>
            <a:endParaRPr lang="en-US" sz="2800" b="1">
              <a:latin typeface="Calibri" panose="020F050202020403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Calibri" panose="020F0502020204030204" pitchFamily="34" charset="0"/>
              </a:rPr>
              <a:t>　　换算关系是：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 kΩ = 1 000 Ω= 10</a:t>
            </a:r>
            <a:r>
              <a:rPr lang="en-US" sz="28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 MΩ = 1 000 000 Ω=10</a:t>
            </a:r>
            <a:r>
              <a:rPr lang="en-US" sz="28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82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一、电阻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041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5"/>
          <p:cNvSpPr>
            <a:spLocks noChangeArrowheads="1"/>
          </p:cNvSpPr>
          <p:nvPr/>
        </p:nvSpPr>
        <p:spPr bwMode="auto">
          <a:xfrm>
            <a:off x="431800" y="800100"/>
            <a:ext cx="8101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电阻器</a:t>
            </a: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在电子技术中，我们常用到有一定电阻值的元件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电阻器，也叫做定值电阻，简称电阻。电路图中用符号                    表示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2495550" y="2259013"/>
            <a:ext cx="1428750" cy="190500"/>
            <a:chOff x="0" y="0"/>
            <a:chExt cx="1428760" cy="190501"/>
          </a:xfrm>
        </p:grpSpPr>
        <p:cxnSp>
          <p:nvCxnSpPr>
            <p:cNvPr id="33796" name="直接连接符 7"/>
            <p:cNvCxnSpPr>
              <a:cxnSpLocks noChangeShapeType="1"/>
            </p:cNvCxnSpPr>
            <p:nvPr/>
          </p:nvCxnSpPr>
          <p:spPr bwMode="auto">
            <a:xfrm>
              <a:off x="0" y="95250"/>
              <a:ext cx="1428760" cy="10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797" name="矩形 8"/>
            <p:cNvSpPr>
              <a:spLocks noChangeArrowheads="1"/>
            </p:cNvSpPr>
            <p:nvPr/>
          </p:nvSpPr>
          <p:spPr bwMode="auto">
            <a:xfrm>
              <a:off x="400053" y="0"/>
              <a:ext cx="628654" cy="19050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33798" name="Picture 8" descr="7bd91f5880f9e6a58b25290049949b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469" y="3024189"/>
            <a:ext cx="1390144" cy="139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1" descr="f389ba3a69da1435e7f8a3b84ac698a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938" y="5138738"/>
            <a:ext cx="1306400" cy="101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2" descr="7e127c69ce408b241d8385d88f81e0c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434" y="4370388"/>
            <a:ext cx="2619979" cy="187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3" descr="电阻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74064">
            <a:off x="3510238" y="3441984"/>
            <a:ext cx="2576911" cy="45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 descr="3f7fc407041d062e98f1dd6f8a6073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56" y="2933700"/>
            <a:ext cx="1684443" cy="116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一、电阻</a:t>
            </a:r>
          </a:p>
        </p:txBody>
      </p:sp>
    </p:spTree>
    <p:extLst>
      <p:ext uri="{BB962C8B-B14F-4D97-AF65-F5344CB8AC3E}">
        <p14:creationId xmlns:p14="http://schemas.microsoft.com/office/powerpoint/2010/main" val="311977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2519363" y="2446338"/>
            <a:ext cx="64357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/>
              <a:t>●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电阻的大小是否跟导线的长度有关；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/>
              <a:t>●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电阻的大小是否跟导线的粗细有关；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/>
              <a:t>●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其他因素。</a:t>
            </a:r>
          </a:p>
        </p:txBody>
      </p:sp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2484438" y="1268413"/>
            <a:ext cx="60753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在材料一定的情况下，电阻的大小还和哪些因素有关？</a:t>
            </a:r>
          </a:p>
        </p:txBody>
      </p:sp>
      <p:grpSp>
        <p:nvGrpSpPr>
          <p:cNvPr id="32776" name="Group 8"/>
          <p:cNvGrpSpPr>
            <a:grpSpLocks/>
          </p:cNvGrpSpPr>
          <p:nvPr/>
        </p:nvGrpSpPr>
        <p:grpSpPr bwMode="auto">
          <a:xfrm>
            <a:off x="3941763" y="4154620"/>
            <a:ext cx="3714750" cy="2087562"/>
            <a:chOff x="0" y="0"/>
            <a:chExt cx="2340" cy="1315"/>
          </a:xfrm>
        </p:grpSpPr>
        <p:sp>
          <p:nvSpPr>
            <p:cNvPr id="32777" name="Text Box 5"/>
            <p:cNvSpPr txBox="1">
              <a:spLocks noChangeArrowheads="1"/>
            </p:cNvSpPr>
            <p:nvPr/>
          </p:nvSpPr>
          <p:spPr bwMode="auto">
            <a:xfrm>
              <a:off x="1593" y="155"/>
              <a:ext cx="496" cy="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2778" name="Line 6"/>
            <p:cNvSpPr>
              <a:spLocks noChangeShapeType="1"/>
            </p:cNvSpPr>
            <p:nvPr/>
          </p:nvSpPr>
          <p:spPr bwMode="auto">
            <a:xfrm>
              <a:off x="1297" y="980"/>
              <a:ext cx="0" cy="33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Line 7"/>
            <p:cNvSpPr>
              <a:spLocks noChangeShapeType="1"/>
            </p:cNvSpPr>
            <p:nvPr/>
          </p:nvSpPr>
          <p:spPr bwMode="auto">
            <a:xfrm>
              <a:off x="1168" y="1082"/>
              <a:ext cx="0" cy="1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Line 8"/>
            <p:cNvSpPr>
              <a:spLocks noChangeShapeType="1"/>
            </p:cNvSpPr>
            <p:nvPr/>
          </p:nvSpPr>
          <p:spPr bwMode="auto">
            <a:xfrm>
              <a:off x="778" y="1150"/>
              <a:ext cx="39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Line 9"/>
            <p:cNvSpPr>
              <a:spLocks noChangeShapeType="1"/>
            </p:cNvSpPr>
            <p:nvPr/>
          </p:nvSpPr>
          <p:spPr bwMode="auto">
            <a:xfrm>
              <a:off x="1299" y="1161"/>
              <a:ext cx="104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Line 11"/>
            <p:cNvSpPr>
              <a:spLocks noChangeShapeType="1"/>
            </p:cNvSpPr>
            <p:nvPr/>
          </p:nvSpPr>
          <p:spPr bwMode="auto">
            <a:xfrm flipV="1">
              <a:off x="425" y="1054"/>
              <a:ext cx="411" cy="1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Line 12"/>
            <p:cNvSpPr>
              <a:spLocks noChangeShapeType="1"/>
            </p:cNvSpPr>
            <p:nvPr/>
          </p:nvSpPr>
          <p:spPr bwMode="auto">
            <a:xfrm>
              <a:off x="0" y="1173"/>
              <a:ext cx="37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Line 13"/>
            <p:cNvSpPr>
              <a:spLocks noChangeShapeType="1"/>
            </p:cNvSpPr>
            <p:nvPr/>
          </p:nvSpPr>
          <p:spPr bwMode="auto">
            <a:xfrm flipV="1">
              <a:off x="0" y="314"/>
              <a:ext cx="0" cy="85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Line 14"/>
            <p:cNvSpPr>
              <a:spLocks noChangeShapeType="1"/>
            </p:cNvSpPr>
            <p:nvPr/>
          </p:nvSpPr>
          <p:spPr bwMode="auto">
            <a:xfrm>
              <a:off x="0" y="314"/>
              <a:ext cx="45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Oval 15"/>
            <p:cNvSpPr>
              <a:spLocks noChangeArrowheads="1"/>
            </p:cNvSpPr>
            <p:nvPr/>
          </p:nvSpPr>
          <p:spPr bwMode="auto">
            <a:xfrm>
              <a:off x="454" y="273"/>
              <a:ext cx="81" cy="82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2787" name="Oval 16"/>
            <p:cNvSpPr>
              <a:spLocks noChangeArrowheads="1"/>
            </p:cNvSpPr>
            <p:nvPr/>
          </p:nvSpPr>
          <p:spPr bwMode="auto">
            <a:xfrm>
              <a:off x="1237" y="303"/>
              <a:ext cx="83" cy="83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2788" name="Line 17"/>
            <p:cNvSpPr>
              <a:spLocks noChangeShapeType="1"/>
            </p:cNvSpPr>
            <p:nvPr/>
          </p:nvSpPr>
          <p:spPr bwMode="auto">
            <a:xfrm>
              <a:off x="1320" y="334"/>
              <a:ext cx="20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Oval 18"/>
            <p:cNvSpPr>
              <a:spLocks noChangeArrowheads="1"/>
            </p:cNvSpPr>
            <p:nvPr/>
          </p:nvSpPr>
          <p:spPr bwMode="auto">
            <a:xfrm>
              <a:off x="1519" y="136"/>
              <a:ext cx="371" cy="36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2790" name="Line 19"/>
            <p:cNvSpPr>
              <a:spLocks noChangeShapeType="1"/>
            </p:cNvSpPr>
            <p:nvPr/>
          </p:nvSpPr>
          <p:spPr bwMode="auto">
            <a:xfrm>
              <a:off x="1900" y="317"/>
              <a:ext cx="41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Line 20"/>
            <p:cNvSpPr>
              <a:spLocks noChangeShapeType="1"/>
            </p:cNvSpPr>
            <p:nvPr/>
          </p:nvSpPr>
          <p:spPr bwMode="auto">
            <a:xfrm>
              <a:off x="2320" y="303"/>
              <a:ext cx="2" cy="8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Text Box 21"/>
            <p:cNvSpPr txBox="1">
              <a:spLocks noChangeArrowheads="1"/>
            </p:cNvSpPr>
            <p:nvPr/>
          </p:nvSpPr>
          <p:spPr bwMode="auto">
            <a:xfrm>
              <a:off x="393" y="0"/>
              <a:ext cx="495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2793" name="Text Box 22"/>
            <p:cNvSpPr txBox="1">
              <a:spLocks noChangeArrowheads="1"/>
            </p:cNvSpPr>
            <p:nvPr/>
          </p:nvSpPr>
          <p:spPr bwMode="auto">
            <a:xfrm>
              <a:off x="1132" y="0"/>
              <a:ext cx="495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2794" name="Oval 10"/>
            <p:cNvSpPr>
              <a:spLocks noChangeArrowheads="1"/>
            </p:cNvSpPr>
            <p:nvPr/>
          </p:nvSpPr>
          <p:spPr bwMode="auto">
            <a:xfrm>
              <a:off x="369" y="1111"/>
              <a:ext cx="83" cy="8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</p:grpSp>
      <p:sp>
        <p:nvSpPr>
          <p:cNvPr id="32797" name="Rectangle 2"/>
          <p:cNvSpPr>
            <a:spLocks noChangeArrowheads="1"/>
          </p:cNvSpPr>
          <p:nvPr/>
        </p:nvSpPr>
        <p:spPr bwMode="auto">
          <a:xfrm>
            <a:off x="431800" y="126841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问　题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2798" name="Rectangle 2"/>
          <p:cNvSpPr>
            <a:spLocks noChangeArrowheads="1"/>
          </p:cNvSpPr>
          <p:nvPr/>
        </p:nvSpPr>
        <p:spPr bwMode="auto">
          <a:xfrm>
            <a:off x="431800" y="2530475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猜　想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2799" name="Rectangle 2"/>
          <p:cNvSpPr>
            <a:spLocks noChangeArrowheads="1"/>
          </p:cNvSpPr>
          <p:nvPr/>
        </p:nvSpPr>
        <p:spPr bwMode="auto">
          <a:xfrm>
            <a:off x="431800" y="4146682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宋体" panose="02010600030101010101" pitchFamily="2" charset="-122"/>
              </a:rPr>
              <a:t>实验方案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二、探究影响电阻大小的因素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285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8" grpId="0" animBg="1"/>
      <p:bldP spid="32799" grpId="0" animBg="1"/>
    </p:bldLst>
  </p:timing>
</p:sld>
</file>

<file path=ppt/theme/theme1.xml><?xml version="1.0" encoding="utf-8"?>
<a:theme xmlns:a="http://schemas.openxmlformats.org/drawingml/2006/main" name="1_柴庆杰的模板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第16章电压和电阻模板张泉" id="{C88F21FF-D0A6-4DBD-8F59-9EC5D114ED2E}" vid="{6CCFC9DE-ECE9-49E7-87C4-89831B34E2A1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第16章电压和电阻模板张泉" id="{C88F21FF-D0A6-4DBD-8F59-9EC5D114ED2E}" vid="{7B2B4898-202E-4C7F-92DA-0A3D7A779A85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第16章电压和电阻模板张泉</Template>
  <TotalTime>6</TotalTime>
  <Words>226</Words>
  <Application>Microsoft Office PowerPoint</Application>
  <PresentationFormat>全屏显示(4:3)</PresentationFormat>
  <Paragraphs>114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맑은 고딕</vt:lpstr>
      <vt:lpstr>华文仿宋</vt:lpstr>
      <vt:lpstr>华文行楷</vt:lpstr>
      <vt:lpstr>华文楷体</vt:lpstr>
      <vt:lpstr>华文中宋</vt:lpstr>
      <vt:lpstr>楷体_GB2312</vt:lpstr>
      <vt:lpstr>宋体</vt:lpstr>
      <vt:lpstr>Arial</vt:lpstr>
      <vt:lpstr>Calibri</vt:lpstr>
      <vt:lpstr>Calibri Light</vt:lpstr>
      <vt:lpstr>Times New Roman</vt:lpstr>
      <vt:lpstr>Verdana</vt:lpstr>
      <vt:lpstr>Wingdings</vt:lpstr>
      <vt:lpstr>1_柴庆杰的模板</vt:lpstr>
      <vt:lpstr>Office 主题</vt:lpstr>
      <vt:lpstr>第16章 第3节 电阻</vt:lpstr>
      <vt:lpstr>好男儿志在保家卫国</vt:lpstr>
      <vt:lpstr>思考要有深度</vt:lpstr>
      <vt:lpstr>PowerPoint 演示文稿</vt:lpstr>
      <vt:lpstr>PowerPoint 演示文稿</vt:lpstr>
      <vt:lpstr>PowerPoint 演示文稿</vt:lpstr>
      <vt:lpstr>一、电阻</vt:lpstr>
      <vt:lpstr>一、电阻</vt:lpstr>
      <vt:lpstr>二、探究影响电阻大小的因素</vt:lpstr>
      <vt:lpstr>二、探究影响电阻大小的因素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做一做</vt:lpstr>
      <vt:lpstr>练一练</vt:lpstr>
      <vt:lpstr>练一练</vt:lpstr>
      <vt:lpstr>课堂小结</vt:lpstr>
      <vt:lpstr>PowerPoint 演示文稿</vt:lpstr>
    </vt:vector>
  </TitlesOfParts>
  <Company>jiameianfang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第16章 第3节 电阻</dc:title>
  <dc:creator>张泉</dc:creator>
  <cp:lastModifiedBy>张泉</cp:lastModifiedBy>
  <cp:revision>1</cp:revision>
  <dcterms:created xsi:type="dcterms:W3CDTF">2013-10-04T10:40:45Z</dcterms:created>
  <dcterms:modified xsi:type="dcterms:W3CDTF">2013-10-04T10:47:37Z</dcterms:modified>
</cp:coreProperties>
</file>