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678" r:id="rId2"/>
    <p:sldMasterId id="2147483679" r:id="rId3"/>
  </p:sldMasterIdLst>
  <p:notesMasterIdLst>
    <p:notesMasterId r:id="rId35"/>
  </p:notesMasterIdLst>
  <p:sldIdLst>
    <p:sldId id="371" r:id="rId4"/>
    <p:sldId id="372" r:id="rId5"/>
    <p:sldId id="373" r:id="rId6"/>
    <p:sldId id="374" r:id="rId7"/>
    <p:sldId id="375" r:id="rId8"/>
    <p:sldId id="376" r:id="rId9"/>
    <p:sldId id="377" r:id="rId10"/>
    <p:sldId id="378" r:id="rId11"/>
    <p:sldId id="379" r:id="rId12"/>
    <p:sldId id="380" r:id="rId13"/>
    <p:sldId id="381" r:id="rId14"/>
    <p:sldId id="358" r:id="rId15"/>
    <p:sldId id="359" r:id="rId16"/>
    <p:sldId id="351" r:id="rId17"/>
    <p:sldId id="352" r:id="rId18"/>
    <p:sldId id="360" r:id="rId19"/>
    <p:sldId id="361" r:id="rId20"/>
    <p:sldId id="362" r:id="rId21"/>
    <p:sldId id="363" r:id="rId22"/>
    <p:sldId id="364" r:id="rId23"/>
    <p:sldId id="365" r:id="rId24"/>
    <p:sldId id="366" r:id="rId25"/>
    <p:sldId id="368" r:id="rId26"/>
    <p:sldId id="336" r:id="rId27"/>
    <p:sldId id="344" r:id="rId28"/>
    <p:sldId id="331" r:id="rId29"/>
    <p:sldId id="354" r:id="rId30"/>
    <p:sldId id="355" r:id="rId31"/>
    <p:sldId id="356" r:id="rId32"/>
    <p:sldId id="357" r:id="rId33"/>
    <p:sldId id="316" r:id="rId34"/>
  </p:sldIdLst>
  <p:sldSz cx="9144000" cy="6858000" type="screen4x3"/>
  <p:notesSz cx="6858000" cy="9144000"/>
  <p:defaultTextStyle>
    <a:defPPr>
      <a:defRPr lang="zh-CN"/>
    </a:defPPr>
    <a:lvl1pPr algn="ctr" rtl="0" fontAlgn="base">
      <a:spcBef>
        <a:spcPct val="50000"/>
      </a:spcBef>
      <a:spcAft>
        <a:spcPct val="0"/>
      </a:spcAft>
      <a:defRPr sz="2800" kern="1200">
        <a:solidFill>
          <a:srgbClr val="8E163E"/>
        </a:solidFill>
        <a:latin typeface="Arial" charset="0"/>
        <a:ea typeface="楷体_GB2312" pitchFamily="49" charset="-122"/>
        <a:cs typeface="+mn-cs"/>
      </a:defRPr>
    </a:lvl1pPr>
    <a:lvl2pPr marL="457200" algn="ctr" rtl="0" fontAlgn="base">
      <a:spcBef>
        <a:spcPct val="50000"/>
      </a:spcBef>
      <a:spcAft>
        <a:spcPct val="0"/>
      </a:spcAft>
      <a:defRPr sz="2800" kern="1200">
        <a:solidFill>
          <a:srgbClr val="8E163E"/>
        </a:solidFill>
        <a:latin typeface="Arial" charset="0"/>
        <a:ea typeface="楷体_GB2312" pitchFamily="49" charset="-122"/>
        <a:cs typeface="+mn-cs"/>
      </a:defRPr>
    </a:lvl2pPr>
    <a:lvl3pPr marL="914400" algn="ctr" rtl="0" fontAlgn="base">
      <a:spcBef>
        <a:spcPct val="50000"/>
      </a:spcBef>
      <a:spcAft>
        <a:spcPct val="0"/>
      </a:spcAft>
      <a:defRPr sz="2800" kern="1200">
        <a:solidFill>
          <a:srgbClr val="8E163E"/>
        </a:solidFill>
        <a:latin typeface="Arial" charset="0"/>
        <a:ea typeface="楷体_GB2312" pitchFamily="49" charset="-122"/>
        <a:cs typeface="+mn-cs"/>
      </a:defRPr>
    </a:lvl3pPr>
    <a:lvl4pPr marL="1371600" algn="ctr" rtl="0" fontAlgn="base">
      <a:spcBef>
        <a:spcPct val="50000"/>
      </a:spcBef>
      <a:spcAft>
        <a:spcPct val="0"/>
      </a:spcAft>
      <a:defRPr sz="2800" kern="1200">
        <a:solidFill>
          <a:srgbClr val="8E163E"/>
        </a:solidFill>
        <a:latin typeface="Arial" charset="0"/>
        <a:ea typeface="楷体_GB2312" pitchFamily="49" charset="-122"/>
        <a:cs typeface="+mn-cs"/>
      </a:defRPr>
    </a:lvl4pPr>
    <a:lvl5pPr marL="1828800" algn="ctr" rtl="0" fontAlgn="base">
      <a:spcBef>
        <a:spcPct val="50000"/>
      </a:spcBef>
      <a:spcAft>
        <a:spcPct val="0"/>
      </a:spcAft>
      <a:defRPr sz="2800" kern="1200">
        <a:solidFill>
          <a:srgbClr val="8E163E"/>
        </a:solidFill>
        <a:latin typeface="Arial" charset="0"/>
        <a:ea typeface="楷体_GB2312" pitchFamily="49" charset="-122"/>
        <a:cs typeface="+mn-cs"/>
      </a:defRPr>
    </a:lvl5pPr>
    <a:lvl6pPr marL="2286000" algn="l" defTabSz="914400" rtl="0" eaLnBrk="1" latinLnBrk="0" hangingPunct="1">
      <a:defRPr sz="2800" kern="1200">
        <a:solidFill>
          <a:srgbClr val="8E163E"/>
        </a:solidFill>
        <a:latin typeface="Arial" charset="0"/>
        <a:ea typeface="楷体_GB2312" pitchFamily="49" charset="-122"/>
        <a:cs typeface="+mn-cs"/>
      </a:defRPr>
    </a:lvl6pPr>
    <a:lvl7pPr marL="2743200" algn="l" defTabSz="914400" rtl="0" eaLnBrk="1" latinLnBrk="0" hangingPunct="1">
      <a:defRPr sz="2800" kern="1200">
        <a:solidFill>
          <a:srgbClr val="8E163E"/>
        </a:solidFill>
        <a:latin typeface="Arial" charset="0"/>
        <a:ea typeface="楷体_GB2312" pitchFamily="49" charset="-122"/>
        <a:cs typeface="+mn-cs"/>
      </a:defRPr>
    </a:lvl7pPr>
    <a:lvl8pPr marL="3200400" algn="l" defTabSz="914400" rtl="0" eaLnBrk="1" latinLnBrk="0" hangingPunct="1">
      <a:defRPr sz="2800" kern="1200">
        <a:solidFill>
          <a:srgbClr val="8E163E"/>
        </a:solidFill>
        <a:latin typeface="Arial" charset="0"/>
        <a:ea typeface="楷体_GB2312" pitchFamily="49" charset="-122"/>
        <a:cs typeface="+mn-cs"/>
      </a:defRPr>
    </a:lvl8pPr>
    <a:lvl9pPr marL="3657600" algn="l" defTabSz="914400" rtl="0" eaLnBrk="1" latinLnBrk="0" hangingPunct="1">
      <a:defRPr sz="2800" kern="1200">
        <a:solidFill>
          <a:srgbClr val="8E163E"/>
        </a:solidFill>
        <a:latin typeface="Arial" charset="0"/>
        <a:ea typeface="楷体_GB2312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000000"/>
    <a:srgbClr val="F9AF65"/>
    <a:srgbClr val="E327D6"/>
    <a:srgbClr val="7E3B26"/>
    <a:srgbClr val="72F69E"/>
    <a:srgbClr val="8E16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8" autoAdjust="0"/>
    <p:restoredTop sz="93735" autoAdjust="0"/>
  </p:normalViewPr>
  <p:slideViewPr>
    <p:cSldViewPr snapToGrid="0">
      <p:cViewPr varScale="1">
        <p:scale>
          <a:sx n="76" d="100"/>
          <a:sy n="76" d="100"/>
        </p:scale>
        <p:origin x="-1320" y="-102"/>
      </p:cViewPr>
      <p:guideLst>
        <p:guide orient="horz" pos="2160"/>
        <p:guide pos="2880"/>
        <p:guide pos="567"/>
        <p:guide pos="52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1792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1792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792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792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1792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fld id="{BE493D5C-D92F-47CC-842B-03E3BE428E6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240678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7839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903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947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9745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5217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401398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7751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5645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5412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8459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64434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6438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546799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7099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04748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19612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27802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3958221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0585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0924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60974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5578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0491435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4639980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5146507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03015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73337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635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456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1891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4264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2371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82964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04714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8.xml"/><Relationship Id="rId1" Type="http://schemas.openxmlformats.org/officeDocument/2006/relationships/video" Target="file:///F:\&#29289;&#29702;&#25945;&#26696;&#23450;&#31295;\&#31532;&#21313;&#19977;&#31456;%20%20&#20869;&#33021;\&#20108;%20%20&#20869;&#33021;\&#25705;&#25830;&#29983;&#28909;.wmv" TargetMode="External"/><Relationship Id="rId4" Type="http://schemas.openxmlformats.org/officeDocument/2006/relationships/image" Target="../media/image19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../../../9&#19979;&#21442;&#32771;&#20070;/image/cw/&#20869;&#33021;&#30340;&#25913;&#21464;_&#20570;&#21151;.swf" TargetMode="Externa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8.xml"/><Relationship Id="rId1" Type="http://schemas.openxmlformats.org/officeDocument/2006/relationships/video" Target="file:///F:\&#29289;&#29702;&#25945;&#26696;&#23450;&#31295;\&#31532;&#21313;&#19977;&#31456;%20%20&#20869;&#33021;\&#20108;%20%20&#20869;&#33021;\&#27963;&#22622;&#20570;&#21151;.wmv" TargetMode="External"/><Relationship Id="rId4" Type="http://schemas.openxmlformats.org/officeDocument/2006/relationships/image" Target="../media/image19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8.xml"/><Relationship Id="rId1" Type="http://schemas.openxmlformats.org/officeDocument/2006/relationships/video" Target="file:///F:\&#29289;&#29702;&#25945;&#26696;&#23450;&#31295;\&#31532;&#21313;&#19977;&#31456;%20%20&#20869;&#33021;\&#20108;%20%20&#20869;&#33021;\&#25171;&#27668;&#31570;.wmv" TargetMode="External"/><Relationship Id="rId4" Type="http://schemas.openxmlformats.org/officeDocument/2006/relationships/image" Target="../media/image19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8.xml"/><Relationship Id="rId1" Type="http://schemas.openxmlformats.org/officeDocument/2006/relationships/video" Target="file:///F:\&#29289;&#29702;&#25945;&#26696;&#23450;&#31295;\&#31532;&#21313;&#19977;&#31456;%20%20&#20869;&#33021;\&#20108;%20%20&#20869;&#33021;\&#30005;&#38191;.wmv" TargetMode="External"/><Relationship Id="rId4" Type="http://schemas.openxmlformats.org/officeDocument/2006/relationships/image" Target="../media/image19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194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622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4195" name="Rectangle 3"/>
          <p:cNvSpPr>
            <a:spLocks noChangeArrowheads="1"/>
          </p:cNvSpPr>
          <p:nvPr/>
        </p:nvSpPr>
        <p:spPr bwMode="auto">
          <a:xfrm>
            <a:off x="2587625" y="2349500"/>
            <a:ext cx="5105400" cy="769441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FFFFFF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4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第二节 内   能</a:t>
            </a:r>
            <a:r>
              <a:rPr lang="zh-CN" altLang="en-US" sz="4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4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4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4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4195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0" name="Text Box 2"/>
          <p:cNvSpPr txBox="1">
            <a:spLocks noChangeArrowheads="1"/>
          </p:cNvSpPr>
          <p:nvPr/>
        </p:nvSpPr>
        <p:spPr bwMode="auto">
          <a:xfrm>
            <a:off x="381000" y="1143000"/>
            <a:ext cx="38481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32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3</a:t>
            </a:r>
            <a:r>
              <a:rPr kumimoji="1" lang="zh-CN" altLang="en-US" sz="32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、内能的相关因素</a:t>
            </a:r>
          </a:p>
        </p:txBody>
      </p:sp>
      <p:sp>
        <p:nvSpPr>
          <p:cNvPr id="273411" name="Text Box 3"/>
          <p:cNvSpPr txBox="1">
            <a:spLocks noChangeArrowheads="1"/>
          </p:cNvSpPr>
          <p:nvPr/>
        </p:nvSpPr>
        <p:spPr bwMode="auto">
          <a:xfrm>
            <a:off x="304800" y="2251075"/>
            <a:ext cx="8839200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200000"/>
              </a:lnSpc>
              <a:spcBef>
                <a:spcPct val="0"/>
              </a:spcBef>
            </a:pPr>
            <a:r>
              <a:rPr lang="en-US" altLang="zh-CN" sz="24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en-US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内能的大小跟物体的</a:t>
            </a:r>
            <a:r>
              <a:rPr lang="zh-CN" altLang="en-US" b="1" u="sng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b="1" u="sng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  </a:t>
            </a:r>
            <a:r>
              <a:rPr lang="zh-CN" altLang="en-US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b="1" u="sng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 </a:t>
            </a:r>
            <a:r>
              <a:rPr lang="zh-CN" altLang="en-US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b="1" u="sng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等有关；当物体温度升高时，内能会</a:t>
            </a:r>
            <a:r>
              <a:rPr lang="zh-CN" altLang="en-US" b="1" u="sng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    </a:t>
            </a:r>
            <a:r>
              <a:rPr lang="zh-CN" altLang="en-US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。</a:t>
            </a:r>
          </a:p>
        </p:txBody>
      </p:sp>
      <p:pic>
        <p:nvPicPr>
          <p:cNvPr id="273412" name="Picture 4" descr="200412151111585938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5181600"/>
            <a:ext cx="7458075" cy="121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3413" name="Rectangle 5"/>
          <p:cNvSpPr>
            <a:spLocks noChangeArrowheads="1"/>
          </p:cNvSpPr>
          <p:nvPr/>
        </p:nvSpPr>
        <p:spPr bwMode="auto">
          <a:xfrm>
            <a:off x="4267200" y="2667000"/>
            <a:ext cx="796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2400" b="1">
                <a:solidFill>
                  <a:srgbClr val="FF0000"/>
                </a:solidFill>
                <a:ea typeface="黑体" pitchFamily="2" charset="-122"/>
              </a:rPr>
              <a:t>温度</a:t>
            </a:r>
          </a:p>
        </p:txBody>
      </p:sp>
      <p:sp>
        <p:nvSpPr>
          <p:cNvPr id="273414" name="Rectangle 6"/>
          <p:cNvSpPr>
            <a:spLocks noChangeArrowheads="1"/>
          </p:cNvSpPr>
          <p:nvPr/>
        </p:nvSpPr>
        <p:spPr bwMode="auto">
          <a:xfrm>
            <a:off x="5181600" y="2667000"/>
            <a:ext cx="796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2400" b="1">
                <a:solidFill>
                  <a:srgbClr val="FF0000"/>
                </a:solidFill>
                <a:ea typeface="黑体" pitchFamily="2" charset="-122"/>
              </a:rPr>
              <a:t>质量</a:t>
            </a:r>
          </a:p>
        </p:txBody>
      </p:sp>
      <p:sp>
        <p:nvSpPr>
          <p:cNvPr id="273415" name="Rectangle 7"/>
          <p:cNvSpPr>
            <a:spLocks noChangeArrowheads="1"/>
          </p:cNvSpPr>
          <p:nvPr/>
        </p:nvSpPr>
        <p:spPr bwMode="auto">
          <a:xfrm>
            <a:off x="5867400" y="2667000"/>
            <a:ext cx="796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2400" b="1">
                <a:solidFill>
                  <a:srgbClr val="FF0000"/>
                </a:solidFill>
                <a:ea typeface="黑体" pitchFamily="2" charset="-122"/>
              </a:rPr>
              <a:t>体积</a:t>
            </a:r>
          </a:p>
        </p:txBody>
      </p:sp>
      <p:sp>
        <p:nvSpPr>
          <p:cNvPr id="273416" name="Rectangle 8"/>
          <p:cNvSpPr>
            <a:spLocks noChangeArrowheads="1"/>
          </p:cNvSpPr>
          <p:nvPr/>
        </p:nvSpPr>
        <p:spPr bwMode="auto">
          <a:xfrm>
            <a:off x="6858000" y="2667000"/>
            <a:ext cx="796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2400" b="1">
                <a:solidFill>
                  <a:srgbClr val="FF0000"/>
                </a:solidFill>
                <a:ea typeface="黑体" pitchFamily="2" charset="-122"/>
              </a:rPr>
              <a:t>状态</a:t>
            </a:r>
          </a:p>
        </p:txBody>
      </p:sp>
      <p:sp>
        <p:nvSpPr>
          <p:cNvPr id="273417" name="Rectangle 9"/>
          <p:cNvSpPr>
            <a:spLocks noChangeArrowheads="1"/>
          </p:cNvSpPr>
          <p:nvPr/>
        </p:nvSpPr>
        <p:spPr bwMode="auto">
          <a:xfrm>
            <a:off x="5410200" y="3429000"/>
            <a:ext cx="796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2400" b="1">
                <a:solidFill>
                  <a:srgbClr val="FF0000"/>
                </a:solidFill>
                <a:ea typeface="黑体" pitchFamily="2" charset="-122"/>
              </a:rPr>
              <a:t>增大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3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3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3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3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3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3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3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3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3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3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413" grpId="0"/>
      <p:bldP spid="273414" grpId="0"/>
      <p:bldP spid="273415" grpId="0"/>
      <p:bldP spid="273416" grpId="0"/>
      <p:bldP spid="2734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4" name="Rectangle 2"/>
          <p:cNvSpPr>
            <a:spLocks noChangeArrowheads="1"/>
          </p:cNvSpPr>
          <p:nvPr/>
        </p:nvSpPr>
        <p:spPr bwMode="auto">
          <a:xfrm>
            <a:off x="609600" y="1371600"/>
            <a:ext cx="8001000" cy="1887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FF">
                    <a:alpha val="86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40000"/>
              </a:lnSpc>
            </a:pPr>
            <a:r>
              <a:rPr kumimoji="1" lang="en-US" altLang="zh-CN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   </a:t>
            </a:r>
            <a:r>
              <a:rPr kumimoji="1" lang="zh-CN" altLang="en-US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下面的水、木柴的内能改变了吗？这是通过什么方式改变了物体的内能？生活中还有哪些现象和这些类似？</a:t>
            </a:r>
          </a:p>
        </p:txBody>
      </p:sp>
      <p:pic>
        <p:nvPicPr>
          <p:cNvPr id="274435" name="Picture 3" descr="12-图片-106透镜取火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3284538"/>
            <a:ext cx="2736850" cy="211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4436" name="Picture 4" descr="100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05"/>
          <a:stretch>
            <a:fillRect/>
          </a:stretch>
        </p:blipFill>
        <p:spPr bwMode="auto">
          <a:xfrm>
            <a:off x="898525" y="3213100"/>
            <a:ext cx="2162175" cy="2170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4437" name="Text Box 5"/>
          <p:cNvSpPr txBox="1">
            <a:spLocks noChangeArrowheads="1"/>
          </p:cNvSpPr>
          <p:nvPr/>
        </p:nvSpPr>
        <p:spPr bwMode="auto">
          <a:xfrm>
            <a:off x="990600" y="5486400"/>
            <a:ext cx="2022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ea typeface="黑体" pitchFamily="2" charset="-122"/>
              </a:rPr>
              <a:t>太阳能热水器</a:t>
            </a:r>
          </a:p>
        </p:txBody>
      </p:sp>
      <p:sp>
        <p:nvSpPr>
          <p:cNvPr id="274438" name="Text Box 6"/>
          <p:cNvSpPr txBox="1">
            <a:spLocks noChangeArrowheads="1"/>
          </p:cNvSpPr>
          <p:nvPr/>
        </p:nvSpPr>
        <p:spPr bwMode="auto">
          <a:xfrm>
            <a:off x="3581400" y="5486400"/>
            <a:ext cx="23288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ea typeface="黑体" pitchFamily="2" charset="-122"/>
              </a:rPr>
              <a:t>凸透镜点燃木柴</a:t>
            </a:r>
          </a:p>
        </p:txBody>
      </p:sp>
      <p:sp>
        <p:nvSpPr>
          <p:cNvPr id="274439" name="Text Box 7"/>
          <p:cNvSpPr txBox="1">
            <a:spLocks noChangeArrowheads="1"/>
          </p:cNvSpPr>
          <p:nvPr/>
        </p:nvSpPr>
        <p:spPr bwMode="auto">
          <a:xfrm>
            <a:off x="6629400" y="5486400"/>
            <a:ext cx="1409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ea typeface="黑体" pitchFamily="2" charset="-122"/>
              </a:rPr>
              <a:t>炉子烧水</a:t>
            </a:r>
          </a:p>
        </p:txBody>
      </p:sp>
      <p:pic>
        <p:nvPicPr>
          <p:cNvPr id="274440" name="Picture 8" descr="12462339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66"/>
          <a:stretch>
            <a:fillRect/>
          </a:stretch>
        </p:blipFill>
        <p:spPr bwMode="auto">
          <a:xfrm>
            <a:off x="6300788" y="3213100"/>
            <a:ext cx="1825625" cy="2160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4441" name="Group 9"/>
          <p:cNvGrpSpPr>
            <a:grpSpLocks/>
          </p:cNvGrpSpPr>
          <p:nvPr/>
        </p:nvGrpSpPr>
        <p:grpSpPr bwMode="auto">
          <a:xfrm>
            <a:off x="381000" y="152400"/>
            <a:ext cx="2797175" cy="1016000"/>
            <a:chOff x="616" y="1115"/>
            <a:chExt cx="1762" cy="640"/>
          </a:xfrm>
        </p:grpSpPr>
        <p:grpSp>
          <p:nvGrpSpPr>
            <p:cNvPr id="274442" name="Group 10"/>
            <p:cNvGrpSpPr>
              <a:grpSpLocks/>
            </p:cNvGrpSpPr>
            <p:nvPr/>
          </p:nvGrpSpPr>
          <p:grpSpPr bwMode="auto">
            <a:xfrm>
              <a:off x="616" y="1309"/>
              <a:ext cx="1762" cy="446"/>
              <a:chOff x="616" y="1267"/>
              <a:chExt cx="1762" cy="446"/>
            </a:xfrm>
          </p:grpSpPr>
          <p:pic>
            <p:nvPicPr>
              <p:cNvPr id="274443" name="Picture 11" descr="1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6" y="1267"/>
                <a:ext cx="1762" cy="44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74444" name="Rectangle 12"/>
              <p:cNvSpPr>
                <a:spLocks noChangeArrowheads="1"/>
              </p:cNvSpPr>
              <p:nvPr/>
            </p:nvSpPr>
            <p:spPr bwMode="auto">
              <a:xfrm>
                <a:off x="1057" y="1304"/>
                <a:ext cx="1196" cy="25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74445" name="Text Box 13"/>
            <p:cNvSpPr txBox="1">
              <a:spLocks noChangeArrowheads="1"/>
            </p:cNvSpPr>
            <p:nvPr/>
          </p:nvSpPr>
          <p:spPr bwMode="auto">
            <a:xfrm>
              <a:off x="1147" y="1115"/>
              <a:ext cx="992" cy="5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sy="50000" kx="2115830" algn="bl" rotWithShape="0">
                      <a:srgbClr val="C0C0C0">
                        <a:alpha val="80000"/>
                      </a:srgb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3600" b="1" dirty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想一想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0882" name="Picture 2" descr="冷敷降体温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7231" y="145029"/>
            <a:ext cx="4538239" cy="2585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0883" name="Text Box 3"/>
          <p:cNvSpPr txBox="1">
            <a:spLocks noChangeArrowheads="1"/>
          </p:cNvSpPr>
          <p:nvPr/>
        </p:nvSpPr>
        <p:spPr bwMode="auto">
          <a:xfrm>
            <a:off x="593724" y="2756597"/>
            <a:ext cx="7978775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zh-CN" altLang="en-US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发</a:t>
            </a:r>
            <a:r>
              <a:rPr lang="zh-CN" altLang="en-US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高烧的病人常用湿毛巾冷敷，冷敷时，热从</a:t>
            </a:r>
            <a:r>
              <a:rPr lang="en-US" altLang="zh-CN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______</a:t>
            </a:r>
            <a:r>
              <a:rPr lang="zh-CN" altLang="en-US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传给</a:t>
            </a:r>
            <a:r>
              <a:rPr lang="en-US" altLang="zh-CN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________</a:t>
            </a:r>
            <a:r>
              <a:rPr lang="zh-CN" altLang="en-US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dirty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50884" name="Text Box 4"/>
          <p:cNvSpPr txBox="1">
            <a:spLocks noChangeArrowheads="1"/>
          </p:cNvSpPr>
          <p:nvPr/>
        </p:nvSpPr>
        <p:spPr bwMode="auto">
          <a:xfrm>
            <a:off x="3085643" y="3486295"/>
            <a:ext cx="11525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毛巾</a:t>
            </a:r>
          </a:p>
        </p:txBody>
      </p:sp>
      <p:sp>
        <p:nvSpPr>
          <p:cNvPr id="250885" name="Text Box 5"/>
          <p:cNvSpPr txBox="1">
            <a:spLocks noChangeArrowheads="1"/>
          </p:cNvSpPr>
          <p:nvPr/>
        </p:nvSpPr>
        <p:spPr bwMode="auto">
          <a:xfrm>
            <a:off x="971137" y="3404015"/>
            <a:ext cx="129698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人体</a:t>
            </a:r>
          </a:p>
        </p:txBody>
      </p:sp>
      <p:sp>
        <p:nvSpPr>
          <p:cNvPr id="250886" name="Rectangle 6"/>
          <p:cNvSpPr>
            <a:spLocks noChangeArrowheads="1"/>
          </p:cNvSpPr>
          <p:nvPr/>
        </p:nvSpPr>
        <p:spPr bwMode="auto">
          <a:xfrm>
            <a:off x="593724" y="4141703"/>
            <a:ext cx="734777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81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人</a:t>
            </a:r>
            <a:r>
              <a:rPr lang="zh-CN" altLang="en-US" sz="32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体和毛巾的内能有改变吗？</a:t>
            </a:r>
          </a:p>
        </p:txBody>
      </p:sp>
      <p:sp>
        <p:nvSpPr>
          <p:cNvPr id="250887" name="Text Box 7"/>
          <p:cNvSpPr txBox="1">
            <a:spLocks noChangeArrowheads="1"/>
          </p:cNvSpPr>
          <p:nvPr/>
        </p:nvSpPr>
        <p:spPr bwMode="auto">
          <a:xfrm>
            <a:off x="752475" y="4841875"/>
            <a:ext cx="7661275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有</a:t>
            </a:r>
            <a:r>
              <a:rPr lang="zh-CN" altLang="en-US" sz="32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，人体的温度降低，内能减少，毛巾的温度升高，内能增多。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0884" grpId="0"/>
      <p:bldP spid="250885" grpId="0"/>
      <p:bldP spid="25088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1907" name="Picture 3" descr="图像-0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BF9"/>
              </a:clrFrom>
              <a:clrTo>
                <a:srgbClr val="FBFBF9">
                  <a:alpha val="0"/>
                </a:srgbClr>
              </a:clrTo>
            </a:clrChange>
            <a:lum bright="-48000" contrast="7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56" r="56154" b="60512"/>
          <a:stretch>
            <a:fillRect/>
          </a:stretch>
        </p:blipFill>
        <p:spPr bwMode="auto">
          <a:xfrm>
            <a:off x="627063" y="4067175"/>
            <a:ext cx="4032250" cy="2182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1908" name="Picture 4" descr="图像-0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B"/>
              </a:clrFrom>
              <a:clrTo>
                <a:srgbClr val="FDFDFB">
                  <a:alpha val="0"/>
                </a:srgbClr>
              </a:clrTo>
            </a:clrChange>
            <a:lum bright="-46000" contras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433513"/>
            <a:ext cx="3273425" cy="222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1909" name="Picture 5" descr="图像-0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  <a:lum bright="-48000" contrast="7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97" r="66704" b="11459"/>
          <a:stretch>
            <a:fillRect/>
          </a:stretch>
        </p:blipFill>
        <p:spPr bwMode="auto">
          <a:xfrm>
            <a:off x="5021263" y="1382713"/>
            <a:ext cx="31242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1914" name="Text Box 10"/>
          <p:cNvSpPr txBox="1">
            <a:spLocks noChangeArrowheads="1"/>
          </p:cNvSpPr>
          <p:nvPr/>
        </p:nvSpPr>
        <p:spPr bwMode="auto">
          <a:xfrm>
            <a:off x="310607" y="0"/>
            <a:ext cx="869741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1047750" algn="l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238250" algn="l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428750" algn="l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algn="l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想一想</a:t>
            </a:r>
            <a:r>
              <a:rPr lang="en-US" altLang="zh-CN" sz="32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生</a:t>
            </a:r>
            <a:r>
              <a:rPr lang="zh-CN" altLang="en-US" sz="32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活中有哪些例子是利用热传递来改变内能的</a:t>
            </a:r>
            <a:r>
              <a:rPr lang="en-US" altLang="zh-CN" sz="32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?</a:t>
            </a:r>
            <a:endParaRPr kumimoji="0" lang="en-US" altLang="zh-CN" sz="3200" dirty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1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1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19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19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19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19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5" name="Text Box 5"/>
          <p:cNvSpPr txBox="1">
            <a:spLocks noChangeArrowheads="1"/>
          </p:cNvSpPr>
          <p:nvPr/>
        </p:nvSpPr>
        <p:spPr bwMode="auto">
          <a:xfrm>
            <a:off x="827088" y="1219200"/>
            <a:ext cx="7696200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200000"/>
              </a:lnSpc>
              <a:spcBef>
                <a:spcPct val="0"/>
              </a:spcBef>
            </a:pPr>
            <a:r>
              <a:rPr kumimoji="1" lang="en-US" altLang="zh-CN" sz="32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4</a:t>
            </a:r>
            <a:r>
              <a:rPr kumimoji="1" lang="zh-CN" altLang="en-US" sz="32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、热</a:t>
            </a:r>
            <a:r>
              <a:rPr kumimoji="1" lang="zh-CN" altLang="en-US" sz="3200" b="1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量（</a:t>
            </a:r>
            <a:r>
              <a:rPr kumimoji="1" lang="en-US" altLang="zh-CN" sz="3200" b="1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Q</a:t>
            </a:r>
            <a:r>
              <a:rPr kumimoji="1" lang="zh-CN" altLang="en-US" sz="3200" b="1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）</a:t>
            </a:r>
            <a:r>
              <a:rPr kumimoji="1" lang="en-US" altLang="zh-CN" sz="3200" b="1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: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物</a:t>
            </a:r>
            <a:r>
              <a:rPr lang="zh-CN" altLang="en-US" sz="32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体在热传递过程中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传递</a:t>
            </a:r>
            <a:r>
              <a:rPr lang="zh-CN" altLang="en-US" sz="32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的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内能</a:t>
            </a:r>
            <a:r>
              <a:rPr lang="zh-CN" altLang="en-US" sz="32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的多少叫做热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量，单</a:t>
            </a:r>
            <a:r>
              <a:rPr lang="zh-CN" altLang="en-US" sz="32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位是焦耳</a:t>
            </a:r>
            <a:r>
              <a:rPr lang="en-US" altLang="zh-CN" sz="32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即焦</a:t>
            </a:r>
            <a:r>
              <a:rPr lang="en-US" altLang="zh-CN" sz="32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(J).</a:t>
            </a:r>
          </a:p>
        </p:txBody>
      </p:sp>
      <p:grpSp>
        <p:nvGrpSpPr>
          <p:cNvPr id="230406" name="Group 6"/>
          <p:cNvGrpSpPr>
            <a:grpSpLocks/>
          </p:cNvGrpSpPr>
          <p:nvPr/>
        </p:nvGrpSpPr>
        <p:grpSpPr bwMode="auto">
          <a:xfrm>
            <a:off x="898525" y="5235575"/>
            <a:ext cx="7702550" cy="877888"/>
            <a:chOff x="2474" y="1406"/>
            <a:chExt cx="2792" cy="628"/>
          </a:xfrm>
        </p:grpSpPr>
        <p:sp>
          <p:nvSpPr>
            <p:cNvPr id="230407" name="Freeform 7"/>
            <p:cNvSpPr>
              <a:spLocks/>
            </p:cNvSpPr>
            <p:nvPr/>
          </p:nvSpPr>
          <p:spPr bwMode="auto">
            <a:xfrm>
              <a:off x="2474" y="1513"/>
              <a:ext cx="559" cy="300"/>
            </a:xfrm>
            <a:custGeom>
              <a:avLst/>
              <a:gdLst>
                <a:gd name="T0" fmla="*/ 1119 w 1119"/>
                <a:gd name="T1" fmla="*/ 59 h 600"/>
                <a:gd name="T2" fmla="*/ 957 w 1119"/>
                <a:gd name="T3" fmla="*/ 59 h 600"/>
                <a:gd name="T4" fmla="*/ 957 w 1119"/>
                <a:gd name="T5" fmla="*/ 147 h 600"/>
                <a:gd name="T6" fmla="*/ 918 w 1119"/>
                <a:gd name="T7" fmla="*/ 186 h 600"/>
                <a:gd name="T8" fmla="*/ 870 w 1119"/>
                <a:gd name="T9" fmla="*/ 186 h 600"/>
                <a:gd name="T10" fmla="*/ 870 w 1119"/>
                <a:gd name="T11" fmla="*/ 93 h 600"/>
                <a:gd name="T12" fmla="*/ 737 w 1119"/>
                <a:gd name="T13" fmla="*/ 93 h 600"/>
                <a:gd name="T14" fmla="*/ 737 w 1119"/>
                <a:gd name="T15" fmla="*/ 204 h 600"/>
                <a:gd name="T16" fmla="*/ 689 w 1119"/>
                <a:gd name="T17" fmla="*/ 204 h 600"/>
                <a:gd name="T18" fmla="*/ 685 w 1119"/>
                <a:gd name="T19" fmla="*/ 166 h 600"/>
                <a:gd name="T20" fmla="*/ 678 w 1119"/>
                <a:gd name="T21" fmla="*/ 135 h 600"/>
                <a:gd name="T22" fmla="*/ 667 w 1119"/>
                <a:gd name="T23" fmla="*/ 108 h 600"/>
                <a:gd name="T24" fmla="*/ 653 w 1119"/>
                <a:gd name="T25" fmla="*/ 85 h 600"/>
                <a:gd name="T26" fmla="*/ 639 w 1119"/>
                <a:gd name="T27" fmla="*/ 66 h 600"/>
                <a:gd name="T28" fmla="*/ 627 w 1119"/>
                <a:gd name="T29" fmla="*/ 51 h 600"/>
                <a:gd name="T30" fmla="*/ 615 w 1119"/>
                <a:gd name="T31" fmla="*/ 38 h 600"/>
                <a:gd name="T32" fmla="*/ 607 w 1119"/>
                <a:gd name="T33" fmla="*/ 27 h 600"/>
                <a:gd name="T34" fmla="*/ 599 w 1119"/>
                <a:gd name="T35" fmla="*/ 40 h 600"/>
                <a:gd name="T36" fmla="*/ 590 w 1119"/>
                <a:gd name="T37" fmla="*/ 55 h 600"/>
                <a:gd name="T38" fmla="*/ 580 w 1119"/>
                <a:gd name="T39" fmla="*/ 73 h 600"/>
                <a:gd name="T40" fmla="*/ 571 w 1119"/>
                <a:gd name="T41" fmla="*/ 93 h 600"/>
                <a:gd name="T42" fmla="*/ 563 w 1119"/>
                <a:gd name="T43" fmla="*/ 111 h 600"/>
                <a:gd name="T44" fmla="*/ 556 w 1119"/>
                <a:gd name="T45" fmla="*/ 130 h 600"/>
                <a:gd name="T46" fmla="*/ 551 w 1119"/>
                <a:gd name="T47" fmla="*/ 145 h 600"/>
                <a:gd name="T48" fmla="*/ 547 w 1119"/>
                <a:gd name="T49" fmla="*/ 156 h 600"/>
                <a:gd name="T50" fmla="*/ 541 w 1119"/>
                <a:gd name="T51" fmla="*/ 142 h 600"/>
                <a:gd name="T52" fmla="*/ 536 w 1119"/>
                <a:gd name="T53" fmla="*/ 126 h 600"/>
                <a:gd name="T54" fmla="*/ 529 w 1119"/>
                <a:gd name="T55" fmla="*/ 109 h 600"/>
                <a:gd name="T56" fmla="*/ 521 w 1119"/>
                <a:gd name="T57" fmla="*/ 92 h 600"/>
                <a:gd name="T58" fmla="*/ 514 w 1119"/>
                <a:gd name="T59" fmla="*/ 76 h 600"/>
                <a:gd name="T60" fmla="*/ 506 w 1119"/>
                <a:gd name="T61" fmla="*/ 61 h 600"/>
                <a:gd name="T62" fmla="*/ 499 w 1119"/>
                <a:gd name="T63" fmla="*/ 48 h 600"/>
                <a:gd name="T64" fmla="*/ 493 w 1119"/>
                <a:gd name="T65" fmla="*/ 39 h 600"/>
                <a:gd name="T66" fmla="*/ 483 w 1119"/>
                <a:gd name="T67" fmla="*/ 55 h 600"/>
                <a:gd name="T68" fmla="*/ 472 w 1119"/>
                <a:gd name="T69" fmla="*/ 76 h 600"/>
                <a:gd name="T70" fmla="*/ 462 w 1119"/>
                <a:gd name="T71" fmla="*/ 100 h 600"/>
                <a:gd name="T72" fmla="*/ 453 w 1119"/>
                <a:gd name="T73" fmla="*/ 127 h 600"/>
                <a:gd name="T74" fmla="*/ 445 w 1119"/>
                <a:gd name="T75" fmla="*/ 155 h 600"/>
                <a:gd name="T76" fmla="*/ 439 w 1119"/>
                <a:gd name="T77" fmla="*/ 184 h 600"/>
                <a:gd name="T78" fmla="*/ 434 w 1119"/>
                <a:gd name="T79" fmla="*/ 212 h 600"/>
                <a:gd name="T80" fmla="*/ 432 w 1119"/>
                <a:gd name="T81" fmla="*/ 240 h 600"/>
                <a:gd name="T82" fmla="*/ 351 w 1119"/>
                <a:gd name="T83" fmla="*/ 240 h 600"/>
                <a:gd name="T84" fmla="*/ 351 w 1119"/>
                <a:gd name="T85" fmla="*/ 186 h 600"/>
                <a:gd name="T86" fmla="*/ 375 w 1119"/>
                <a:gd name="T87" fmla="*/ 186 h 600"/>
                <a:gd name="T88" fmla="*/ 318 w 1119"/>
                <a:gd name="T89" fmla="*/ 87 h 600"/>
                <a:gd name="T90" fmla="*/ 150 w 1119"/>
                <a:gd name="T91" fmla="*/ 87 h 600"/>
                <a:gd name="T92" fmla="*/ 104 w 1119"/>
                <a:gd name="T93" fmla="*/ 0 h 600"/>
                <a:gd name="T94" fmla="*/ 0 w 1119"/>
                <a:gd name="T95" fmla="*/ 229 h 600"/>
                <a:gd name="T96" fmla="*/ 0 w 1119"/>
                <a:gd name="T97" fmla="*/ 600 h 600"/>
                <a:gd name="T98" fmla="*/ 1119 w 1119"/>
                <a:gd name="T99" fmla="*/ 600 h 600"/>
                <a:gd name="T100" fmla="*/ 1119 w 1119"/>
                <a:gd name="T101" fmla="*/ 59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19" h="600">
                  <a:moveTo>
                    <a:pt x="1119" y="59"/>
                  </a:moveTo>
                  <a:lnTo>
                    <a:pt x="957" y="59"/>
                  </a:lnTo>
                  <a:lnTo>
                    <a:pt x="957" y="147"/>
                  </a:lnTo>
                  <a:lnTo>
                    <a:pt x="918" y="186"/>
                  </a:lnTo>
                  <a:lnTo>
                    <a:pt x="870" y="186"/>
                  </a:lnTo>
                  <a:lnTo>
                    <a:pt x="870" y="93"/>
                  </a:lnTo>
                  <a:lnTo>
                    <a:pt x="737" y="93"/>
                  </a:lnTo>
                  <a:lnTo>
                    <a:pt x="737" y="204"/>
                  </a:lnTo>
                  <a:lnTo>
                    <a:pt x="689" y="204"/>
                  </a:lnTo>
                  <a:lnTo>
                    <a:pt x="685" y="166"/>
                  </a:lnTo>
                  <a:lnTo>
                    <a:pt x="678" y="135"/>
                  </a:lnTo>
                  <a:lnTo>
                    <a:pt x="667" y="108"/>
                  </a:lnTo>
                  <a:lnTo>
                    <a:pt x="653" y="85"/>
                  </a:lnTo>
                  <a:lnTo>
                    <a:pt x="639" y="66"/>
                  </a:lnTo>
                  <a:lnTo>
                    <a:pt x="627" y="51"/>
                  </a:lnTo>
                  <a:lnTo>
                    <a:pt x="615" y="38"/>
                  </a:lnTo>
                  <a:lnTo>
                    <a:pt x="607" y="27"/>
                  </a:lnTo>
                  <a:lnTo>
                    <a:pt x="599" y="40"/>
                  </a:lnTo>
                  <a:lnTo>
                    <a:pt x="590" y="55"/>
                  </a:lnTo>
                  <a:lnTo>
                    <a:pt x="580" y="73"/>
                  </a:lnTo>
                  <a:lnTo>
                    <a:pt x="571" y="93"/>
                  </a:lnTo>
                  <a:lnTo>
                    <a:pt x="563" y="111"/>
                  </a:lnTo>
                  <a:lnTo>
                    <a:pt x="556" y="130"/>
                  </a:lnTo>
                  <a:lnTo>
                    <a:pt x="551" y="145"/>
                  </a:lnTo>
                  <a:lnTo>
                    <a:pt x="547" y="156"/>
                  </a:lnTo>
                  <a:lnTo>
                    <a:pt x="541" y="142"/>
                  </a:lnTo>
                  <a:lnTo>
                    <a:pt x="536" y="126"/>
                  </a:lnTo>
                  <a:lnTo>
                    <a:pt x="529" y="109"/>
                  </a:lnTo>
                  <a:lnTo>
                    <a:pt x="521" y="92"/>
                  </a:lnTo>
                  <a:lnTo>
                    <a:pt x="514" y="76"/>
                  </a:lnTo>
                  <a:lnTo>
                    <a:pt x="506" y="61"/>
                  </a:lnTo>
                  <a:lnTo>
                    <a:pt x="499" y="48"/>
                  </a:lnTo>
                  <a:lnTo>
                    <a:pt x="493" y="39"/>
                  </a:lnTo>
                  <a:lnTo>
                    <a:pt x="483" y="55"/>
                  </a:lnTo>
                  <a:lnTo>
                    <a:pt x="472" y="76"/>
                  </a:lnTo>
                  <a:lnTo>
                    <a:pt x="462" y="100"/>
                  </a:lnTo>
                  <a:lnTo>
                    <a:pt x="453" y="127"/>
                  </a:lnTo>
                  <a:lnTo>
                    <a:pt x="445" y="155"/>
                  </a:lnTo>
                  <a:lnTo>
                    <a:pt x="439" y="184"/>
                  </a:lnTo>
                  <a:lnTo>
                    <a:pt x="434" y="212"/>
                  </a:lnTo>
                  <a:lnTo>
                    <a:pt x="432" y="240"/>
                  </a:lnTo>
                  <a:lnTo>
                    <a:pt x="351" y="240"/>
                  </a:lnTo>
                  <a:lnTo>
                    <a:pt x="351" y="186"/>
                  </a:lnTo>
                  <a:lnTo>
                    <a:pt x="375" y="186"/>
                  </a:lnTo>
                  <a:lnTo>
                    <a:pt x="318" y="87"/>
                  </a:lnTo>
                  <a:lnTo>
                    <a:pt x="150" y="87"/>
                  </a:lnTo>
                  <a:lnTo>
                    <a:pt x="104" y="0"/>
                  </a:lnTo>
                  <a:lnTo>
                    <a:pt x="0" y="229"/>
                  </a:lnTo>
                  <a:lnTo>
                    <a:pt x="0" y="600"/>
                  </a:lnTo>
                  <a:lnTo>
                    <a:pt x="1119" y="600"/>
                  </a:lnTo>
                  <a:lnTo>
                    <a:pt x="1119" y="59"/>
                  </a:lnTo>
                  <a:close/>
                </a:path>
              </a:pathLst>
            </a:custGeom>
            <a:solidFill>
              <a:srgbClr val="D8C6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08" name="Rectangle 8"/>
            <p:cNvSpPr>
              <a:spLocks noChangeArrowheads="1"/>
            </p:cNvSpPr>
            <p:nvPr/>
          </p:nvSpPr>
          <p:spPr bwMode="auto">
            <a:xfrm>
              <a:off x="2474" y="1795"/>
              <a:ext cx="558" cy="221"/>
            </a:xfrm>
            <a:prstGeom prst="rect">
              <a:avLst/>
            </a:prstGeom>
            <a:solidFill>
              <a:srgbClr val="33BF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09" name="Freeform 9"/>
            <p:cNvSpPr>
              <a:spLocks/>
            </p:cNvSpPr>
            <p:nvPr/>
          </p:nvSpPr>
          <p:spPr bwMode="auto">
            <a:xfrm>
              <a:off x="4159" y="1502"/>
              <a:ext cx="1107" cy="311"/>
            </a:xfrm>
            <a:custGeom>
              <a:avLst/>
              <a:gdLst>
                <a:gd name="T0" fmla="*/ 2214 w 2214"/>
                <a:gd name="T1" fmla="*/ 147 h 621"/>
                <a:gd name="T2" fmla="*/ 2087 w 2214"/>
                <a:gd name="T3" fmla="*/ 190 h 621"/>
                <a:gd name="T4" fmla="*/ 2024 w 2214"/>
                <a:gd name="T5" fmla="*/ 65 h 621"/>
                <a:gd name="T6" fmla="*/ 1977 w 2214"/>
                <a:gd name="T7" fmla="*/ 168 h 621"/>
                <a:gd name="T8" fmla="*/ 1955 w 2214"/>
                <a:gd name="T9" fmla="*/ 120 h 621"/>
                <a:gd name="T10" fmla="*/ 1882 w 2214"/>
                <a:gd name="T11" fmla="*/ 49 h 621"/>
                <a:gd name="T12" fmla="*/ 1861 w 2214"/>
                <a:gd name="T13" fmla="*/ 49 h 621"/>
                <a:gd name="T14" fmla="*/ 1828 w 2214"/>
                <a:gd name="T15" fmla="*/ 49 h 621"/>
                <a:gd name="T16" fmla="*/ 1784 w 2214"/>
                <a:gd name="T17" fmla="*/ 49 h 621"/>
                <a:gd name="T18" fmla="*/ 1738 w 2214"/>
                <a:gd name="T19" fmla="*/ 49 h 621"/>
                <a:gd name="T20" fmla="*/ 1694 w 2214"/>
                <a:gd name="T21" fmla="*/ 49 h 621"/>
                <a:gd name="T22" fmla="*/ 1660 w 2214"/>
                <a:gd name="T23" fmla="*/ 49 h 621"/>
                <a:gd name="T24" fmla="*/ 1639 w 2214"/>
                <a:gd name="T25" fmla="*/ 49 h 621"/>
                <a:gd name="T26" fmla="*/ 1631 w 2214"/>
                <a:gd name="T27" fmla="*/ 53 h 621"/>
                <a:gd name="T28" fmla="*/ 1607 w 2214"/>
                <a:gd name="T29" fmla="*/ 76 h 621"/>
                <a:gd name="T30" fmla="*/ 1577 w 2214"/>
                <a:gd name="T31" fmla="*/ 108 h 621"/>
                <a:gd name="T32" fmla="*/ 1554 w 2214"/>
                <a:gd name="T33" fmla="*/ 131 h 621"/>
                <a:gd name="T34" fmla="*/ 1587 w 2214"/>
                <a:gd name="T35" fmla="*/ 135 h 621"/>
                <a:gd name="T36" fmla="*/ 1515 w 2214"/>
                <a:gd name="T37" fmla="*/ 205 h 621"/>
                <a:gd name="T38" fmla="*/ 1515 w 2214"/>
                <a:gd name="T39" fmla="*/ 121 h 621"/>
                <a:gd name="T40" fmla="*/ 1515 w 2214"/>
                <a:gd name="T41" fmla="*/ 39 h 621"/>
                <a:gd name="T42" fmla="*/ 1505 w 2214"/>
                <a:gd name="T43" fmla="*/ 40 h 621"/>
                <a:gd name="T44" fmla="*/ 1481 w 2214"/>
                <a:gd name="T45" fmla="*/ 40 h 621"/>
                <a:gd name="T46" fmla="*/ 1448 w 2214"/>
                <a:gd name="T47" fmla="*/ 40 h 621"/>
                <a:gd name="T48" fmla="*/ 1410 w 2214"/>
                <a:gd name="T49" fmla="*/ 40 h 621"/>
                <a:gd name="T50" fmla="*/ 1371 w 2214"/>
                <a:gd name="T51" fmla="*/ 40 h 621"/>
                <a:gd name="T52" fmla="*/ 1337 w 2214"/>
                <a:gd name="T53" fmla="*/ 39 h 621"/>
                <a:gd name="T54" fmla="*/ 1313 w 2214"/>
                <a:gd name="T55" fmla="*/ 39 h 621"/>
                <a:gd name="T56" fmla="*/ 1304 w 2214"/>
                <a:gd name="T57" fmla="*/ 39 h 621"/>
                <a:gd name="T58" fmla="*/ 1063 w 2214"/>
                <a:gd name="T59" fmla="*/ 84 h 621"/>
                <a:gd name="T60" fmla="*/ 1049 w 2214"/>
                <a:gd name="T61" fmla="*/ 124 h 621"/>
                <a:gd name="T62" fmla="*/ 1020 w 2214"/>
                <a:gd name="T63" fmla="*/ 137 h 621"/>
                <a:gd name="T64" fmla="*/ 996 w 2214"/>
                <a:gd name="T65" fmla="*/ 159 h 621"/>
                <a:gd name="T66" fmla="*/ 981 w 2214"/>
                <a:gd name="T67" fmla="*/ 190 h 621"/>
                <a:gd name="T68" fmla="*/ 955 w 2214"/>
                <a:gd name="T69" fmla="*/ 207 h 621"/>
                <a:gd name="T70" fmla="*/ 944 w 2214"/>
                <a:gd name="T71" fmla="*/ 153 h 621"/>
                <a:gd name="T72" fmla="*/ 921 w 2214"/>
                <a:gd name="T73" fmla="*/ 132 h 621"/>
                <a:gd name="T74" fmla="*/ 898 w 2214"/>
                <a:gd name="T75" fmla="*/ 149 h 621"/>
                <a:gd name="T76" fmla="*/ 888 w 2214"/>
                <a:gd name="T77" fmla="*/ 207 h 621"/>
                <a:gd name="T78" fmla="*/ 822 w 2214"/>
                <a:gd name="T79" fmla="*/ 11 h 621"/>
                <a:gd name="T80" fmla="*/ 783 w 2214"/>
                <a:gd name="T81" fmla="*/ 75 h 621"/>
                <a:gd name="T82" fmla="*/ 524 w 2214"/>
                <a:gd name="T83" fmla="*/ 9 h 621"/>
                <a:gd name="T84" fmla="*/ 237 w 2214"/>
                <a:gd name="T85" fmla="*/ 75 h 621"/>
                <a:gd name="T86" fmla="*/ 175 w 2214"/>
                <a:gd name="T87" fmla="*/ 156 h 621"/>
                <a:gd name="T88" fmla="*/ 162 w 2214"/>
                <a:gd name="T89" fmla="*/ 139 h 621"/>
                <a:gd name="T90" fmla="*/ 147 w 2214"/>
                <a:gd name="T91" fmla="*/ 117 h 621"/>
                <a:gd name="T92" fmla="*/ 134 w 2214"/>
                <a:gd name="T93" fmla="*/ 98 h 621"/>
                <a:gd name="T94" fmla="*/ 129 w 2214"/>
                <a:gd name="T95" fmla="*/ 90 h 621"/>
                <a:gd name="T96" fmla="*/ 84 w 2214"/>
                <a:gd name="T97" fmla="*/ 0 h 621"/>
                <a:gd name="T98" fmla="*/ 45 w 2214"/>
                <a:gd name="T99" fmla="*/ 87 h 621"/>
                <a:gd name="T100" fmla="*/ 33 w 2214"/>
                <a:gd name="T101" fmla="*/ 156 h 621"/>
                <a:gd name="T102" fmla="*/ 0 w 2214"/>
                <a:gd name="T103" fmla="*/ 621 h 621"/>
                <a:gd name="T104" fmla="*/ 2214 w 2214"/>
                <a:gd name="T105" fmla="*/ 14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14" h="621">
                  <a:moveTo>
                    <a:pt x="2214" y="147"/>
                  </a:moveTo>
                  <a:lnTo>
                    <a:pt x="2214" y="147"/>
                  </a:lnTo>
                  <a:lnTo>
                    <a:pt x="2163" y="75"/>
                  </a:lnTo>
                  <a:lnTo>
                    <a:pt x="2087" y="190"/>
                  </a:lnTo>
                  <a:lnTo>
                    <a:pt x="2087" y="108"/>
                  </a:lnTo>
                  <a:lnTo>
                    <a:pt x="2024" y="65"/>
                  </a:lnTo>
                  <a:lnTo>
                    <a:pt x="1977" y="117"/>
                  </a:lnTo>
                  <a:lnTo>
                    <a:pt x="1977" y="168"/>
                  </a:lnTo>
                  <a:lnTo>
                    <a:pt x="1955" y="168"/>
                  </a:lnTo>
                  <a:lnTo>
                    <a:pt x="1955" y="120"/>
                  </a:lnTo>
                  <a:lnTo>
                    <a:pt x="1885" y="49"/>
                  </a:lnTo>
                  <a:lnTo>
                    <a:pt x="1882" y="49"/>
                  </a:lnTo>
                  <a:lnTo>
                    <a:pt x="1874" y="49"/>
                  </a:lnTo>
                  <a:lnTo>
                    <a:pt x="1861" y="49"/>
                  </a:lnTo>
                  <a:lnTo>
                    <a:pt x="1846" y="49"/>
                  </a:lnTo>
                  <a:lnTo>
                    <a:pt x="1828" y="49"/>
                  </a:lnTo>
                  <a:lnTo>
                    <a:pt x="1806" y="49"/>
                  </a:lnTo>
                  <a:lnTo>
                    <a:pt x="1784" y="49"/>
                  </a:lnTo>
                  <a:lnTo>
                    <a:pt x="1761" y="49"/>
                  </a:lnTo>
                  <a:lnTo>
                    <a:pt x="1738" y="49"/>
                  </a:lnTo>
                  <a:lnTo>
                    <a:pt x="1716" y="49"/>
                  </a:lnTo>
                  <a:lnTo>
                    <a:pt x="1694" y="49"/>
                  </a:lnTo>
                  <a:lnTo>
                    <a:pt x="1676" y="49"/>
                  </a:lnTo>
                  <a:lnTo>
                    <a:pt x="1660" y="49"/>
                  </a:lnTo>
                  <a:lnTo>
                    <a:pt x="1647" y="49"/>
                  </a:lnTo>
                  <a:lnTo>
                    <a:pt x="1639" y="49"/>
                  </a:lnTo>
                  <a:lnTo>
                    <a:pt x="1636" y="49"/>
                  </a:lnTo>
                  <a:lnTo>
                    <a:pt x="1631" y="53"/>
                  </a:lnTo>
                  <a:lnTo>
                    <a:pt x="1621" y="63"/>
                  </a:lnTo>
                  <a:lnTo>
                    <a:pt x="1607" y="76"/>
                  </a:lnTo>
                  <a:lnTo>
                    <a:pt x="1592" y="92"/>
                  </a:lnTo>
                  <a:lnTo>
                    <a:pt x="1577" y="108"/>
                  </a:lnTo>
                  <a:lnTo>
                    <a:pt x="1563" y="121"/>
                  </a:lnTo>
                  <a:lnTo>
                    <a:pt x="1554" y="131"/>
                  </a:lnTo>
                  <a:lnTo>
                    <a:pt x="1550" y="135"/>
                  </a:lnTo>
                  <a:lnTo>
                    <a:pt x="1587" y="135"/>
                  </a:lnTo>
                  <a:lnTo>
                    <a:pt x="1587" y="205"/>
                  </a:lnTo>
                  <a:lnTo>
                    <a:pt x="1515" y="205"/>
                  </a:lnTo>
                  <a:lnTo>
                    <a:pt x="1515" y="178"/>
                  </a:lnTo>
                  <a:lnTo>
                    <a:pt x="1515" y="121"/>
                  </a:lnTo>
                  <a:lnTo>
                    <a:pt x="1515" y="63"/>
                  </a:lnTo>
                  <a:lnTo>
                    <a:pt x="1515" y="39"/>
                  </a:lnTo>
                  <a:lnTo>
                    <a:pt x="1512" y="39"/>
                  </a:lnTo>
                  <a:lnTo>
                    <a:pt x="1505" y="40"/>
                  </a:lnTo>
                  <a:lnTo>
                    <a:pt x="1495" y="40"/>
                  </a:lnTo>
                  <a:lnTo>
                    <a:pt x="1481" y="40"/>
                  </a:lnTo>
                  <a:lnTo>
                    <a:pt x="1466" y="40"/>
                  </a:lnTo>
                  <a:lnTo>
                    <a:pt x="1448" y="40"/>
                  </a:lnTo>
                  <a:lnTo>
                    <a:pt x="1429" y="40"/>
                  </a:lnTo>
                  <a:lnTo>
                    <a:pt x="1410" y="40"/>
                  </a:lnTo>
                  <a:lnTo>
                    <a:pt x="1389" y="40"/>
                  </a:lnTo>
                  <a:lnTo>
                    <a:pt x="1371" y="40"/>
                  </a:lnTo>
                  <a:lnTo>
                    <a:pt x="1352" y="39"/>
                  </a:lnTo>
                  <a:lnTo>
                    <a:pt x="1337" y="39"/>
                  </a:lnTo>
                  <a:lnTo>
                    <a:pt x="1323" y="39"/>
                  </a:lnTo>
                  <a:lnTo>
                    <a:pt x="1313" y="39"/>
                  </a:lnTo>
                  <a:lnTo>
                    <a:pt x="1306" y="39"/>
                  </a:lnTo>
                  <a:lnTo>
                    <a:pt x="1304" y="39"/>
                  </a:lnTo>
                  <a:lnTo>
                    <a:pt x="1304" y="84"/>
                  </a:lnTo>
                  <a:lnTo>
                    <a:pt x="1063" y="84"/>
                  </a:lnTo>
                  <a:lnTo>
                    <a:pt x="1063" y="123"/>
                  </a:lnTo>
                  <a:lnTo>
                    <a:pt x="1049" y="124"/>
                  </a:lnTo>
                  <a:lnTo>
                    <a:pt x="1035" y="129"/>
                  </a:lnTo>
                  <a:lnTo>
                    <a:pt x="1020" y="137"/>
                  </a:lnTo>
                  <a:lnTo>
                    <a:pt x="1008" y="147"/>
                  </a:lnTo>
                  <a:lnTo>
                    <a:pt x="996" y="159"/>
                  </a:lnTo>
                  <a:lnTo>
                    <a:pt x="987" y="174"/>
                  </a:lnTo>
                  <a:lnTo>
                    <a:pt x="981" y="190"/>
                  </a:lnTo>
                  <a:lnTo>
                    <a:pt x="979" y="207"/>
                  </a:lnTo>
                  <a:lnTo>
                    <a:pt x="955" y="207"/>
                  </a:lnTo>
                  <a:lnTo>
                    <a:pt x="952" y="176"/>
                  </a:lnTo>
                  <a:lnTo>
                    <a:pt x="944" y="153"/>
                  </a:lnTo>
                  <a:lnTo>
                    <a:pt x="934" y="138"/>
                  </a:lnTo>
                  <a:lnTo>
                    <a:pt x="921" y="132"/>
                  </a:lnTo>
                  <a:lnTo>
                    <a:pt x="909" y="137"/>
                  </a:lnTo>
                  <a:lnTo>
                    <a:pt x="898" y="149"/>
                  </a:lnTo>
                  <a:lnTo>
                    <a:pt x="890" y="174"/>
                  </a:lnTo>
                  <a:lnTo>
                    <a:pt x="888" y="207"/>
                  </a:lnTo>
                  <a:lnTo>
                    <a:pt x="822" y="207"/>
                  </a:lnTo>
                  <a:lnTo>
                    <a:pt x="822" y="11"/>
                  </a:lnTo>
                  <a:lnTo>
                    <a:pt x="783" y="11"/>
                  </a:lnTo>
                  <a:lnTo>
                    <a:pt x="783" y="75"/>
                  </a:lnTo>
                  <a:lnTo>
                    <a:pt x="567" y="75"/>
                  </a:lnTo>
                  <a:lnTo>
                    <a:pt x="524" y="9"/>
                  </a:lnTo>
                  <a:lnTo>
                    <a:pt x="481" y="75"/>
                  </a:lnTo>
                  <a:lnTo>
                    <a:pt x="237" y="75"/>
                  </a:lnTo>
                  <a:lnTo>
                    <a:pt x="237" y="156"/>
                  </a:lnTo>
                  <a:lnTo>
                    <a:pt x="175" y="156"/>
                  </a:lnTo>
                  <a:lnTo>
                    <a:pt x="169" y="149"/>
                  </a:lnTo>
                  <a:lnTo>
                    <a:pt x="162" y="139"/>
                  </a:lnTo>
                  <a:lnTo>
                    <a:pt x="155" y="129"/>
                  </a:lnTo>
                  <a:lnTo>
                    <a:pt x="147" y="117"/>
                  </a:lnTo>
                  <a:lnTo>
                    <a:pt x="140" y="107"/>
                  </a:lnTo>
                  <a:lnTo>
                    <a:pt x="134" y="98"/>
                  </a:lnTo>
                  <a:lnTo>
                    <a:pt x="130" y="92"/>
                  </a:lnTo>
                  <a:lnTo>
                    <a:pt x="129" y="90"/>
                  </a:lnTo>
                  <a:lnTo>
                    <a:pt x="151" y="93"/>
                  </a:lnTo>
                  <a:lnTo>
                    <a:pt x="84" y="0"/>
                  </a:lnTo>
                  <a:lnTo>
                    <a:pt x="26" y="87"/>
                  </a:lnTo>
                  <a:lnTo>
                    <a:pt x="45" y="87"/>
                  </a:lnTo>
                  <a:lnTo>
                    <a:pt x="11" y="151"/>
                  </a:lnTo>
                  <a:lnTo>
                    <a:pt x="33" y="156"/>
                  </a:lnTo>
                  <a:lnTo>
                    <a:pt x="0" y="192"/>
                  </a:lnTo>
                  <a:lnTo>
                    <a:pt x="0" y="621"/>
                  </a:lnTo>
                  <a:lnTo>
                    <a:pt x="2214" y="621"/>
                  </a:lnTo>
                  <a:lnTo>
                    <a:pt x="2214" y="147"/>
                  </a:lnTo>
                  <a:close/>
                </a:path>
              </a:pathLst>
            </a:custGeom>
            <a:solidFill>
              <a:srgbClr val="D8C6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10" name="Rectangle 10"/>
            <p:cNvSpPr>
              <a:spLocks noChangeArrowheads="1"/>
            </p:cNvSpPr>
            <p:nvPr/>
          </p:nvSpPr>
          <p:spPr bwMode="auto">
            <a:xfrm>
              <a:off x="4158" y="1813"/>
              <a:ext cx="1108" cy="221"/>
            </a:xfrm>
            <a:prstGeom prst="rect">
              <a:avLst/>
            </a:prstGeom>
            <a:solidFill>
              <a:srgbClr val="33BF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11" name="Freeform 11"/>
            <p:cNvSpPr>
              <a:spLocks/>
            </p:cNvSpPr>
            <p:nvPr/>
          </p:nvSpPr>
          <p:spPr bwMode="auto">
            <a:xfrm>
              <a:off x="4158" y="1681"/>
              <a:ext cx="24" cy="132"/>
            </a:xfrm>
            <a:custGeom>
              <a:avLst/>
              <a:gdLst>
                <a:gd name="T0" fmla="*/ 26 w 50"/>
                <a:gd name="T1" fmla="*/ 0 h 263"/>
                <a:gd name="T2" fmla="*/ 50 w 50"/>
                <a:gd name="T3" fmla="*/ 57 h 263"/>
                <a:gd name="T4" fmla="*/ 50 w 50"/>
                <a:gd name="T5" fmla="*/ 263 h 263"/>
                <a:gd name="T6" fmla="*/ 0 w 50"/>
                <a:gd name="T7" fmla="*/ 263 h 263"/>
                <a:gd name="T8" fmla="*/ 0 w 50"/>
                <a:gd name="T9" fmla="*/ 57 h 263"/>
                <a:gd name="T10" fmla="*/ 26 w 50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12" name="Freeform 12"/>
            <p:cNvSpPr>
              <a:spLocks/>
            </p:cNvSpPr>
            <p:nvPr/>
          </p:nvSpPr>
          <p:spPr bwMode="auto">
            <a:xfrm>
              <a:off x="4194" y="1681"/>
              <a:ext cx="25" cy="132"/>
            </a:xfrm>
            <a:custGeom>
              <a:avLst/>
              <a:gdLst>
                <a:gd name="T0" fmla="*/ 24 w 50"/>
                <a:gd name="T1" fmla="*/ 0 h 263"/>
                <a:gd name="T2" fmla="*/ 50 w 50"/>
                <a:gd name="T3" fmla="*/ 57 h 263"/>
                <a:gd name="T4" fmla="*/ 50 w 50"/>
                <a:gd name="T5" fmla="*/ 263 h 263"/>
                <a:gd name="T6" fmla="*/ 0 w 50"/>
                <a:gd name="T7" fmla="*/ 263 h 263"/>
                <a:gd name="T8" fmla="*/ 0 w 50"/>
                <a:gd name="T9" fmla="*/ 57 h 263"/>
                <a:gd name="T10" fmla="*/ 24 w 50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13" name="Freeform 13"/>
            <p:cNvSpPr>
              <a:spLocks/>
            </p:cNvSpPr>
            <p:nvPr/>
          </p:nvSpPr>
          <p:spPr bwMode="auto">
            <a:xfrm>
              <a:off x="4232" y="1681"/>
              <a:ext cx="25" cy="132"/>
            </a:xfrm>
            <a:custGeom>
              <a:avLst/>
              <a:gdLst>
                <a:gd name="T0" fmla="*/ 25 w 50"/>
                <a:gd name="T1" fmla="*/ 0 h 263"/>
                <a:gd name="T2" fmla="*/ 50 w 50"/>
                <a:gd name="T3" fmla="*/ 57 h 263"/>
                <a:gd name="T4" fmla="*/ 50 w 50"/>
                <a:gd name="T5" fmla="*/ 263 h 263"/>
                <a:gd name="T6" fmla="*/ 0 w 50"/>
                <a:gd name="T7" fmla="*/ 263 h 263"/>
                <a:gd name="T8" fmla="*/ 0 w 50"/>
                <a:gd name="T9" fmla="*/ 57 h 263"/>
                <a:gd name="T10" fmla="*/ 25 w 50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263">
                  <a:moveTo>
                    <a:pt x="25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14" name="Rectangle 14"/>
            <p:cNvSpPr>
              <a:spLocks noChangeArrowheads="1"/>
            </p:cNvSpPr>
            <p:nvPr/>
          </p:nvSpPr>
          <p:spPr bwMode="auto">
            <a:xfrm>
              <a:off x="4158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15" name="Rectangle 15"/>
            <p:cNvSpPr>
              <a:spLocks noChangeArrowheads="1"/>
            </p:cNvSpPr>
            <p:nvPr/>
          </p:nvSpPr>
          <p:spPr bwMode="auto">
            <a:xfrm>
              <a:off x="4158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16" name="Freeform 16"/>
            <p:cNvSpPr>
              <a:spLocks/>
            </p:cNvSpPr>
            <p:nvPr/>
          </p:nvSpPr>
          <p:spPr bwMode="auto">
            <a:xfrm>
              <a:off x="4881" y="1681"/>
              <a:ext cx="24" cy="132"/>
            </a:xfrm>
            <a:custGeom>
              <a:avLst/>
              <a:gdLst>
                <a:gd name="T0" fmla="*/ 24 w 50"/>
                <a:gd name="T1" fmla="*/ 0 h 263"/>
                <a:gd name="T2" fmla="*/ 50 w 50"/>
                <a:gd name="T3" fmla="*/ 57 h 263"/>
                <a:gd name="T4" fmla="*/ 50 w 50"/>
                <a:gd name="T5" fmla="*/ 263 h 263"/>
                <a:gd name="T6" fmla="*/ 0 w 50"/>
                <a:gd name="T7" fmla="*/ 263 h 263"/>
                <a:gd name="T8" fmla="*/ 0 w 50"/>
                <a:gd name="T9" fmla="*/ 57 h 263"/>
                <a:gd name="T10" fmla="*/ 24 w 50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17" name="Freeform 17"/>
            <p:cNvSpPr>
              <a:spLocks/>
            </p:cNvSpPr>
            <p:nvPr/>
          </p:nvSpPr>
          <p:spPr bwMode="auto">
            <a:xfrm>
              <a:off x="4917" y="1681"/>
              <a:ext cx="25" cy="132"/>
            </a:xfrm>
            <a:custGeom>
              <a:avLst/>
              <a:gdLst>
                <a:gd name="T0" fmla="*/ 24 w 49"/>
                <a:gd name="T1" fmla="*/ 0 h 263"/>
                <a:gd name="T2" fmla="*/ 49 w 49"/>
                <a:gd name="T3" fmla="*/ 57 h 263"/>
                <a:gd name="T4" fmla="*/ 49 w 49"/>
                <a:gd name="T5" fmla="*/ 263 h 263"/>
                <a:gd name="T6" fmla="*/ 0 w 49"/>
                <a:gd name="T7" fmla="*/ 263 h 263"/>
                <a:gd name="T8" fmla="*/ 0 w 49"/>
                <a:gd name="T9" fmla="*/ 57 h 263"/>
                <a:gd name="T10" fmla="*/ 24 w 49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18" name="Freeform 18"/>
            <p:cNvSpPr>
              <a:spLocks/>
            </p:cNvSpPr>
            <p:nvPr/>
          </p:nvSpPr>
          <p:spPr bwMode="auto">
            <a:xfrm>
              <a:off x="4955" y="1681"/>
              <a:ext cx="25" cy="132"/>
            </a:xfrm>
            <a:custGeom>
              <a:avLst/>
              <a:gdLst>
                <a:gd name="T0" fmla="*/ 24 w 49"/>
                <a:gd name="T1" fmla="*/ 0 h 263"/>
                <a:gd name="T2" fmla="*/ 49 w 49"/>
                <a:gd name="T3" fmla="*/ 57 h 263"/>
                <a:gd name="T4" fmla="*/ 49 w 49"/>
                <a:gd name="T5" fmla="*/ 263 h 263"/>
                <a:gd name="T6" fmla="*/ 0 w 49"/>
                <a:gd name="T7" fmla="*/ 263 h 263"/>
                <a:gd name="T8" fmla="*/ 0 w 49"/>
                <a:gd name="T9" fmla="*/ 57 h 263"/>
                <a:gd name="T10" fmla="*/ 24 w 49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19" name="Freeform 19"/>
            <p:cNvSpPr>
              <a:spLocks/>
            </p:cNvSpPr>
            <p:nvPr/>
          </p:nvSpPr>
          <p:spPr bwMode="auto">
            <a:xfrm>
              <a:off x="4993" y="1681"/>
              <a:ext cx="25" cy="132"/>
            </a:xfrm>
            <a:custGeom>
              <a:avLst/>
              <a:gdLst>
                <a:gd name="T0" fmla="*/ 24 w 49"/>
                <a:gd name="T1" fmla="*/ 0 h 263"/>
                <a:gd name="T2" fmla="*/ 49 w 49"/>
                <a:gd name="T3" fmla="*/ 57 h 263"/>
                <a:gd name="T4" fmla="*/ 49 w 49"/>
                <a:gd name="T5" fmla="*/ 263 h 263"/>
                <a:gd name="T6" fmla="*/ 0 w 49"/>
                <a:gd name="T7" fmla="*/ 263 h 263"/>
                <a:gd name="T8" fmla="*/ 0 w 49"/>
                <a:gd name="T9" fmla="*/ 57 h 263"/>
                <a:gd name="T10" fmla="*/ 24 w 49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20" name="Freeform 20"/>
            <p:cNvSpPr>
              <a:spLocks/>
            </p:cNvSpPr>
            <p:nvPr/>
          </p:nvSpPr>
          <p:spPr bwMode="auto">
            <a:xfrm>
              <a:off x="5031" y="1681"/>
              <a:ext cx="25" cy="144"/>
            </a:xfrm>
            <a:custGeom>
              <a:avLst/>
              <a:gdLst>
                <a:gd name="T0" fmla="*/ 25 w 49"/>
                <a:gd name="T1" fmla="*/ 0 h 286"/>
                <a:gd name="T2" fmla="*/ 49 w 49"/>
                <a:gd name="T3" fmla="*/ 57 h 286"/>
                <a:gd name="T4" fmla="*/ 49 w 49"/>
                <a:gd name="T5" fmla="*/ 286 h 286"/>
                <a:gd name="T6" fmla="*/ 0 w 49"/>
                <a:gd name="T7" fmla="*/ 272 h 286"/>
                <a:gd name="T8" fmla="*/ 0 w 49"/>
                <a:gd name="T9" fmla="*/ 57 h 286"/>
                <a:gd name="T10" fmla="*/ 25 w 49"/>
                <a:gd name="T11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86">
                  <a:moveTo>
                    <a:pt x="25" y="0"/>
                  </a:moveTo>
                  <a:lnTo>
                    <a:pt x="49" y="57"/>
                  </a:lnTo>
                  <a:lnTo>
                    <a:pt x="49" y="286"/>
                  </a:lnTo>
                  <a:lnTo>
                    <a:pt x="0" y="272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21" name="Freeform 21"/>
            <p:cNvSpPr>
              <a:spLocks/>
            </p:cNvSpPr>
            <p:nvPr/>
          </p:nvSpPr>
          <p:spPr bwMode="auto">
            <a:xfrm>
              <a:off x="5069" y="1689"/>
              <a:ext cx="25" cy="148"/>
            </a:xfrm>
            <a:custGeom>
              <a:avLst/>
              <a:gdLst>
                <a:gd name="T0" fmla="*/ 25 w 50"/>
                <a:gd name="T1" fmla="*/ 0 h 295"/>
                <a:gd name="T2" fmla="*/ 50 w 50"/>
                <a:gd name="T3" fmla="*/ 56 h 295"/>
                <a:gd name="T4" fmla="*/ 50 w 50"/>
                <a:gd name="T5" fmla="*/ 295 h 295"/>
                <a:gd name="T6" fmla="*/ 0 w 50"/>
                <a:gd name="T7" fmla="*/ 276 h 295"/>
                <a:gd name="T8" fmla="*/ 0 w 50"/>
                <a:gd name="T9" fmla="*/ 56 h 295"/>
                <a:gd name="T10" fmla="*/ 25 w 50"/>
                <a:gd name="T11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295">
                  <a:moveTo>
                    <a:pt x="25" y="0"/>
                  </a:moveTo>
                  <a:lnTo>
                    <a:pt x="50" y="56"/>
                  </a:lnTo>
                  <a:lnTo>
                    <a:pt x="50" y="295"/>
                  </a:lnTo>
                  <a:lnTo>
                    <a:pt x="0" y="276"/>
                  </a:lnTo>
                  <a:lnTo>
                    <a:pt x="0" y="56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22" name="Freeform 22"/>
            <p:cNvSpPr>
              <a:spLocks/>
            </p:cNvSpPr>
            <p:nvPr/>
          </p:nvSpPr>
          <p:spPr bwMode="auto">
            <a:xfrm>
              <a:off x="5108" y="1697"/>
              <a:ext cx="24" cy="156"/>
            </a:xfrm>
            <a:custGeom>
              <a:avLst/>
              <a:gdLst>
                <a:gd name="T0" fmla="*/ 24 w 49"/>
                <a:gd name="T1" fmla="*/ 0 h 313"/>
                <a:gd name="T2" fmla="*/ 49 w 49"/>
                <a:gd name="T3" fmla="*/ 57 h 313"/>
                <a:gd name="T4" fmla="*/ 49 w 49"/>
                <a:gd name="T5" fmla="*/ 313 h 313"/>
                <a:gd name="T6" fmla="*/ 0 w 49"/>
                <a:gd name="T7" fmla="*/ 290 h 313"/>
                <a:gd name="T8" fmla="*/ 0 w 49"/>
                <a:gd name="T9" fmla="*/ 57 h 313"/>
                <a:gd name="T10" fmla="*/ 24 w 49"/>
                <a:gd name="T1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13">
                  <a:moveTo>
                    <a:pt x="24" y="0"/>
                  </a:moveTo>
                  <a:lnTo>
                    <a:pt x="49" y="57"/>
                  </a:lnTo>
                  <a:lnTo>
                    <a:pt x="49" y="313"/>
                  </a:lnTo>
                  <a:lnTo>
                    <a:pt x="0" y="290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23" name="Freeform 23"/>
            <p:cNvSpPr>
              <a:spLocks/>
            </p:cNvSpPr>
            <p:nvPr/>
          </p:nvSpPr>
          <p:spPr bwMode="auto">
            <a:xfrm>
              <a:off x="5146" y="1707"/>
              <a:ext cx="24" cy="169"/>
            </a:xfrm>
            <a:custGeom>
              <a:avLst/>
              <a:gdLst>
                <a:gd name="T0" fmla="*/ 24 w 50"/>
                <a:gd name="T1" fmla="*/ 0 h 340"/>
                <a:gd name="T2" fmla="*/ 50 w 50"/>
                <a:gd name="T3" fmla="*/ 58 h 340"/>
                <a:gd name="T4" fmla="*/ 50 w 50"/>
                <a:gd name="T5" fmla="*/ 340 h 340"/>
                <a:gd name="T6" fmla="*/ 0 w 50"/>
                <a:gd name="T7" fmla="*/ 309 h 340"/>
                <a:gd name="T8" fmla="*/ 0 w 50"/>
                <a:gd name="T9" fmla="*/ 58 h 340"/>
                <a:gd name="T10" fmla="*/ 24 w 50"/>
                <a:gd name="T11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340">
                  <a:moveTo>
                    <a:pt x="24" y="0"/>
                  </a:moveTo>
                  <a:lnTo>
                    <a:pt x="50" y="58"/>
                  </a:lnTo>
                  <a:lnTo>
                    <a:pt x="50" y="340"/>
                  </a:lnTo>
                  <a:lnTo>
                    <a:pt x="0" y="309"/>
                  </a:lnTo>
                  <a:lnTo>
                    <a:pt x="0" y="5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24" name="Freeform 24"/>
            <p:cNvSpPr>
              <a:spLocks/>
            </p:cNvSpPr>
            <p:nvPr/>
          </p:nvSpPr>
          <p:spPr bwMode="auto">
            <a:xfrm>
              <a:off x="5184" y="1722"/>
              <a:ext cx="24" cy="186"/>
            </a:xfrm>
            <a:custGeom>
              <a:avLst/>
              <a:gdLst>
                <a:gd name="T0" fmla="*/ 24 w 50"/>
                <a:gd name="T1" fmla="*/ 0 h 373"/>
                <a:gd name="T2" fmla="*/ 50 w 50"/>
                <a:gd name="T3" fmla="*/ 58 h 373"/>
                <a:gd name="T4" fmla="*/ 50 w 50"/>
                <a:gd name="T5" fmla="*/ 373 h 373"/>
                <a:gd name="T6" fmla="*/ 0 w 50"/>
                <a:gd name="T7" fmla="*/ 326 h 373"/>
                <a:gd name="T8" fmla="*/ 0 w 50"/>
                <a:gd name="T9" fmla="*/ 58 h 373"/>
                <a:gd name="T10" fmla="*/ 24 w 50"/>
                <a:gd name="T11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373">
                  <a:moveTo>
                    <a:pt x="24" y="0"/>
                  </a:moveTo>
                  <a:lnTo>
                    <a:pt x="50" y="58"/>
                  </a:lnTo>
                  <a:lnTo>
                    <a:pt x="50" y="373"/>
                  </a:lnTo>
                  <a:lnTo>
                    <a:pt x="0" y="326"/>
                  </a:lnTo>
                  <a:lnTo>
                    <a:pt x="0" y="5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25" name="Freeform 25"/>
            <p:cNvSpPr>
              <a:spLocks/>
            </p:cNvSpPr>
            <p:nvPr/>
          </p:nvSpPr>
          <p:spPr bwMode="auto">
            <a:xfrm>
              <a:off x="5222" y="1739"/>
              <a:ext cx="24" cy="216"/>
            </a:xfrm>
            <a:custGeom>
              <a:avLst/>
              <a:gdLst>
                <a:gd name="T0" fmla="*/ 26 w 50"/>
                <a:gd name="T1" fmla="*/ 0 h 430"/>
                <a:gd name="T2" fmla="*/ 50 w 50"/>
                <a:gd name="T3" fmla="*/ 56 h 430"/>
                <a:gd name="T4" fmla="*/ 50 w 50"/>
                <a:gd name="T5" fmla="*/ 430 h 430"/>
                <a:gd name="T6" fmla="*/ 0 w 50"/>
                <a:gd name="T7" fmla="*/ 368 h 430"/>
                <a:gd name="T8" fmla="*/ 0 w 50"/>
                <a:gd name="T9" fmla="*/ 56 h 430"/>
                <a:gd name="T10" fmla="*/ 26 w 50"/>
                <a:gd name="T11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430">
                  <a:moveTo>
                    <a:pt x="26" y="0"/>
                  </a:moveTo>
                  <a:lnTo>
                    <a:pt x="50" y="56"/>
                  </a:lnTo>
                  <a:lnTo>
                    <a:pt x="50" y="430"/>
                  </a:lnTo>
                  <a:lnTo>
                    <a:pt x="0" y="368"/>
                  </a:lnTo>
                  <a:lnTo>
                    <a:pt x="0" y="5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26" name="Freeform 26"/>
            <p:cNvSpPr>
              <a:spLocks/>
            </p:cNvSpPr>
            <p:nvPr/>
          </p:nvSpPr>
          <p:spPr bwMode="auto">
            <a:xfrm>
              <a:off x="5260" y="1776"/>
              <a:ext cx="6" cy="213"/>
            </a:xfrm>
            <a:custGeom>
              <a:avLst/>
              <a:gdLst>
                <a:gd name="T0" fmla="*/ 13 w 13"/>
                <a:gd name="T1" fmla="*/ 0 h 427"/>
                <a:gd name="T2" fmla="*/ 13 w 13"/>
                <a:gd name="T3" fmla="*/ 427 h 427"/>
                <a:gd name="T4" fmla="*/ 0 w 13"/>
                <a:gd name="T5" fmla="*/ 396 h 427"/>
                <a:gd name="T6" fmla="*/ 0 w 13"/>
                <a:gd name="T7" fmla="*/ 29 h 427"/>
                <a:gd name="T8" fmla="*/ 13 w 13"/>
                <a:gd name="T9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27">
                  <a:moveTo>
                    <a:pt x="13" y="0"/>
                  </a:moveTo>
                  <a:lnTo>
                    <a:pt x="13" y="427"/>
                  </a:lnTo>
                  <a:lnTo>
                    <a:pt x="0" y="396"/>
                  </a:lnTo>
                  <a:lnTo>
                    <a:pt x="0" y="29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27" name="Freeform 27"/>
            <p:cNvSpPr>
              <a:spLocks/>
            </p:cNvSpPr>
            <p:nvPr/>
          </p:nvSpPr>
          <p:spPr bwMode="auto">
            <a:xfrm>
              <a:off x="4868" y="1716"/>
              <a:ext cx="398" cy="105"/>
            </a:xfrm>
            <a:custGeom>
              <a:avLst/>
              <a:gdLst>
                <a:gd name="T0" fmla="*/ 6 w 796"/>
                <a:gd name="T1" fmla="*/ 29 h 208"/>
                <a:gd name="T2" fmla="*/ 29 w 796"/>
                <a:gd name="T3" fmla="*/ 29 h 208"/>
                <a:gd name="T4" fmla="*/ 63 w 796"/>
                <a:gd name="T5" fmla="*/ 29 h 208"/>
                <a:gd name="T6" fmla="*/ 105 w 796"/>
                <a:gd name="T7" fmla="*/ 29 h 208"/>
                <a:gd name="T8" fmla="*/ 147 w 796"/>
                <a:gd name="T9" fmla="*/ 29 h 208"/>
                <a:gd name="T10" fmla="*/ 189 w 796"/>
                <a:gd name="T11" fmla="*/ 29 h 208"/>
                <a:gd name="T12" fmla="*/ 223 w 796"/>
                <a:gd name="T13" fmla="*/ 29 h 208"/>
                <a:gd name="T14" fmla="*/ 246 w 796"/>
                <a:gd name="T15" fmla="*/ 29 h 208"/>
                <a:gd name="T16" fmla="*/ 259 w 796"/>
                <a:gd name="T17" fmla="*/ 29 h 208"/>
                <a:gd name="T18" fmla="*/ 294 w 796"/>
                <a:gd name="T19" fmla="*/ 32 h 208"/>
                <a:gd name="T20" fmla="*/ 349 w 796"/>
                <a:gd name="T21" fmla="*/ 40 h 208"/>
                <a:gd name="T22" fmla="*/ 420 w 796"/>
                <a:gd name="T23" fmla="*/ 53 h 208"/>
                <a:gd name="T24" fmla="*/ 503 w 796"/>
                <a:gd name="T25" fmla="*/ 72 h 208"/>
                <a:gd name="T26" fmla="*/ 590 w 796"/>
                <a:gd name="T27" fmla="*/ 100 h 208"/>
                <a:gd name="T28" fmla="*/ 677 w 796"/>
                <a:gd name="T29" fmla="*/ 136 h 208"/>
                <a:gd name="T30" fmla="*/ 759 w 796"/>
                <a:gd name="T31" fmla="*/ 182 h 208"/>
                <a:gd name="T32" fmla="*/ 796 w 796"/>
                <a:gd name="T33" fmla="*/ 161 h 208"/>
                <a:gd name="T34" fmla="*/ 719 w 796"/>
                <a:gd name="T35" fmla="*/ 112 h 208"/>
                <a:gd name="T36" fmla="*/ 634 w 796"/>
                <a:gd name="T37" fmla="*/ 74 h 208"/>
                <a:gd name="T38" fmla="*/ 546 w 796"/>
                <a:gd name="T39" fmla="*/ 45 h 208"/>
                <a:gd name="T40" fmla="*/ 461 w 796"/>
                <a:gd name="T41" fmla="*/ 25 h 208"/>
                <a:gd name="T42" fmla="*/ 384 w 796"/>
                <a:gd name="T43" fmla="*/ 11 h 208"/>
                <a:gd name="T44" fmla="*/ 319 w 796"/>
                <a:gd name="T45" fmla="*/ 5 h 208"/>
                <a:gd name="T46" fmla="*/ 274 w 796"/>
                <a:gd name="T47" fmla="*/ 1 h 208"/>
                <a:gd name="T48" fmla="*/ 252 w 796"/>
                <a:gd name="T49" fmla="*/ 0 h 208"/>
                <a:gd name="T50" fmla="*/ 236 w 796"/>
                <a:gd name="T51" fmla="*/ 0 h 208"/>
                <a:gd name="T52" fmla="*/ 207 w 796"/>
                <a:gd name="T53" fmla="*/ 0 h 208"/>
                <a:gd name="T54" fmla="*/ 169 w 796"/>
                <a:gd name="T55" fmla="*/ 0 h 208"/>
                <a:gd name="T56" fmla="*/ 127 w 796"/>
                <a:gd name="T57" fmla="*/ 0 h 208"/>
                <a:gd name="T58" fmla="*/ 83 w 796"/>
                <a:gd name="T59" fmla="*/ 0 h 208"/>
                <a:gd name="T60" fmla="*/ 45 w 796"/>
                <a:gd name="T61" fmla="*/ 0 h 208"/>
                <a:gd name="T62" fmla="*/ 16 w 796"/>
                <a:gd name="T63" fmla="*/ 0 h 208"/>
                <a:gd name="T64" fmla="*/ 0 w 796"/>
                <a:gd name="T65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6" h="208">
                  <a:moveTo>
                    <a:pt x="0" y="29"/>
                  </a:moveTo>
                  <a:lnTo>
                    <a:pt x="6" y="29"/>
                  </a:lnTo>
                  <a:lnTo>
                    <a:pt x="16" y="29"/>
                  </a:lnTo>
                  <a:lnTo>
                    <a:pt x="29" y="29"/>
                  </a:lnTo>
                  <a:lnTo>
                    <a:pt x="45" y="29"/>
                  </a:lnTo>
                  <a:lnTo>
                    <a:pt x="63" y="29"/>
                  </a:lnTo>
                  <a:lnTo>
                    <a:pt x="83" y="29"/>
                  </a:lnTo>
                  <a:lnTo>
                    <a:pt x="105" y="29"/>
                  </a:lnTo>
                  <a:lnTo>
                    <a:pt x="127" y="29"/>
                  </a:lnTo>
                  <a:lnTo>
                    <a:pt x="147" y="29"/>
                  </a:lnTo>
                  <a:lnTo>
                    <a:pt x="169" y="29"/>
                  </a:lnTo>
                  <a:lnTo>
                    <a:pt x="189" y="29"/>
                  </a:lnTo>
                  <a:lnTo>
                    <a:pt x="207" y="29"/>
                  </a:lnTo>
                  <a:lnTo>
                    <a:pt x="223" y="29"/>
                  </a:lnTo>
                  <a:lnTo>
                    <a:pt x="236" y="29"/>
                  </a:lnTo>
                  <a:lnTo>
                    <a:pt x="246" y="29"/>
                  </a:lnTo>
                  <a:lnTo>
                    <a:pt x="252" y="29"/>
                  </a:lnTo>
                  <a:lnTo>
                    <a:pt x="259" y="29"/>
                  </a:lnTo>
                  <a:lnTo>
                    <a:pt x="274" y="30"/>
                  </a:lnTo>
                  <a:lnTo>
                    <a:pt x="294" y="32"/>
                  </a:lnTo>
                  <a:lnTo>
                    <a:pt x="319" y="36"/>
                  </a:lnTo>
                  <a:lnTo>
                    <a:pt x="349" y="40"/>
                  </a:lnTo>
                  <a:lnTo>
                    <a:pt x="384" y="46"/>
                  </a:lnTo>
                  <a:lnTo>
                    <a:pt x="420" y="53"/>
                  </a:lnTo>
                  <a:lnTo>
                    <a:pt x="461" y="62"/>
                  </a:lnTo>
                  <a:lnTo>
                    <a:pt x="503" y="72"/>
                  </a:lnTo>
                  <a:lnTo>
                    <a:pt x="546" y="85"/>
                  </a:lnTo>
                  <a:lnTo>
                    <a:pt x="590" y="100"/>
                  </a:lnTo>
                  <a:lnTo>
                    <a:pt x="635" y="116"/>
                  </a:lnTo>
                  <a:lnTo>
                    <a:pt x="677" y="136"/>
                  </a:lnTo>
                  <a:lnTo>
                    <a:pt x="719" y="158"/>
                  </a:lnTo>
                  <a:lnTo>
                    <a:pt x="759" y="182"/>
                  </a:lnTo>
                  <a:lnTo>
                    <a:pt x="796" y="208"/>
                  </a:lnTo>
                  <a:lnTo>
                    <a:pt x="796" y="161"/>
                  </a:lnTo>
                  <a:lnTo>
                    <a:pt x="759" y="135"/>
                  </a:lnTo>
                  <a:lnTo>
                    <a:pt x="719" y="112"/>
                  </a:lnTo>
                  <a:lnTo>
                    <a:pt x="677" y="91"/>
                  </a:lnTo>
                  <a:lnTo>
                    <a:pt x="634" y="74"/>
                  </a:lnTo>
                  <a:lnTo>
                    <a:pt x="590" y="57"/>
                  </a:lnTo>
                  <a:lnTo>
                    <a:pt x="546" y="45"/>
                  </a:lnTo>
                  <a:lnTo>
                    <a:pt x="502" y="33"/>
                  </a:lnTo>
                  <a:lnTo>
                    <a:pt x="461" y="25"/>
                  </a:lnTo>
                  <a:lnTo>
                    <a:pt x="420" y="17"/>
                  </a:lnTo>
                  <a:lnTo>
                    <a:pt x="384" y="11"/>
                  </a:lnTo>
                  <a:lnTo>
                    <a:pt x="349" y="7"/>
                  </a:lnTo>
                  <a:lnTo>
                    <a:pt x="319" y="5"/>
                  </a:lnTo>
                  <a:lnTo>
                    <a:pt x="294" y="2"/>
                  </a:lnTo>
                  <a:lnTo>
                    <a:pt x="274" y="1"/>
                  </a:lnTo>
                  <a:lnTo>
                    <a:pt x="259" y="0"/>
                  </a:lnTo>
                  <a:lnTo>
                    <a:pt x="252" y="0"/>
                  </a:lnTo>
                  <a:lnTo>
                    <a:pt x="246" y="0"/>
                  </a:lnTo>
                  <a:lnTo>
                    <a:pt x="236" y="0"/>
                  </a:lnTo>
                  <a:lnTo>
                    <a:pt x="223" y="0"/>
                  </a:lnTo>
                  <a:lnTo>
                    <a:pt x="207" y="0"/>
                  </a:lnTo>
                  <a:lnTo>
                    <a:pt x="189" y="0"/>
                  </a:lnTo>
                  <a:lnTo>
                    <a:pt x="169" y="0"/>
                  </a:lnTo>
                  <a:lnTo>
                    <a:pt x="147" y="0"/>
                  </a:lnTo>
                  <a:lnTo>
                    <a:pt x="127" y="0"/>
                  </a:lnTo>
                  <a:lnTo>
                    <a:pt x="105" y="0"/>
                  </a:lnTo>
                  <a:lnTo>
                    <a:pt x="83" y="0"/>
                  </a:lnTo>
                  <a:lnTo>
                    <a:pt x="63" y="0"/>
                  </a:lnTo>
                  <a:lnTo>
                    <a:pt x="45" y="0"/>
                  </a:lnTo>
                  <a:lnTo>
                    <a:pt x="29" y="0"/>
                  </a:lnTo>
                  <a:lnTo>
                    <a:pt x="16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28" name="Freeform 28"/>
            <p:cNvSpPr>
              <a:spLocks/>
            </p:cNvSpPr>
            <p:nvPr/>
          </p:nvSpPr>
          <p:spPr bwMode="auto">
            <a:xfrm>
              <a:off x="4868" y="1780"/>
              <a:ext cx="398" cy="154"/>
            </a:xfrm>
            <a:custGeom>
              <a:avLst/>
              <a:gdLst>
                <a:gd name="T0" fmla="*/ 6 w 796"/>
                <a:gd name="T1" fmla="*/ 32 h 307"/>
                <a:gd name="T2" fmla="*/ 29 w 796"/>
                <a:gd name="T3" fmla="*/ 32 h 307"/>
                <a:gd name="T4" fmla="*/ 63 w 796"/>
                <a:gd name="T5" fmla="*/ 32 h 307"/>
                <a:gd name="T6" fmla="*/ 105 w 796"/>
                <a:gd name="T7" fmla="*/ 32 h 307"/>
                <a:gd name="T8" fmla="*/ 147 w 796"/>
                <a:gd name="T9" fmla="*/ 32 h 307"/>
                <a:gd name="T10" fmla="*/ 189 w 796"/>
                <a:gd name="T11" fmla="*/ 32 h 307"/>
                <a:gd name="T12" fmla="*/ 223 w 796"/>
                <a:gd name="T13" fmla="*/ 32 h 307"/>
                <a:gd name="T14" fmla="*/ 246 w 796"/>
                <a:gd name="T15" fmla="*/ 32 h 307"/>
                <a:gd name="T16" fmla="*/ 299 w 796"/>
                <a:gd name="T17" fmla="*/ 33 h 307"/>
                <a:gd name="T18" fmla="*/ 390 w 796"/>
                <a:gd name="T19" fmla="*/ 46 h 307"/>
                <a:gd name="T20" fmla="*/ 473 w 796"/>
                <a:gd name="T21" fmla="*/ 69 h 307"/>
                <a:gd name="T22" fmla="*/ 551 w 796"/>
                <a:gd name="T23" fmla="*/ 101 h 307"/>
                <a:gd name="T24" fmla="*/ 620 w 796"/>
                <a:gd name="T25" fmla="*/ 140 h 307"/>
                <a:gd name="T26" fmla="*/ 681 w 796"/>
                <a:gd name="T27" fmla="*/ 185 h 307"/>
                <a:gd name="T28" fmla="*/ 734 w 796"/>
                <a:gd name="T29" fmla="*/ 233 h 307"/>
                <a:gd name="T30" fmla="*/ 778 w 796"/>
                <a:gd name="T31" fmla="*/ 283 h 307"/>
                <a:gd name="T32" fmla="*/ 796 w 796"/>
                <a:gd name="T33" fmla="*/ 255 h 307"/>
                <a:gd name="T34" fmla="*/ 757 w 796"/>
                <a:gd name="T35" fmla="*/ 208 h 307"/>
                <a:gd name="T36" fmla="*/ 708 w 796"/>
                <a:gd name="T37" fmla="*/ 161 h 307"/>
                <a:gd name="T38" fmla="*/ 652 w 796"/>
                <a:gd name="T39" fmla="*/ 118 h 307"/>
                <a:gd name="T40" fmla="*/ 586 w 796"/>
                <a:gd name="T41" fmla="*/ 79 h 307"/>
                <a:gd name="T42" fmla="*/ 514 w 796"/>
                <a:gd name="T43" fmla="*/ 47 h 307"/>
                <a:gd name="T44" fmla="*/ 433 w 796"/>
                <a:gd name="T45" fmla="*/ 21 h 307"/>
                <a:gd name="T46" fmla="*/ 346 w 796"/>
                <a:gd name="T47" fmla="*/ 5 h 307"/>
                <a:gd name="T48" fmla="*/ 252 w 796"/>
                <a:gd name="T49" fmla="*/ 0 h 307"/>
                <a:gd name="T50" fmla="*/ 236 w 796"/>
                <a:gd name="T51" fmla="*/ 0 h 307"/>
                <a:gd name="T52" fmla="*/ 207 w 796"/>
                <a:gd name="T53" fmla="*/ 0 h 307"/>
                <a:gd name="T54" fmla="*/ 169 w 796"/>
                <a:gd name="T55" fmla="*/ 0 h 307"/>
                <a:gd name="T56" fmla="*/ 127 w 796"/>
                <a:gd name="T57" fmla="*/ 0 h 307"/>
                <a:gd name="T58" fmla="*/ 83 w 796"/>
                <a:gd name="T59" fmla="*/ 0 h 307"/>
                <a:gd name="T60" fmla="*/ 45 w 796"/>
                <a:gd name="T61" fmla="*/ 0 h 307"/>
                <a:gd name="T62" fmla="*/ 16 w 796"/>
                <a:gd name="T63" fmla="*/ 0 h 307"/>
                <a:gd name="T64" fmla="*/ 0 w 796"/>
                <a:gd name="T65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6" h="307">
                  <a:moveTo>
                    <a:pt x="0" y="32"/>
                  </a:moveTo>
                  <a:lnTo>
                    <a:pt x="6" y="32"/>
                  </a:lnTo>
                  <a:lnTo>
                    <a:pt x="16" y="32"/>
                  </a:lnTo>
                  <a:lnTo>
                    <a:pt x="29" y="32"/>
                  </a:lnTo>
                  <a:lnTo>
                    <a:pt x="45" y="32"/>
                  </a:lnTo>
                  <a:lnTo>
                    <a:pt x="63" y="32"/>
                  </a:lnTo>
                  <a:lnTo>
                    <a:pt x="83" y="32"/>
                  </a:lnTo>
                  <a:lnTo>
                    <a:pt x="105" y="32"/>
                  </a:lnTo>
                  <a:lnTo>
                    <a:pt x="127" y="32"/>
                  </a:lnTo>
                  <a:lnTo>
                    <a:pt x="147" y="32"/>
                  </a:lnTo>
                  <a:lnTo>
                    <a:pt x="169" y="32"/>
                  </a:lnTo>
                  <a:lnTo>
                    <a:pt x="189" y="32"/>
                  </a:lnTo>
                  <a:lnTo>
                    <a:pt x="207" y="32"/>
                  </a:lnTo>
                  <a:lnTo>
                    <a:pt x="223" y="32"/>
                  </a:lnTo>
                  <a:lnTo>
                    <a:pt x="236" y="32"/>
                  </a:lnTo>
                  <a:lnTo>
                    <a:pt x="246" y="32"/>
                  </a:lnTo>
                  <a:lnTo>
                    <a:pt x="252" y="32"/>
                  </a:lnTo>
                  <a:lnTo>
                    <a:pt x="299" y="33"/>
                  </a:lnTo>
                  <a:lnTo>
                    <a:pt x="346" y="39"/>
                  </a:lnTo>
                  <a:lnTo>
                    <a:pt x="390" y="46"/>
                  </a:lnTo>
                  <a:lnTo>
                    <a:pt x="433" y="56"/>
                  </a:lnTo>
                  <a:lnTo>
                    <a:pt x="473" y="69"/>
                  </a:lnTo>
                  <a:lnTo>
                    <a:pt x="514" y="85"/>
                  </a:lnTo>
                  <a:lnTo>
                    <a:pt x="551" y="101"/>
                  </a:lnTo>
                  <a:lnTo>
                    <a:pt x="586" y="120"/>
                  </a:lnTo>
                  <a:lnTo>
                    <a:pt x="620" y="140"/>
                  </a:lnTo>
                  <a:lnTo>
                    <a:pt x="652" y="162"/>
                  </a:lnTo>
                  <a:lnTo>
                    <a:pt x="681" y="185"/>
                  </a:lnTo>
                  <a:lnTo>
                    <a:pt x="708" y="209"/>
                  </a:lnTo>
                  <a:lnTo>
                    <a:pt x="734" y="233"/>
                  </a:lnTo>
                  <a:lnTo>
                    <a:pt x="757" y="257"/>
                  </a:lnTo>
                  <a:lnTo>
                    <a:pt x="778" y="283"/>
                  </a:lnTo>
                  <a:lnTo>
                    <a:pt x="796" y="307"/>
                  </a:lnTo>
                  <a:lnTo>
                    <a:pt x="796" y="255"/>
                  </a:lnTo>
                  <a:lnTo>
                    <a:pt x="778" y="231"/>
                  </a:lnTo>
                  <a:lnTo>
                    <a:pt x="757" y="208"/>
                  </a:lnTo>
                  <a:lnTo>
                    <a:pt x="734" y="184"/>
                  </a:lnTo>
                  <a:lnTo>
                    <a:pt x="708" y="161"/>
                  </a:lnTo>
                  <a:lnTo>
                    <a:pt x="681" y="139"/>
                  </a:lnTo>
                  <a:lnTo>
                    <a:pt x="652" y="118"/>
                  </a:lnTo>
                  <a:lnTo>
                    <a:pt x="620" y="99"/>
                  </a:lnTo>
                  <a:lnTo>
                    <a:pt x="586" y="79"/>
                  </a:lnTo>
                  <a:lnTo>
                    <a:pt x="551" y="62"/>
                  </a:lnTo>
                  <a:lnTo>
                    <a:pt x="514" y="47"/>
                  </a:lnTo>
                  <a:lnTo>
                    <a:pt x="473" y="33"/>
                  </a:lnTo>
                  <a:lnTo>
                    <a:pt x="433" y="21"/>
                  </a:lnTo>
                  <a:lnTo>
                    <a:pt x="390" y="12"/>
                  </a:lnTo>
                  <a:lnTo>
                    <a:pt x="346" y="5"/>
                  </a:lnTo>
                  <a:lnTo>
                    <a:pt x="299" y="1"/>
                  </a:lnTo>
                  <a:lnTo>
                    <a:pt x="252" y="0"/>
                  </a:lnTo>
                  <a:lnTo>
                    <a:pt x="246" y="0"/>
                  </a:lnTo>
                  <a:lnTo>
                    <a:pt x="236" y="0"/>
                  </a:lnTo>
                  <a:lnTo>
                    <a:pt x="223" y="0"/>
                  </a:lnTo>
                  <a:lnTo>
                    <a:pt x="207" y="0"/>
                  </a:lnTo>
                  <a:lnTo>
                    <a:pt x="189" y="0"/>
                  </a:lnTo>
                  <a:lnTo>
                    <a:pt x="169" y="0"/>
                  </a:lnTo>
                  <a:lnTo>
                    <a:pt x="147" y="0"/>
                  </a:lnTo>
                  <a:lnTo>
                    <a:pt x="127" y="0"/>
                  </a:lnTo>
                  <a:lnTo>
                    <a:pt x="105" y="0"/>
                  </a:lnTo>
                  <a:lnTo>
                    <a:pt x="83" y="0"/>
                  </a:lnTo>
                  <a:lnTo>
                    <a:pt x="63" y="0"/>
                  </a:lnTo>
                  <a:lnTo>
                    <a:pt x="45" y="0"/>
                  </a:lnTo>
                  <a:lnTo>
                    <a:pt x="29" y="0"/>
                  </a:lnTo>
                  <a:lnTo>
                    <a:pt x="16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29" name="Freeform 29"/>
            <p:cNvSpPr>
              <a:spLocks/>
            </p:cNvSpPr>
            <p:nvPr/>
          </p:nvSpPr>
          <p:spPr bwMode="auto">
            <a:xfrm>
              <a:off x="4264" y="1681"/>
              <a:ext cx="24" cy="132"/>
            </a:xfrm>
            <a:custGeom>
              <a:avLst/>
              <a:gdLst>
                <a:gd name="T0" fmla="*/ 26 w 50"/>
                <a:gd name="T1" fmla="*/ 0 h 263"/>
                <a:gd name="T2" fmla="*/ 50 w 50"/>
                <a:gd name="T3" fmla="*/ 57 h 263"/>
                <a:gd name="T4" fmla="*/ 50 w 50"/>
                <a:gd name="T5" fmla="*/ 263 h 263"/>
                <a:gd name="T6" fmla="*/ 0 w 50"/>
                <a:gd name="T7" fmla="*/ 263 h 263"/>
                <a:gd name="T8" fmla="*/ 0 w 50"/>
                <a:gd name="T9" fmla="*/ 57 h 263"/>
                <a:gd name="T10" fmla="*/ 26 w 50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30" name="Freeform 30"/>
            <p:cNvSpPr>
              <a:spLocks/>
            </p:cNvSpPr>
            <p:nvPr/>
          </p:nvSpPr>
          <p:spPr bwMode="auto">
            <a:xfrm>
              <a:off x="4300" y="1681"/>
              <a:ext cx="25" cy="132"/>
            </a:xfrm>
            <a:custGeom>
              <a:avLst/>
              <a:gdLst>
                <a:gd name="T0" fmla="*/ 24 w 49"/>
                <a:gd name="T1" fmla="*/ 0 h 263"/>
                <a:gd name="T2" fmla="*/ 49 w 49"/>
                <a:gd name="T3" fmla="*/ 57 h 263"/>
                <a:gd name="T4" fmla="*/ 49 w 49"/>
                <a:gd name="T5" fmla="*/ 263 h 263"/>
                <a:gd name="T6" fmla="*/ 0 w 49"/>
                <a:gd name="T7" fmla="*/ 263 h 263"/>
                <a:gd name="T8" fmla="*/ 0 w 49"/>
                <a:gd name="T9" fmla="*/ 57 h 263"/>
                <a:gd name="T10" fmla="*/ 24 w 49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31" name="Freeform 31"/>
            <p:cNvSpPr>
              <a:spLocks/>
            </p:cNvSpPr>
            <p:nvPr/>
          </p:nvSpPr>
          <p:spPr bwMode="auto">
            <a:xfrm>
              <a:off x="4338" y="1681"/>
              <a:ext cx="25" cy="132"/>
            </a:xfrm>
            <a:custGeom>
              <a:avLst/>
              <a:gdLst>
                <a:gd name="T0" fmla="*/ 24 w 50"/>
                <a:gd name="T1" fmla="*/ 0 h 263"/>
                <a:gd name="T2" fmla="*/ 50 w 50"/>
                <a:gd name="T3" fmla="*/ 57 h 263"/>
                <a:gd name="T4" fmla="*/ 50 w 50"/>
                <a:gd name="T5" fmla="*/ 263 h 263"/>
                <a:gd name="T6" fmla="*/ 0 w 50"/>
                <a:gd name="T7" fmla="*/ 263 h 263"/>
                <a:gd name="T8" fmla="*/ 0 w 50"/>
                <a:gd name="T9" fmla="*/ 57 h 263"/>
                <a:gd name="T10" fmla="*/ 24 w 50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32" name="Rectangle 32"/>
            <p:cNvSpPr>
              <a:spLocks noChangeArrowheads="1"/>
            </p:cNvSpPr>
            <p:nvPr/>
          </p:nvSpPr>
          <p:spPr bwMode="auto">
            <a:xfrm>
              <a:off x="4264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33" name="Rectangle 33"/>
            <p:cNvSpPr>
              <a:spLocks noChangeArrowheads="1"/>
            </p:cNvSpPr>
            <p:nvPr/>
          </p:nvSpPr>
          <p:spPr bwMode="auto">
            <a:xfrm>
              <a:off x="4264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34" name="Freeform 34"/>
            <p:cNvSpPr>
              <a:spLocks/>
            </p:cNvSpPr>
            <p:nvPr/>
          </p:nvSpPr>
          <p:spPr bwMode="auto">
            <a:xfrm>
              <a:off x="4370" y="1681"/>
              <a:ext cx="24" cy="132"/>
            </a:xfrm>
            <a:custGeom>
              <a:avLst/>
              <a:gdLst>
                <a:gd name="T0" fmla="*/ 25 w 50"/>
                <a:gd name="T1" fmla="*/ 0 h 263"/>
                <a:gd name="T2" fmla="*/ 50 w 50"/>
                <a:gd name="T3" fmla="*/ 57 h 263"/>
                <a:gd name="T4" fmla="*/ 50 w 50"/>
                <a:gd name="T5" fmla="*/ 263 h 263"/>
                <a:gd name="T6" fmla="*/ 0 w 50"/>
                <a:gd name="T7" fmla="*/ 263 h 263"/>
                <a:gd name="T8" fmla="*/ 0 w 50"/>
                <a:gd name="T9" fmla="*/ 57 h 263"/>
                <a:gd name="T10" fmla="*/ 25 w 50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263">
                  <a:moveTo>
                    <a:pt x="25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35" name="Freeform 35"/>
            <p:cNvSpPr>
              <a:spLocks/>
            </p:cNvSpPr>
            <p:nvPr/>
          </p:nvSpPr>
          <p:spPr bwMode="auto">
            <a:xfrm>
              <a:off x="4405" y="1681"/>
              <a:ext cx="25" cy="132"/>
            </a:xfrm>
            <a:custGeom>
              <a:avLst/>
              <a:gdLst>
                <a:gd name="T0" fmla="*/ 25 w 49"/>
                <a:gd name="T1" fmla="*/ 0 h 263"/>
                <a:gd name="T2" fmla="*/ 49 w 49"/>
                <a:gd name="T3" fmla="*/ 57 h 263"/>
                <a:gd name="T4" fmla="*/ 49 w 49"/>
                <a:gd name="T5" fmla="*/ 263 h 263"/>
                <a:gd name="T6" fmla="*/ 0 w 49"/>
                <a:gd name="T7" fmla="*/ 263 h 263"/>
                <a:gd name="T8" fmla="*/ 0 w 49"/>
                <a:gd name="T9" fmla="*/ 57 h 263"/>
                <a:gd name="T10" fmla="*/ 25 w 49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36" name="Freeform 36"/>
            <p:cNvSpPr>
              <a:spLocks/>
            </p:cNvSpPr>
            <p:nvPr/>
          </p:nvSpPr>
          <p:spPr bwMode="auto">
            <a:xfrm>
              <a:off x="4444" y="1681"/>
              <a:ext cx="25" cy="132"/>
            </a:xfrm>
            <a:custGeom>
              <a:avLst/>
              <a:gdLst>
                <a:gd name="T0" fmla="*/ 24 w 50"/>
                <a:gd name="T1" fmla="*/ 0 h 263"/>
                <a:gd name="T2" fmla="*/ 50 w 50"/>
                <a:gd name="T3" fmla="*/ 57 h 263"/>
                <a:gd name="T4" fmla="*/ 50 w 50"/>
                <a:gd name="T5" fmla="*/ 263 h 263"/>
                <a:gd name="T6" fmla="*/ 0 w 50"/>
                <a:gd name="T7" fmla="*/ 263 h 263"/>
                <a:gd name="T8" fmla="*/ 0 w 50"/>
                <a:gd name="T9" fmla="*/ 57 h 263"/>
                <a:gd name="T10" fmla="*/ 24 w 50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37" name="Rectangle 37"/>
            <p:cNvSpPr>
              <a:spLocks noChangeArrowheads="1"/>
            </p:cNvSpPr>
            <p:nvPr/>
          </p:nvSpPr>
          <p:spPr bwMode="auto">
            <a:xfrm>
              <a:off x="4370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38" name="Rectangle 38"/>
            <p:cNvSpPr>
              <a:spLocks noChangeArrowheads="1"/>
            </p:cNvSpPr>
            <p:nvPr/>
          </p:nvSpPr>
          <p:spPr bwMode="auto">
            <a:xfrm>
              <a:off x="4370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39" name="Freeform 39"/>
            <p:cNvSpPr>
              <a:spLocks/>
            </p:cNvSpPr>
            <p:nvPr/>
          </p:nvSpPr>
          <p:spPr bwMode="auto">
            <a:xfrm>
              <a:off x="4476" y="1681"/>
              <a:ext cx="24" cy="132"/>
            </a:xfrm>
            <a:custGeom>
              <a:avLst/>
              <a:gdLst>
                <a:gd name="T0" fmla="*/ 25 w 49"/>
                <a:gd name="T1" fmla="*/ 0 h 263"/>
                <a:gd name="T2" fmla="*/ 49 w 49"/>
                <a:gd name="T3" fmla="*/ 57 h 263"/>
                <a:gd name="T4" fmla="*/ 49 w 49"/>
                <a:gd name="T5" fmla="*/ 263 h 263"/>
                <a:gd name="T6" fmla="*/ 0 w 49"/>
                <a:gd name="T7" fmla="*/ 263 h 263"/>
                <a:gd name="T8" fmla="*/ 0 w 49"/>
                <a:gd name="T9" fmla="*/ 57 h 263"/>
                <a:gd name="T10" fmla="*/ 25 w 49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40" name="Freeform 40"/>
            <p:cNvSpPr>
              <a:spLocks/>
            </p:cNvSpPr>
            <p:nvPr/>
          </p:nvSpPr>
          <p:spPr bwMode="auto">
            <a:xfrm>
              <a:off x="4511" y="1681"/>
              <a:ext cx="25" cy="132"/>
            </a:xfrm>
            <a:custGeom>
              <a:avLst/>
              <a:gdLst>
                <a:gd name="T0" fmla="*/ 25 w 49"/>
                <a:gd name="T1" fmla="*/ 0 h 263"/>
                <a:gd name="T2" fmla="*/ 49 w 49"/>
                <a:gd name="T3" fmla="*/ 57 h 263"/>
                <a:gd name="T4" fmla="*/ 49 w 49"/>
                <a:gd name="T5" fmla="*/ 263 h 263"/>
                <a:gd name="T6" fmla="*/ 0 w 49"/>
                <a:gd name="T7" fmla="*/ 263 h 263"/>
                <a:gd name="T8" fmla="*/ 0 w 49"/>
                <a:gd name="T9" fmla="*/ 57 h 263"/>
                <a:gd name="T10" fmla="*/ 25 w 49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41" name="Freeform 41"/>
            <p:cNvSpPr>
              <a:spLocks/>
            </p:cNvSpPr>
            <p:nvPr/>
          </p:nvSpPr>
          <p:spPr bwMode="auto">
            <a:xfrm>
              <a:off x="4549" y="1681"/>
              <a:ext cx="25" cy="132"/>
            </a:xfrm>
            <a:custGeom>
              <a:avLst/>
              <a:gdLst>
                <a:gd name="T0" fmla="*/ 25 w 49"/>
                <a:gd name="T1" fmla="*/ 0 h 263"/>
                <a:gd name="T2" fmla="*/ 49 w 49"/>
                <a:gd name="T3" fmla="*/ 57 h 263"/>
                <a:gd name="T4" fmla="*/ 49 w 49"/>
                <a:gd name="T5" fmla="*/ 263 h 263"/>
                <a:gd name="T6" fmla="*/ 0 w 49"/>
                <a:gd name="T7" fmla="*/ 263 h 263"/>
                <a:gd name="T8" fmla="*/ 0 w 49"/>
                <a:gd name="T9" fmla="*/ 57 h 263"/>
                <a:gd name="T10" fmla="*/ 25 w 49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42" name="Rectangle 42"/>
            <p:cNvSpPr>
              <a:spLocks noChangeArrowheads="1"/>
            </p:cNvSpPr>
            <p:nvPr/>
          </p:nvSpPr>
          <p:spPr bwMode="auto">
            <a:xfrm>
              <a:off x="4476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43" name="Rectangle 43"/>
            <p:cNvSpPr>
              <a:spLocks noChangeArrowheads="1"/>
            </p:cNvSpPr>
            <p:nvPr/>
          </p:nvSpPr>
          <p:spPr bwMode="auto">
            <a:xfrm>
              <a:off x="4476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44" name="Freeform 44"/>
            <p:cNvSpPr>
              <a:spLocks/>
            </p:cNvSpPr>
            <p:nvPr/>
          </p:nvSpPr>
          <p:spPr bwMode="auto">
            <a:xfrm>
              <a:off x="4581" y="1681"/>
              <a:ext cx="25" cy="132"/>
            </a:xfrm>
            <a:custGeom>
              <a:avLst/>
              <a:gdLst>
                <a:gd name="T0" fmla="*/ 26 w 50"/>
                <a:gd name="T1" fmla="*/ 0 h 263"/>
                <a:gd name="T2" fmla="*/ 50 w 50"/>
                <a:gd name="T3" fmla="*/ 57 h 263"/>
                <a:gd name="T4" fmla="*/ 50 w 50"/>
                <a:gd name="T5" fmla="*/ 263 h 263"/>
                <a:gd name="T6" fmla="*/ 0 w 50"/>
                <a:gd name="T7" fmla="*/ 263 h 263"/>
                <a:gd name="T8" fmla="*/ 0 w 50"/>
                <a:gd name="T9" fmla="*/ 57 h 263"/>
                <a:gd name="T10" fmla="*/ 26 w 50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45" name="Freeform 45"/>
            <p:cNvSpPr>
              <a:spLocks/>
            </p:cNvSpPr>
            <p:nvPr/>
          </p:nvSpPr>
          <p:spPr bwMode="auto">
            <a:xfrm>
              <a:off x="4617" y="1681"/>
              <a:ext cx="25" cy="132"/>
            </a:xfrm>
            <a:custGeom>
              <a:avLst/>
              <a:gdLst>
                <a:gd name="T0" fmla="*/ 24 w 49"/>
                <a:gd name="T1" fmla="*/ 0 h 263"/>
                <a:gd name="T2" fmla="*/ 49 w 49"/>
                <a:gd name="T3" fmla="*/ 57 h 263"/>
                <a:gd name="T4" fmla="*/ 49 w 49"/>
                <a:gd name="T5" fmla="*/ 263 h 263"/>
                <a:gd name="T6" fmla="*/ 0 w 49"/>
                <a:gd name="T7" fmla="*/ 263 h 263"/>
                <a:gd name="T8" fmla="*/ 0 w 49"/>
                <a:gd name="T9" fmla="*/ 57 h 263"/>
                <a:gd name="T10" fmla="*/ 24 w 49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46" name="Freeform 46"/>
            <p:cNvSpPr>
              <a:spLocks/>
            </p:cNvSpPr>
            <p:nvPr/>
          </p:nvSpPr>
          <p:spPr bwMode="auto">
            <a:xfrm>
              <a:off x="4655" y="1681"/>
              <a:ext cx="25" cy="132"/>
            </a:xfrm>
            <a:custGeom>
              <a:avLst/>
              <a:gdLst>
                <a:gd name="T0" fmla="*/ 25 w 49"/>
                <a:gd name="T1" fmla="*/ 0 h 263"/>
                <a:gd name="T2" fmla="*/ 49 w 49"/>
                <a:gd name="T3" fmla="*/ 57 h 263"/>
                <a:gd name="T4" fmla="*/ 49 w 49"/>
                <a:gd name="T5" fmla="*/ 263 h 263"/>
                <a:gd name="T6" fmla="*/ 0 w 49"/>
                <a:gd name="T7" fmla="*/ 263 h 263"/>
                <a:gd name="T8" fmla="*/ 0 w 49"/>
                <a:gd name="T9" fmla="*/ 57 h 263"/>
                <a:gd name="T10" fmla="*/ 25 w 49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47" name="Rectangle 47"/>
            <p:cNvSpPr>
              <a:spLocks noChangeArrowheads="1"/>
            </p:cNvSpPr>
            <p:nvPr/>
          </p:nvSpPr>
          <p:spPr bwMode="auto">
            <a:xfrm>
              <a:off x="4581" y="1716"/>
              <a:ext cx="108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48" name="Rectangle 48"/>
            <p:cNvSpPr>
              <a:spLocks noChangeArrowheads="1"/>
            </p:cNvSpPr>
            <p:nvPr/>
          </p:nvSpPr>
          <p:spPr bwMode="auto">
            <a:xfrm>
              <a:off x="4581" y="1780"/>
              <a:ext cx="108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49" name="Freeform 49"/>
            <p:cNvSpPr>
              <a:spLocks/>
            </p:cNvSpPr>
            <p:nvPr/>
          </p:nvSpPr>
          <p:spPr bwMode="auto">
            <a:xfrm>
              <a:off x="4687" y="1681"/>
              <a:ext cx="25" cy="132"/>
            </a:xfrm>
            <a:custGeom>
              <a:avLst/>
              <a:gdLst>
                <a:gd name="T0" fmla="*/ 26 w 50"/>
                <a:gd name="T1" fmla="*/ 0 h 263"/>
                <a:gd name="T2" fmla="*/ 50 w 50"/>
                <a:gd name="T3" fmla="*/ 57 h 263"/>
                <a:gd name="T4" fmla="*/ 50 w 50"/>
                <a:gd name="T5" fmla="*/ 263 h 263"/>
                <a:gd name="T6" fmla="*/ 0 w 50"/>
                <a:gd name="T7" fmla="*/ 263 h 263"/>
                <a:gd name="T8" fmla="*/ 0 w 50"/>
                <a:gd name="T9" fmla="*/ 57 h 263"/>
                <a:gd name="T10" fmla="*/ 26 w 50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50" name="Freeform 50"/>
            <p:cNvSpPr>
              <a:spLocks/>
            </p:cNvSpPr>
            <p:nvPr/>
          </p:nvSpPr>
          <p:spPr bwMode="auto">
            <a:xfrm>
              <a:off x="4723" y="1681"/>
              <a:ext cx="25" cy="132"/>
            </a:xfrm>
            <a:custGeom>
              <a:avLst/>
              <a:gdLst>
                <a:gd name="T0" fmla="*/ 24 w 49"/>
                <a:gd name="T1" fmla="*/ 0 h 263"/>
                <a:gd name="T2" fmla="*/ 49 w 49"/>
                <a:gd name="T3" fmla="*/ 57 h 263"/>
                <a:gd name="T4" fmla="*/ 49 w 49"/>
                <a:gd name="T5" fmla="*/ 263 h 263"/>
                <a:gd name="T6" fmla="*/ 0 w 49"/>
                <a:gd name="T7" fmla="*/ 263 h 263"/>
                <a:gd name="T8" fmla="*/ 0 w 49"/>
                <a:gd name="T9" fmla="*/ 57 h 263"/>
                <a:gd name="T10" fmla="*/ 24 w 49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51" name="Freeform 51"/>
            <p:cNvSpPr>
              <a:spLocks/>
            </p:cNvSpPr>
            <p:nvPr/>
          </p:nvSpPr>
          <p:spPr bwMode="auto">
            <a:xfrm>
              <a:off x="4761" y="1681"/>
              <a:ext cx="25" cy="132"/>
            </a:xfrm>
            <a:custGeom>
              <a:avLst/>
              <a:gdLst>
                <a:gd name="T0" fmla="*/ 24 w 49"/>
                <a:gd name="T1" fmla="*/ 0 h 263"/>
                <a:gd name="T2" fmla="*/ 49 w 49"/>
                <a:gd name="T3" fmla="*/ 57 h 263"/>
                <a:gd name="T4" fmla="*/ 49 w 49"/>
                <a:gd name="T5" fmla="*/ 263 h 263"/>
                <a:gd name="T6" fmla="*/ 0 w 49"/>
                <a:gd name="T7" fmla="*/ 263 h 263"/>
                <a:gd name="T8" fmla="*/ 0 w 49"/>
                <a:gd name="T9" fmla="*/ 57 h 263"/>
                <a:gd name="T10" fmla="*/ 24 w 49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52" name="Rectangle 52"/>
            <p:cNvSpPr>
              <a:spLocks noChangeArrowheads="1"/>
            </p:cNvSpPr>
            <p:nvPr/>
          </p:nvSpPr>
          <p:spPr bwMode="auto">
            <a:xfrm>
              <a:off x="4687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53" name="Rectangle 53"/>
            <p:cNvSpPr>
              <a:spLocks noChangeArrowheads="1"/>
            </p:cNvSpPr>
            <p:nvPr/>
          </p:nvSpPr>
          <p:spPr bwMode="auto">
            <a:xfrm>
              <a:off x="4687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54" name="Freeform 54"/>
            <p:cNvSpPr>
              <a:spLocks/>
            </p:cNvSpPr>
            <p:nvPr/>
          </p:nvSpPr>
          <p:spPr bwMode="auto">
            <a:xfrm>
              <a:off x="4793" y="1681"/>
              <a:ext cx="25" cy="132"/>
            </a:xfrm>
            <a:custGeom>
              <a:avLst/>
              <a:gdLst>
                <a:gd name="T0" fmla="*/ 24 w 50"/>
                <a:gd name="T1" fmla="*/ 0 h 263"/>
                <a:gd name="T2" fmla="*/ 50 w 50"/>
                <a:gd name="T3" fmla="*/ 57 h 263"/>
                <a:gd name="T4" fmla="*/ 50 w 50"/>
                <a:gd name="T5" fmla="*/ 263 h 263"/>
                <a:gd name="T6" fmla="*/ 0 w 50"/>
                <a:gd name="T7" fmla="*/ 263 h 263"/>
                <a:gd name="T8" fmla="*/ 0 w 50"/>
                <a:gd name="T9" fmla="*/ 57 h 263"/>
                <a:gd name="T10" fmla="*/ 24 w 50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55" name="Freeform 55"/>
            <p:cNvSpPr>
              <a:spLocks/>
            </p:cNvSpPr>
            <p:nvPr/>
          </p:nvSpPr>
          <p:spPr bwMode="auto">
            <a:xfrm>
              <a:off x="4829" y="1681"/>
              <a:ext cx="25" cy="132"/>
            </a:xfrm>
            <a:custGeom>
              <a:avLst/>
              <a:gdLst>
                <a:gd name="T0" fmla="*/ 25 w 49"/>
                <a:gd name="T1" fmla="*/ 0 h 263"/>
                <a:gd name="T2" fmla="*/ 49 w 49"/>
                <a:gd name="T3" fmla="*/ 57 h 263"/>
                <a:gd name="T4" fmla="*/ 49 w 49"/>
                <a:gd name="T5" fmla="*/ 263 h 263"/>
                <a:gd name="T6" fmla="*/ 0 w 49"/>
                <a:gd name="T7" fmla="*/ 263 h 263"/>
                <a:gd name="T8" fmla="*/ 0 w 49"/>
                <a:gd name="T9" fmla="*/ 57 h 263"/>
                <a:gd name="T10" fmla="*/ 25 w 49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56" name="Freeform 56"/>
            <p:cNvSpPr>
              <a:spLocks/>
            </p:cNvSpPr>
            <p:nvPr/>
          </p:nvSpPr>
          <p:spPr bwMode="auto">
            <a:xfrm>
              <a:off x="4867" y="1681"/>
              <a:ext cx="25" cy="132"/>
            </a:xfrm>
            <a:custGeom>
              <a:avLst/>
              <a:gdLst>
                <a:gd name="T0" fmla="*/ 24 w 49"/>
                <a:gd name="T1" fmla="*/ 0 h 263"/>
                <a:gd name="T2" fmla="*/ 49 w 49"/>
                <a:gd name="T3" fmla="*/ 57 h 263"/>
                <a:gd name="T4" fmla="*/ 49 w 49"/>
                <a:gd name="T5" fmla="*/ 263 h 263"/>
                <a:gd name="T6" fmla="*/ 0 w 49"/>
                <a:gd name="T7" fmla="*/ 263 h 263"/>
                <a:gd name="T8" fmla="*/ 0 w 49"/>
                <a:gd name="T9" fmla="*/ 57 h 263"/>
                <a:gd name="T10" fmla="*/ 24 w 49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57" name="Rectangle 57"/>
            <p:cNvSpPr>
              <a:spLocks noChangeArrowheads="1"/>
            </p:cNvSpPr>
            <p:nvPr/>
          </p:nvSpPr>
          <p:spPr bwMode="auto">
            <a:xfrm>
              <a:off x="4793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58" name="Rectangle 58"/>
            <p:cNvSpPr>
              <a:spLocks noChangeArrowheads="1"/>
            </p:cNvSpPr>
            <p:nvPr/>
          </p:nvSpPr>
          <p:spPr bwMode="auto">
            <a:xfrm>
              <a:off x="4793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59" name="Freeform 59"/>
            <p:cNvSpPr>
              <a:spLocks/>
            </p:cNvSpPr>
            <p:nvPr/>
          </p:nvSpPr>
          <p:spPr bwMode="auto">
            <a:xfrm>
              <a:off x="4898" y="1471"/>
              <a:ext cx="304" cy="420"/>
            </a:xfrm>
            <a:custGeom>
              <a:avLst/>
              <a:gdLst>
                <a:gd name="T0" fmla="*/ 52 w 607"/>
                <a:gd name="T1" fmla="*/ 391 h 841"/>
                <a:gd name="T2" fmla="*/ 138 w 607"/>
                <a:gd name="T3" fmla="*/ 429 h 841"/>
                <a:gd name="T4" fmla="*/ 219 w 607"/>
                <a:gd name="T5" fmla="*/ 537 h 841"/>
                <a:gd name="T6" fmla="*/ 264 w 607"/>
                <a:gd name="T7" fmla="*/ 761 h 841"/>
                <a:gd name="T8" fmla="*/ 301 w 607"/>
                <a:gd name="T9" fmla="*/ 787 h 841"/>
                <a:gd name="T10" fmla="*/ 310 w 607"/>
                <a:gd name="T11" fmla="*/ 651 h 841"/>
                <a:gd name="T12" fmla="*/ 364 w 607"/>
                <a:gd name="T13" fmla="*/ 504 h 841"/>
                <a:gd name="T14" fmla="*/ 499 w 607"/>
                <a:gd name="T15" fmla="*/ 376 h 841"/>
                <a:gd name="T16" fmla="*/ 584 w 607"/>
                <a:gd name="T17" fmla="*/ 336 h 841"/>
                <a:gd name="T18" fmla="*/ 517 w 607"/>
                <a:gd name="T19" fmla="*/ 359 h 841"/>
                <a:gd name="T20" fmla="*/ 434 w 607"/>
                <a:gd name="T21" fmla="*/ 408 h 841"/>
                <a:gd name="T22" fmla="*/ 355 w 607"/>
                <a:gd name="T23" fmla="*/ 498 h 841"/>
                <a:gd name="T24" fmla="*/ 326 w 607"/>
                <a:gd name="T25" fmla="*/ 533 h 841"/>
                <a:gd name="T26" fmla="*/ 341 w 607"/>
                <a:gd name="T27" fmla="*/ 437 h 841"/>
                <a:gd name="T28" fmla="*/ 379 w 607"/>
                <a:gd name="T29" fmla="*/ 306 h 841"/>
                <a:gd name="T30" fmla="*/ 454 w 607"/>
                <a:gd name="T31" fmla="*/ 160 h 841"/>
                <a:gd name="T32" fmla="*/ 467 w 607"/>
                <a:gd name="T33" fmla="*/ 131 h 841"/>
                <a:gd name="T34" fmla="*/ 411 w 607"/>
                <a:gd name="T35" fmla="*/ 216 h 841"/>
                <a:gd name="T36" fmla="*/ 396 w 607"/>
                <a:gd name="T37" fmla="*/ 208 h 841"/>
                <a:gd name="T38" fmla="*/ 420 w 607"/>
                <a:gd name="T39" fmla="*/ 82 h 841"/>
                <a:gd name="T40" fmla="*/ 419 w 607"/>
                <a:gd name="T41" fmla="*/ 73 h 841"/>
                <a:gd name="T42" fmla="*/ 389 w 607"/>
                <a:gd name="T43" fmla="*/ 192 h 841"/>
                <a:gd name="T44" fmla="*/ 362 w 607"/>
                <a:gd name="T45" fmla="*/ 315 h 841"/>
                <a:gd name="T46" fmla="*/ 300 w 607"/>
                <a:gd name="T47" fmla="*/ 529 h 841"/>
                <a:gd name="T48" fmla="*/ 265 w 607"/>
                <a:gd name="T49" fmla="*/ 581 h 841"/>
                <a:gd name="T50" fmla="*/ 242 w 607"/>
                <a:gd name="T51" fmla="*/ 386 h 841"/>
                <a:gd name="T52" fmla="*/ 276 w 607"/>
                <a:gd name="T53" fmla="*/ 168 h 841"/>
                <a:gd name="T54" fmla="*/ 318 w 607"/>
                <a:gd name="T55" fmla="*/ 34 h 841"/>
                <a:gd name="T56" fmla="*/ 313 w 607"/>
                <a:gd name="T57" fmla="*/ 39 h 841"/>
                <a:gd name="T58" fmla="*/ 257 w 607"/>
                <a:gd name="T59" fmla="*/ 200 h 841"/>
                <a:gd name="T60" fmla="*/ 218 w 607"/>
                <a:gd name="T61" fmla="*/ 234 h 841"/>
                <a:gd name="T62" fmla="*/ 150 w 607"/>
                <a:gd name="T63" fmla="*/ 116 h 841"/>
                <a:gd name="T64" fmla="*/ 145 w 607"/>
                <a:gd name="T65" fmla="*/ 116 h 841"/>
                <a:gd name="T66" fmla="*/ 217 w 607"/>
                <a:gd name="T67" fmla="*/ 261 h 841"/>
                <a:gd name="T68" fmla="*/ 229 w 607"/>
                <a:gd name="T69" fmla="*/ 363 h 841"/>
                <a:gd name="T70" fmla="*/ 181 w 607"/>
                <a:gd name="T71" fmla="*/ 366 h 841"/>
                <a:gd name="T72" fmla="*/ 107 w 607"/>
                <a:gd name="T73" fmla="*/ 214 h 841"/>
                <a:gd name="T74" fmla="*/ 98 w 607"/>
                <a:gd name="T75" fmla="*/ 171 h 841"/>
                <a:gd name="T76" fmla="*/ 82 w 607"/>
                <a:gd name="T77" fmla="*/ 224 h 841"/>
                <a:gd name="T78" fmla="*/ 45 w 607"/>
                <a:gd name="T79" fmla="*/ 145 h 841"/>
                <a:gd name="T80" fmla="*/ 43 w 607"/>
                <a:gd name="T81" fmla="*/ 148 h 841"/>
                <a:gd name="T82" fmla="*/ 78 w 607"/>
                <a:gd name="T83" fmla="*/ 234 h 841"/>
                <a:gd name="T84" fmla="*/ 127 w 607"/>
                <a:gd name="T85" fmla="*/ 301 h 841"/>
                <a:gd name="T86" fmla="*/ 160 w 607"/>
                <a:gd name="T87" fmla="*/ 361 h 841"/>
                <a:gd name="T88" fmla="*/ 194 w 607"/>
                <a:gd name="T89" fmla="*/ 397 h 841"/>
                <a:gd name="T90" fmla="*/ 227 w 607"/>
                <a:gd name="T91" fmla="*/ 462 h 841"/>
                <a:gd name="T92" fmla="*/ 221 w 607"/>
                <a:gd name="T93" fmla="*/ 502 h 841"/>
                <a:gd name="T94" fmla="*/ 173 w 607"/>
                <a:gd name="T95" fmla="*/ 439 h 841"/>
                <a:gd name="T96" fmla="*/ 134 w 607"/>
                <a:gd name="T97" fmla="*/ 379 h 841"/>
                <a:gd name="T98" fmla="*/ 130 w 607"/>
                <a:gd name="T99" fmla="*/ 387 h 841"/>
                <a:gd name="T100" fmla="*/ 105 w 607"/>
                <a:gd name="T101" fmla="*/ 398 h 841"/>
                <a:gd name="T102" fmla="*/ 30 w 607"/>
                <a:gd name="T103" fmla="*/ 379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07" h="841">
                  <a:moveTo>
                    <a:pt x="0" y="379"/>
                  </a:moveTo>
                  <a:lnTo>
                    <a:pt x="15" y="383"/>
                  </a:lnTo>
                  <a:lnTo>
                    <a:pt x="32" y="386"/>
                  </a:lnTo>
                  <a:lnTo>
                    <a:pt x="52" y="391"/>
                  </a:lnTo>
                  <a:lnTo>
                    <a:pt x="73" y="397"/>
                  </a:lnTo>
                  <a:lnTo>
                    <a:pt x="93" y="405"/>
                  </a:lnTo>
                  <a:lnTo>
                    <a:pt x="116" y="415"/>
                  </a:lnTo>
                  <a:lnTo>
                    <a:pt x="138" y="429"/>
                  </a:lnTo>
                  <a:lnTo>
                    <a:pt x="160" y="447"/>
                  </a:lnTo>
                  <a:lnTo>
                    <a:pt x="181" y="471"/>
                  </a:lnTo>
                  <a:lnTo>
                    <a:pt x="202" y="501"/>
                  </a:lnTo>
                  <a:lnTo>
                    <a:pt x="219" y="537"/>
                  </a:lnTo>
                  <a:lnTo>
                    <a:pt x="235" y="580"/>
                  </a:lnTo>
                  <a:lnTo>
                    <a:pt x="248" y="631"/>
                  </a:lnTo>
                  <a:lnTo>
                    <a:pt x="258" y="691"/>
                  </a:lnTo>
                  <a:lnTo>
                    <a:pt x="264" y="761"/>
                  </a:lnTo>
                  <a:lnTo>
                    <a:pt x="266" y="841"/>
                  </a:lnTo>
                  <a:lnTo>
                    <a:pt x="301" y="841"/>
                  </a:lnTo>
                  <a:lnTo>
                    <a:pt x="301" y="815"/>
                  </a:lnTo>
                  <a:lnTo>
                    <a:pt x="301" y="787"/>
                  </a:lnTo>
                  <a:lnTo>
                    <a:pt x="301" y="756"/>
                  </a:lnTo>
                  <a:lnTo>
                    <a:pt x="302" y="722"/>
                  </a:lnTo>
                  <a:lnTo>
                    <a:pt x="304" y="687"/>
                  </a:lnTo>
                  <a:lnTo>
                    <a:pt x="310" y="651"/>
                  </a:lnTo>
                  <a:lnTo>
                    <a:pt x="318" y="613"/>
                  </a:lnTo>
                  <a:lnTo>
                    <a:pt x="329" y="576"/>
                  </a:lnTo>
                  <a:lnTo>
                    <a:pt x="344" y="539"/>
                  </a:lnTo>
                  <a:lnTo>
                    <a:pt x="364" y="504"/>
                  </a:lnTo>
                  <a:lnTo>
                    <a:pt x="388" y="468"/>
                  </a:lnTo>
                  <a:lnTo>
                    <a:pt x="419" y="435"/>
                  </a:lnTo>
                  <a:lnTo>
                    <a:pt x="455" y="405"/>
                  </a:lnTo>
                  <a:lnTo>
                    <a:pt x="499" y="376"/>
                  </a:lnTo>
                  <a:lnTo>
                    <a:pt x="548" y="351"/>
                  </a:lnTo>
                  <a:lnTo>
                    <a:pt x="607" y="330"/>
                  </a:lnTo>
                  <a:lnTo>
                    <a:pt x="597" y="332"/>
                  </a:lnTo>
                  <a:lnTo>
                    <a:pt x="584" y="336"/>
                  </a:lnTo>
                  <a:lnTo>
                    <a:pt x="570" y="339"/>
                  </a:lnTo>
                  <a:lnTo>
                    <a:pt x="554" y="344"/>
                  </a:lnTo>
                  <a:lnTo>
                    <a:pt x="536" y="351"/>
                  </a:lnTo>
                  <a:lnTo>
                    <a:pt x="517" y="359"/>
                  </a:lnTo>
                  <a:lnTo>
                    <a:pt x="498" y="368"/>
                  </a:lnTo>
                  <a:lnTo>
                    <a:pt x="477" y="378"/>
                  </a:lnTo>
                  <a:lnTo>
                    <a:pt x="456" y="392"/>
                  </a:lnTo>
                  <a:lnTo>
                    <a:pt x="434" y="408"/>
                  </a:lnTo>
                  <a:lnTo>
                    <a:pt x="414" y="426"/>
                  </a:lnTo>
                  <a:lnTo>
                    <a:pt x="394" y="447"/>
                  </a:lnTo>
                  <a:lnTo>
                    <a:pt x="373" y="471"/>
                  </a:lnTo>
                  <a:lnTo>
                    <a:pt x="355" y="498"/>
                  </a:lnTo>
                  <a:lnTo>
                    <a:pt x="338" y="528"/>
                  </a:lnTo>
                  <a:lnTo>
                    <a:pt x="321" y="562"/>
                  </a:lnTo>
                  <a:lnTo>
                    <a:pt x="324" y="550"/>
                  </a:lnTo>
                  <a:lnTo>
                    <a:pt x="326" y="533"/>
                  </a:lnTo>
                  <a:lnTo>
                    <a:pt x="328" y="514"/>
                  </a:lnTo>
                  <a:lnTo>
                    <a:pt x="332" y="491"/>
                  </a:lnTo>
                  <a:lnTo>
                    <a:pt x="335" y="464"/>
                  </a:lnTo>
                  <a:lnTo>
                    <a:pt x="341" y="437"/>
                  </a:lnTo>
                  <a:lnTo>
                    <a:pt x="348" y="407"/>
                  </a:lnTo>
                  <a:lnTo>
                    <a:pt x="356" y="375"/>
                  </a:lnTo>
                  <a:lnTo>
                    <a:pt x="366" y="341"/>
                  </a:lnTo>
                  <a:lnTo>
                    <a:pt x="379" y="306"/>
                  </a:lnTo>
                  <a:lnTo>
                    <a:pt x="394" y="270"/>
                  </a:lnTo>
                  <a:lnTo>
                    <a:pt x="411" y="234"/>
                  </a:lnTo>
                  <a:lnTo>
                    <a:pt x="431" y="196"/>
                  </a:lnTo>
                  <a:lnTo>
                    <a:pt x="454" y="160"/>
                  </a:lnTo>
                  <a:lnTo>
                    <a:pt x="480" y="123"/>
                  </a:lnTo>
                  <a:lnTo>
                    <a:pt x="510" y="87"/>
                  </a:lnTo>
                  <a:lnTo>
                    <a:pt x="486" y="109"/>
                  </a:lnTo>
                  <a:lnTo>
                    <a:pt x="467" y="131"/>
                  </a:lnTo>
                  <a:lnTo>
                    <a:pt x="449" y="153"/>
                  </a:lnTo>
                  <a:lnTo>
                    <a:pt x="434" y="175"/>
                  </a:lnTo>
                  <a:lnTo>
                    <a:pt x="422" y="196"/>
                  </a:lnTo>
                  <a:lnTo>
                    <a:pt x="411" y="216"/>
                  </a:lnTo>
                  <a:lnTo>
                    <a:pt x="402" y="234"/>
                  </a:lnTo>
                  <a:lnTo>
                    <a:pt x="394" y="250"/>
                  </a:lnTo>
                  <a:lnTo>
                    <a:pt x="394" y="233"/>
                  </a:lnTo>
                  <a:lnTo>
                    <a:pt x="396" y="208"/>
                  </a:lnTo>
                  <a:lnTo>
                    <a:pt x="400" y="179"/>
                  </a:lnTo>
                  <a:lnTo>
                    <a:pt x="406" y="146"/>
                  </a:lnTo>
                  <a:lnTo>
                    <a:pt x="412" y="114"/>
                  </a:lnTo>
                  <a:lnTo>
                    <a:pt x="420" y="82"/>
                  </a:lnTo>
                  <a:lnTo>
                    <a:pt x="430" y="57"/>
                  </a:lnTo>
                  <a:lnTo>
                    <a:pt x="440" y="38"/>
                  </a:lnTo>
                  <a:lnTo>
                    <a:pt x="430" y="53"/>
                  </a:lnTo>
                  <a:lnTo>
                    <a:pt x="419" y="73"/>
                  </a:lnTo>
                  <a:lnTo>
                    <a:pt x="410" y="97"/>
                  </a:lnTo>
                  <a:lnTo>
                    <a:pt x="402" y="126"/>
                  </a:lnTo>
                  <a:lnTo>
                    <a:pt x="394" y="158"/>
                  </a:lnTo>
                  <a:lnTo>
                    <a:pt x="389" y="192"/>
                  </a:lnTo>
                  <a:lnTo>
                    <a:pt x="385" y="227"/>
                  </a:lnTo>
                  <a:lnTo>
                    <a:pt x="384" y="263"/>
                  </a:lnTo>
                  <a:lnTo>
                    <a:pt x="374" y="283"/>
                  </a:lnTo>
                  <a:lnTo>
                    <a:pt x="362" y="315"/>
                  </a:lnTo>
                  <a:lnTo>
                    <a:pt x="346" y="359"/>
                  </a:lnTo>
                  <a:lnTo>
                    <a:pt x="329" y="410"/>
                  </a:lnTo>
                  <a:lnTo>
                    <a:pt x="313" y="468"/>
                  </a:lnTo>
                  <a:lnTo>
                    <a:pt x="300" y="529"/>
                  </a:lnTo>
                  <a:lnTo>
                    <a:pt x="289" y="590"/>
                  </a:lnTo>
                  <a:lnTo>
                    <a:pt x="283" y="650"/>
                  </a:lnTo>
                  <a:lnTo>
                    <a:pt x="274" y="617"/>
                  </a:lnTo>
                  <a:lnTo>
                    <a:pt x="265" y="581"/>
                  </a:lnTo>
                  <a:lnTo>
                    <a:pt x="257" y="538"/>
                  </a:lnTo>
                  <a:lnTo>
                    <a:pt x="249" y="491"/>
                  </a:lnTo>
                  <a:lnTo>
                    <a:pt x="244" y="440"/>
                  </a:lnTo>
                  <a:lnTo>
                    <a:pt x="242" y="386"/>
                  </a:lnTo>
                  <a:lnTo>
                    <a:pt x="245" y="330"/>
                  </a:lnTo>
                  <a:lnTo>
                    <a:pt x="253" y="271"/>
                  </a:lnTo>
                  <a:lnTo>
                    <a:pt x="265" y="216"/>
                  </a:lnTo>
                  <a:lnTo>
                    <a:pt x="276" y="168"/>
                  </a:lnTo>
                  <a:lnTo>
                    <a:pt x="287" y="125"/>
                  </a:lnTo>
                  <a:lnTo>
                    <a:pt x="297" y="89"/>
                  </a:lnTo>
                  <a:lnTo>
                    <a:pt x="308" y="59"/>
                  </a:lnTo>
                  <a:lnTo>
                    <a:pt x="318" y="34"/>
                  </a:lnTo>
                  <a:lnTo>
                    <a:pt x="326" y="15"/>
                  </a:lnTo>
                  <a:lnTo>
                    <a:pt x="334" y="0"/>
                  </a:lnTo>
                  <a:lnTo>
                    <a:pt x="326" y="15"/>
                  </a:lnTo>
                  <a:lnTo>
                    <a:pt x="313" y="39"/>
                  </a:lnTo>
                  <a:lnTo>
                    <a:pt x="300" y="72"/>
                  </a:lnTo>
                  <a:lnTo>
                    <a:pt x="285" y="111"/>
                  </a:lnTo>
                  <a:lnTo>
                    <a:pt x="270" y="155"/>
                  </a:lnTo>
                  <a:lnTo>
                    <a:pt x="257" y="200"/>
                  </a:lnTo>
                  <a:lnTo>
                    <a:pt x="248" y="245"/>
                  </a:lnTo>
                  <a:lnTo>
                    <a:pt x="243" y="288"/>
                  </a:lnTo>
                  <a:lnTo>
                    <a:pt x="233" y="263"/>
                  </a:lnTo>
                  <a:lnTo>
                    <a:pt x="218" y="234"/>
                  </a:lnTo>
                  <a:lnTo>
                    <a:pt x="200" y="206"/>
                  </a:lnTo>
                  <a:lnTo>
                    <a:pt x="182" y="175"/>
                  </a:lnTo>
                  <a:lnTo>
                    <a:pt x="165" y="145"/>
                  </a:lnTo>
                  <a:lnTo>
                    <a:pt x="150" y="116"/>
                  </a:lnTo>
                  <a:lnTo>
                    <a:pt x="139" y="88"/>
                  </a:lnTo>
                  <a:lnTo>
                    <a:pt x="136" y="63"/>
                  </a:lnTo>
                  <a:lnTo>
                    <a:pt x="136" y="86"/>
                  </a:lnTo>
                  <a:lnTo>
                    <a:pt x="145" y="116"/>
                  </a:lnTo>
                  <a:lnTo>
                    <a:pt x="160" y="152"/>
                  </a:lnTo>
                  <a:lnTo>
                    <a:pt x="180" y="189"/>
                  </a:lnTo>
                  <a:lnTo>
                    <a:pt x="199" y="227"/>
                  </a:lnTo>
                  <a:lnTo>
                    <a:pt x="217" y="261"/>
                  </a:lnTo>
                  <a:lnTo>
                    <a:pt x="230" y="290"/>
                  </a:lnTo>
                  <a:lnTo>
                    <a:pt x="236" y="309"/>
                  </a:lnTo>
                  <a:lnTo>
                    <a:pt x="233" y="336"/>
                  </a:lnTo>
                  <a:lnTo>
                    <a:pt x="229" y="363"/>
                  </a:lnTo>
                  <a:lnTo>
                    <a:pt x="226" y="390"/>
                  </a:lnTo>
                  <a:lnTo>
                    <a:pt x="226" y="414"/>
                  </a:lnTo>
                  <a:lnTo>
                    <a:pt x="204" y="392"/>
                  </a:lnTo>
                  <a:lnTo>
                    <a:pt x="181" y="366"/>
                  </a:lnTo>
                  <a:lnTo>
                    <a:pt x="158" y="334"/>
                  </a:lnTo>
                  <a:lnTo>
                    <a:pt x="136" y="299"/>
                  </a:lnTo>
                  <a:lnTo>
                    <a:pt x="119" y="259"/>
                  </a:lnTo>
                  <a:lnTo>
                    <a:pt x="107" y="214"/>
                  </a:lnTo>
                  <a:lnTo>
                    <a:pt x="101" y="163"/>
                  </a:lnTo>
                  <a:lnTo>
                    <a:pt x="105" y="108"/>
                  </a:lnTo>
                  <a:lnTo>
                    <a:pt x="99" y="134"/>
                  </a:lnTo>
                  <a:lnTo>
                    <a:pt x="98" y="171"/>
                  </a:lnTo>
                  <a:lnTo>
                    <a:pt x="100" y="212"/>
                  </a:lnTo>
                  <a:lnTo>
                    <a:pt x="107" y="252"/>
                  </a:lnTo>
                  <a:lnTo>
                    <a:pt x="94" y="240"/>
                  </a:lnTo>
                  <a:lnTo>
                    <a:pt x="82" y="224"/>
                  </a:lnTo>
                  <a:lnTo>
                    <a:pt x="70" y="206"/>
                  </a:lnTo>
                  <a:lnTo>
                    <a:pt x="61" y="185"/>
                  </a:lnTo>
                  <a:lnTo>
                    <a:pt x="52" y="164"/>
                  </a:lnTo>
                  <a:lnTo>
                    <a:pt x="45" y="145"/>
                  </a:lnTo>
                  <a:lnTo>
                    <a:pt x="41" y="128"/>
                  </a:lnTo>
                  <a:lnTo>
                    <a:pt x="39" y="116"/>
                  </a:lnTo>
                  <a:lnTo>
                    <a:pt x="39" y="130"/>
                  </a:lnTo>
                  <a:lnTo>
                    <a:pt x="43" y="148"/>
                  </a:lnTo>
                  <a:lnTo>
                    <a:pt x="47" y="169"/>
                  </a:lnTo>
                  <a:lnTo>
                    <a:pt x="55" y="191"/>
                  </a:lnTo>
                  <a:lnTo>
                    <a:pt x="66" y="214"/>
                  </a:lnTo>
                  <a:lnTo>
                    <a:pt x="78" y="234"/>
                  </a:lnTo>
                  <a:lnTo>
                    <a:pt x="94" y="254"/>
                  </a:lnTo>
                  <a:lnTo>
                    <a:pt x="113" y="269"/>
                  </a:lnTo>
                  <a:lnTo>
                    <a:pt x="119" y="285"/>
                  </a:lnTo>
                  <a:lnTo>
                    <a:pt x="127" y="301"/>
                  </a:lnTo>
                  <a:lnTo>
                    <a:pt x="134" y="318"/>
                  </a:lnTo>
                  <a:lnTo>
                    <a:pt x="143" y="333"/>
                  </a:lnTo>
                  <a:lnTo>
                    <a:pt x="151" y="348"/>
                  </a:lnTo>
                  <a:lnTo>
                    <a:pt x="160" y="361"/>
                  </a:lnTo>
                  <a:lnTo>
                    <a:pt x="169" y="372"/>
                  </a:lnTo>
                  <a:lnTo>
                    <a:pt x="177" y="382"/>
                  </a:lnTo>
                  <a:lnTo>
                    <a:pt x="185" y="389"/>
                  </a:lnTo>
                  <a:lnTo>
                    <a:pt x="194" y="397"/>
                  </a:lnTo>
                  <a:lnTo>
                    <a:pt x="203" y="407"/>
                  </a:lnTo>
                  <a:lnTo>
                    <a:pt x="211" y="420"/>
                  </a:lnTo>
                  <a:lnTo>
                    <a:pt x="219" y="438"/>
                  </a:lnTo>
                  <a:lnTo>
                    <a:pt x="227" y="462"/>
                  </a:lnTo>
                  <a:lnTo>
                    <a:pt x="233" y="496"/>
                  </a:lnTo>
                  <a:lnTo>
                    <a:pt x="238" y="537"/>
                  </a:lnTo>
                  <a:lnTo>
                    <a:pt x="230" y="521"/>
                  </a:lnTo>
                  <a:lnTo>
                    <a:pt x="221" y="502"/>
                  </a:lnTo>
                  <a:lnTo>
                    <a:pt x="210" y="485"/>
                  </a:lnTo>
                  <a:lnTo>
                    <a:pt x="197" y="468"/>
                  </a:lnTo>
                  <a:lnTo>
                    <a:pt x="184" y="453"/>
                  </a:lnTo>
                  <a:lnTo>
                    <a:pt x="173" y="439"/>
                  </a:lnTo>
                  <a:lnTo>
                    <a:pt x="164" y="429"/>
                  </a:lnTo>
                  <a:lnTo>
                    <a:pt x="156" y="422"/>
                  </a:lnTo>
                  <a:lnTo>
                    <a:pt x="145" y="405"/>
                  </a:lnTo>
                  <a:lnTo>
                    <a:pt x="134" y="379"/>
                  </a:lnTo>
                  <a:lnTo>
                    <a:pt x="126" y="357"/>
                  </a:lnTo>
                  <a:lnTo>
                    <a:pt x="122" y="348"/>
                  </a:lnTo>
                  <a:lnTo>
                    <a:pt x="124" y="366"/>
                  </a:lnTo>
                  <a:lnTo>
                    <a:pt x="130" y="387"/>
                  </a:lnTo>
                  <a:lnTo>
                    <a:pt x="136" y="406"/>
                  </a:lnTo>
                  <a:lnTo>
                    <a:pt x="138" y="414"/>
                  </a:lnTo>
                  <a:lnTo>
                    <a:pt x="122" y="406"/>
                  </a:lnTo>
                  <a:lnTo>
                    <a:pt x="105" y="398"/>
                  </a:lnTo>
                  <a:lnTo>
                    <a:pt x="86" y="391"/>
                  </a:lnTo>
                  <a:lnTo>
                    <a:pt x="67" y="386"/>
                  </a:lnTo>
                  <a:lnTo>
                    <a:pt x="48" y="382"/>
                  </a:lnTo>
                  <a:lnTo>
                    <a:pt x="30" y="379"/>
                  </a:lnTo>
                  <a:lnTo>
                    <a:pt x="14" y="378"/>
                  </a:lnTo>
                  <a:lnTo>
                    <a:pt x="0" y="379"/>
                  </a:lnTo>
                  <a:close/>
                </a:path>
              </a:pathLst>
            </a:custGeom>
            <a:solidFill>
              <a:srgbClr val="0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60" name="Freeform 60"/>
            <p:cNvSpPr>
              <a:spLocks/>
            </p:cNvSpPr>
            <p:nvPr/>
          </p:nvSpPr>
          <p:spPr bwMode="auto">
            <a:xfrm>
              <a:off x="4812" y="1406"/>
              <a:ext cx="426" cy="307"/>
            </a:xfrm>
            <a:custGeom>
              <a:avLst/>
              <a:gdLst>
                <a:gd name="T0" fmla="*/ 388 w 854"/>
                <a:gd name="T1" fmla="*/ 94 h 614"/>
                <a:gd name="T2" fmla="*/ 355 w 854"/>
                <a:gd name="T3" fmla="*/ 61 h 614"/>
                <a:gd name="T4" fmla="*/ 339 w 854"/>
                <a:gd name="T5" fmla="*/ 40 h 614"/>
                <a:gd name="T6" fmla="*/ 275 w 854"/>
                <a:gd name="T7" fmla="*/ 50 h 614"/>
                <a:gd name="T8" fmla="*/ 204 w 854"/>
                <a:gd name="T9" fmla="*/ 104 h 614"/>
                <a:gd name="T10" fmla="*/ 145 w 854"/>
                <a:gd name="T11" fmla="*/ 147 h 614"/>
                <a:gd name="T12" fmla="*/ 127 w 854"/>
                <a:gd name="T13" fmla="*/ 207 h 614"/>
                <a:gd name="T14" fmla="*/ 135 w 854"/>
                <a:gd name="T15" fmla="*/ 268 h 614"/>
                <a:gd name="T16" fmla="*/ 198 w 854"/>
                <a:gd name="T17" fmla="*/ 287 h 614"/>
                <a:gd name="T18" fmla="*/ 245 w 854"/>
                <a:gd name="T19" fmla="*/ 248 h 614"/>
                <a:gd name="T20" fmla="*/ 312 w 854"/>
                <a:gd name="T21" fmla="*/ 244 h 614"/>
                <a:gd name="T22" fmla="*/ 350 w 854"/>
                <a:gd name="T23" fmla="*/ 244 h 614"/>
                <a:gd name="T24" fmla="*/ 324 w 854"/>
                <a:gd name="T25" fmla="*/ 310 h 614"/>
                <a:gd name="T26" fmla="*/ 240 w 854"/>
                <a:gd name="T27" fmla="*/ 318 h 614"/>
                <a:gd name="T28" fmla="*/ 172 w 854"/>
                <a:gd name="T29" fmla="*/ 325 h 614"/>
                <a:gd name="T30" fmla="*/ 38 w 854"/>
                <a:gd name="T31" fmla="*/ 345 h 614"/>
                <a:gd name="T32" fmla="*/ 0 w 854"/>
                <a:gd name="T33" fmla="*/ 453 h 614"/>
                <a:gd name="T34" fmla="*/ 38 w 854"/>
                <a:gd name="T35" fmla="*/ 540 h 614"/>
                <a:gd name="T36" fmla="*/ 152 w 854"/>
                <a:gd name="T37" fmla="*/ 547 h 614"/>
                <a:gd name="T38" fmla="*/ 285 w 854"/>
                <a:gd name="T39" fmla="*/ 517 h 614"/>
                <a:gd name="T40" fmla="*/ 364 w 854"/>
                <a:gd name="T41" fmla="*/ 471 h 614"/>
                <a:gd name="T42" fmla="*/ 424 w 854"/>
                <a:gd name="T43" fmla="*/ 489 h 614"/>
                <a:gd name="T44" fmla="*/ 452 w 854"/>
                <a:gd name="T45" fmla="*/ 501 h 614"/>
                <a:gd name="T46" fmla="*/ 502 w 854"/>
                <a:gd name="T47" fmla="*/ 607 h 614"/>
                <a:gd name="T48" fmla="*/ 676 w 854"/>
                <a:gd name="T49" fmla="*/ 597 h 614"/>
                <a:gd name="T50" fmla="*/ 702 w 854"/>
                <a:gd name="T51" fmla="*/ 531 h 614"/>
                <a:gd name="T52" fmla="*/ 615 w 854"/>
                <a:gd name="T53" fmla="*/ 463 h 614"/>
                <a:gd name="T54" fmla="*/ 626 w 854"/>
                <a:gd name="T55" fmla="*/ 456 h 614"/>
                <a:gd name="T56" fmla="*/ 722 w 854"/>
                <a:gd name="T57" fmla="*/ 512 h 614"/>
                <a:gd name="T58" fmla="*/ 803 w 854"/>
                <a:gd name="T59" fmla="*/ 484 h 614"/>
                <a:gd name="T60" fmla="*/ 841 w 854"/>
                <a:gd name="T61" fmla="*/ 408 h 614"/>
                <a:gd name="T62" fmla="*/ 812 w 854"/>
                <a:gd name="T63" fmla="*/ 291 h 614"/>
                <a:gd name="T64" fmla="*/ 722 w 854"/>
                <a:gd name="T65" fmla="*/ 268 h 614"/>
                <a:gd name="T66" fmla="*/ 657 w 854"/>
                <a:gd name="T67" fmla="*/ 316 h 614"/>
                <a:gd name="T68" fmla="*/ 593 w 854"/>
                <a:gd name="T69" fmla="*/ 292 h 614"/>
                <a:gd name="T70" fmla="*/ 508 w 854"/>
                <a:gd name="T71" fmla="*/ 298 h 614"/>
                <a:gd name="T72" fmla="*/ 460 w 854"/>
                <a:gd name="T73" fmla="*/ 346 h 614"/>
                <a:gd name="T74" fmla="*/ 477 w 854"/>
                <a:gd name="T75" fmla="*/ 282 h 614"/>
                <a:gd name="T76" fmla="*/ 527 w 854"/>
                <a:gd name="T77" fmla="*/ 245 h 614"/>
                <a:gd name="T78" fmla="*/ 642 w 854"/>
                <a:gd name="T79" fmla="*/ 224 h 614"/>
                <a:gd name="T80" fmla="*/ 765 w 854"/>
                <a:gd name="T81" fmla="*/ 222 h 614"/>
                <a:gd name="T82" fmla="*/ 753 w 854"/>
                <a:gd name="T83" fmla="*/ 160 h 614"/>
                <a:gd name="T84" fmla="*/ 757 w 854"/>
                <a:gd name="T85" fmla="*/ 127 h 614"/>
                <a:gd name="T86" fmla="*/ 706 w 854"/>
                <a:gd name="T87" fmla="*/ 108 h 614"/>
                <a:gd name="T88" fmla="*/ 601 w 854"/>
                <a:gd name="T89" fmla="*/ 132 h 614"/>
                <a:gd name="T90" fmla="*/ 656 w 854"/>
                <a:gd name="T91" fmla="*/ 47 h 614"/>
                <a:gd name="T92" fmla="*/ 600 w 854"/>
                <a:gd name="T93" fmla="*/ 28 h 614"/>
                <a:gd name="T94" fmla="*/ 537 w 854"/>
                <a:gd name="T95" fmla="*/ 0 h 614"/>
                <a:gd name="T96" fmla="*/ 432 w 854"/>
                <a:gd name="T97" fmla="*/ 28 h 614"/>
                <a:gd name="T98" fmla="*/ 423 w 854"/>
                <a:gd name="T99" fmla="*/ 101 h 614"/>
                <a:gd name="T100" fmla="*/ 406 w 854"/>
                <a:gd name="T101" fmla="*/ 135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54" h="614">
                  <a:moveTo>
                    <a:pt x="393" y="145"/>
                  </a:moveTo>
                  <a:lnTo>
                    <a:pt x="396" y="135"/>
                  </a:lnTo>
                  <a:lnTo>
                    <a:pt x="396" y="123"/>
                  </a:lnTo>
                  <a:lnTo>
                    <a:pt x="394" y="108"/>
                  </a:lnTo>
                  <a:lnTo>
                    <a:pt x="388" y="94"/>
                  </a:lnTo>
                  <a:lnTo>
                    <a:pt x="380" y="81"/>
                  </a:lnTo>
                  <a:lnTo>
                    <a:pt x="371" y="71"/>
                  </a:lnTo>
                  <a:lnTo>
                    <a:pt x="361" y="66"/>
                  </a:lnTo>
                  <a:lnTo>
                    <a:pt x="349" y="67"/>
                  </a:lnTo>
                  <a:lnTo>
                    <a:pt x="355" y="61"/>
                  </a:lnTo>
                  <a:lnTo>
                    <a:pt x="358" y="55"/>
                  </a:lnTo>
                  <a:lnTo>
                    <a:pt x="357" y="50"/>
                  </a:lnTo>
                  <a:lnTo>
                    <a:pt x="354" y="46"/>
                  </a:lnTo>
                  <a:lnTo>
                    <a:pt x="348" y="42"/>
                  </a:lnTo>
                  <a:lnTo>
                    <a:pt x="339" y="40"/>
                  </a:lnTo>
                  <a:lnTo>
                    <a:pt x="330" y="40"/>
                  </a:lnTo>
                  <a:lnTo>
                    <a:pt x="317" y="40"/>
                  </a:lnTo>
                  <a:lnTo>
                    <a:pt x="304" y="41"/>
                  </a:lnTo>
                  <a:lnTo>
                    <a:pt x="290" y="44"/>
                  </a:lnTo>
                  <a:lnTo>
                    <a:pt x="275" y="50"/>
                  </a:lnTo>
                  <a:lnTo>
                    <a:pt x="260" y="57"/>
                  </a:lnTo>
                  <a:lnTo>
                    <a:pt x="245" y="65"/>
                  </a:lnTo>
                  <a:lnTo>
                    <a:pt x="230" y="77"/>
                  </a:lnTo>
                  <a:lnTo>
                    <a:pt x="217" y="89"/>
                  </a:lnTo>
                  <a:lnTo>
                    <a:pt x="204" y="104"/>
                  </a:lnTo>
                  <a:lnTo>
                    <a:pt x="191" y="105"/>
                  </a:lnTo>
                  <a:lnTo>
                    <a:pt x="179" y="111"/>
                  </a:lnTo>
                  <a:lnTo>
                    <a:pt x="165" y="120"/>
                  </a:lnTo>
                  <a:lnTo>
                    <a:pt x="153" y="133"/>
                  </a:lnTo>
                  <a:lnTo>
                    <a:pt x="145" y="147"/>
                  </a:lnTo>
                  <a:lnTo>
                    <a:pt x="142" y="161"/>
                  </a:lnTo>
                  <a:lnTo>
                    <a:pt x="145" y="173"/>
                  </a:lnTo>
                  <a:lnTo>
                    <a:pt x="156" y="183"/>
                  </a:lnTo>
                  <a:lnTo>
                    <a:pt x="138" y="194"/>
                  </a:lnTo>
                  <a:lnTo>
                    <a:pt x="127" y="207"/>
                  </a:lnTo>
                  <a:lnTo>
                    <a:pt x="121" y="221"/>
                  </a:lnTo>
                  <a:lnTo>
                    <a:pt x="119" y="233"/>
                  </a:lnTo>
                  <a:lnTo>
                    <a:pt x="121" y="246"/>
                  </a:lnTo>
                  <a:lnTo>
                    <a:pt x="127" y="257"/>
                  </a:lnTo>
                  <a:lnTo>
                    <a:pt x="135" y="268"/>
                  </a:lnTo>
                  <a:lnTo>
                    <a:pt x="145" y="277"/>
                  </a:lnTo>
                  <a:lnTo>
                    <a:pt x="158" y="284"/>
                  </a:lnTo>
                  <a:lnTo>
                    <a:pt x="171" y="288"/>
                  </a:lnTo>
                  <a:lnTo>
                    <a:pt x="184" y="290"/>
                  </a:lnTo>
                  <a:lnTo>
                    <a:pt x="198" y="287"/>
                  </a:lnTo>
                  <a:lnTo>
                    <a:pt x="211" y="282"/>
                  </a:lnTo>
                  <a:lnTo>
                    <a:pt x="222" y="272"/>
                  </a:lnTo>
                  <a:lnTo>
                    <a:pt x="232" y="257"/>
                  </a:lnTo>
                  <a:lnTo>
                    <a:pt x="238" y="238"/>
                  </a:lnTo>
                  <a:lnTo>
                    <a:pt x="245" y="248"/>
                  </a:lnTo>
                  <a:lnTo>
                    <a:pt x="256" y="255"/>
                  </a:lnTo>
                  <a:lnTo>
                    <a:pt x="270" y="258"/>
                  </a:lnTo>
                  <a:lnTo>
                    <a:pt x="285" y="257"/>
                  </a:lnTo>
                  <a:lnTo>
                    <a:pt x="300" y="253"/>
                  </a:lnTo>
                  <a:lnTo>
                    <a:pt x="312" y="244"/>
                  </a:lnTo>
                  <a:lnTo>
                    <a:pt x="324" y="231"/>
                  </a:lnTo>
                  <a:lnTo>
                    <a:pt x="332" y="215"/>
                  </a:lnTo>
                  <a:lnTo>
                    <a:pt x="338" y="227"/>
                  </a:lnTo>
                  <a:lnTo>
                    <a:pt x="344" y="237"/>
                  </a:lnTo>
                  <a:lnTo>
                    <a:pt x="350" y="244"/>
                  </a:lnTo>
                  <a:lnTo>
                    <a:pt x="353" y="246"/>
                  </a:lnTo>
                  <a:lnTo>
                    <a:pt x="336" y="260"/>
                  </a:lnTo>
                  <a:lnTo>
                    <a:pt x="327" y="278"/>
                  </a:lnTo>
                  <a:lnTo>
                    <a:pt x="323" y="296"/>
                  </a:lnTo>
                  <a:lnTo>
                    <a:pt x="324" y="310"/>
                  </a:lnTo>
                  <a:lnTo>
                    <a:pt x="315" y="308"/>
                  </a:lnTo>
                  <a:lnTo>
                    <a:pt x="301" y="307"/>
                  </a:lnTo>
                  <a:lnTo>
                    <a:pt x="282" y="309"/>
                  </a:lnTo>
                  <a:lnTo>
                    <a:pt x="262" y="313"/>
                  </a:lnTo>
                  <a:lnTo>
                    <a:pt x="240" y="318"/>
                  </a:lnTo>
                  <a:lnTo>
                    <a:pt x="220" y="328"/>
                  </a:lnTo>
                  <a:lnTo>
                    <a:pt x="202" y="338"/>
                  </a:lnTo>
                  <a:lnTo>
                    <a:pt x="189" y="351"/>
                  </a:lnTo>
                  <a:lnTo>
                    <a:pt x="185" y="337"/>
                  </a:lnTo>
                  <a:lnTo>
                    <a:pt x="172" y="325"/>
                  </a:lnTo>
                  <a:lnTo>
                    <a:pt x="150" y="317"/>
                  </a:lnTo>
                  <a:lnTo>
                    <a:pt x="123" y="314"/>
                  </a:lnTo>
                  <a:lnTo>
                    <a:pt x="93" y="316"/>
                  </a:lnTo>
                  <a:lnTo>
                    <a:pt x="65" y="326"/>
                  </a:lnTo>
                  <a:lnTo>
                    <a:pt x="38" y="345"/>
                  </a:lnTo>
                  <a:lnTo>
                    <a:pt x="17" y="374"/>
                  </a:lnTo>
                  <a:lnTo>
                    <a:pt x="9" y="392"/>
                  </a:lnTo>
                  <a:lnTo>
                    <a:pt x="5" y="412"/>
                  </a:lnTo>
                  <a:lnTo>
                    <a:pt x="1" y="432"/>
                  </a:lnTo>
                  <a:lnTo>
                    <a:pt x="0" y="453"/>
                  </a:lnTo>
                  <a:lnTo>
                    <a:pt x="2" y="474"/>
                  </a:lnTo>
                  <a:lnTo>
                    <a:pt x="7" y="493"/>
                  </a:lnTo>
                  <a:lnTo>
                    <a:pt x="15" y="512"/>
                  </a:lnTo>
                  <a:lnTo>
                    <a:pt x="25" y="528"/>
                  </a:lnTo>
                  <a:lnTo>
                    <a:pt x="38" y="540"/>
                  </a:lnTo>
                  <a:lnTo>
                    <a:pt x="54" y="551"/>
                  </a:lnTo>
                  <a:lnTo>
                    <a:pt x="74" y="558"/>
                  </a:lnTo>
                  <a:lnTo>
                    <a:pt x="97" y="559"/>
                  </a:lnTo>
                  <a:lnTo>
                    <a:pt x="122" y="555"/>
                  </a:lnTo>
                  <a:lnTo>
                    <a:pt x="152" y="547"/>
                  </a:lnTo>
                  <a:lnTo>
                    <a:pt x="184" y="531"/>
                  </a:lnTo>
                  <a:lnTo>
                    <a:pt x="221" y="509"/>
                  </a:lnTo>
                  <a:lnTo>
                    <a:pt x="241" y="517"/>
                  </a:lnTo>
                  <a:lnTo>
                    <a:pt x="263" y="520"/>
                  </a:lnTo>
                  <a:lnTo>
                    <a:pt x="285" y="517"/>
                  </a:lnTo>
                  <a:lnTo>
                    <a:pt x="306" y="513"/>
                  </a:lnTo>
                  <a:lnTo>
                    <a:pt x="326" y="505"/>
                  </a:lnTo>
                  <a:lnTo>
                    <a:pt x="343" y="494"/>
                  </a:lnTo>
                  <a:lnTo>
                    <a:pt x="357" y="483"/>
                  </a:lnTo>
                  <a:lnTo>
                    <a:pt x="364" y="471"/>
                  </a:lnTo>
                  <a:lnTo>
                    <a:pt x="369" y="483"/>
                  </a:lnTo>
                  <a:lnTo>
                    <a:pt x="378" y="490"/>
                  </a:lnTo>
                  <a:lnTo>
                    <a:pt x="392" y="493"/>
                  </a:lnTo>
                  <a:lnTo>
                    <a:pt x="407" y="492"/>
                  </a:lnTo>
                  <a:lnTo>
                    <a:pt x="424" y="489"/>
                  </a:lnTo>
                  <a:lnTo>
                    <a:pt x="439" y="482"/>
                  </a:lnTo>
                  <a:lnTo>
                    <a:pt x="453" y="471"/>
                  </a:lnTo>
                  <a:lnTo>
                    <a:pt x="463" y="459"/>
                  </a:lnTo>
                  <a:lnTo>
                    <a:pt x="459" y="478"/>
                  </a:lnTo>
                  <a:lnTo>
                    <a:pt x="452" y="501"/>
                  </a:lnTo>
                  <a:lnTo>
                    <a:pt x="448" y="527"/>
                  </a:lnTo>
                  <a:lnTo>
                    <a:pt x="448" y="551"/>
                  </a:lnTo>
                  <a:lnTo>
                    <a:pt x="456" y="574"/>
                  </a:lnTo>
                  <a:lnTo>
                    <a:pt x="472" y="593"/>
                  </a:lnTo>
                  <a:lnTo>
                    <a:pt x="502" y="607"/>
                  </a:lnTo>
                  <a:lnTo>
                    <a:pt x="546" y="614"/>
                  </a:lnTo>
                  <a:lnTo>
                    <a:pt x="593" y="614"/>
                  </a:lnTo>
                  <a:lnTo>
                    <a:pt x="629" y="612"/>
                  </a:lnTo>
                  <a:lnTo>
                    <a:pt x="657" y="606"/>
                  </a:lnTo>
                  <a:lnTo>
                    <a:pt x="676" y="597"/>
                  </a:lnTo>
                  <a:lnTo>
                    <a:pt x="690" y="588"/>
                  </a:lnTo>
                  <a:lnTo>
                    <a:pt x="697" y="576"/>
                  </a:lnTo>
                  <a:lnTo>
                    <a:pt x="702" y="563"/>
                  </a:lnTo>
                  <a:lnTo>
                    <a:pt x="704" y="550"/>
                  </a:lnTo>
                  <a:lnTo>
                    <a:pt x="702" y="531"/>
                  </a:lnTo>
                  <a:lnTo>
                    <a:pt x="692" y="513"/>
                  </a:lnTo>
                  <a:lnTo>
                    <a:pt x="677" y="494"/>
                  </a:lnTo>
                  <a:lnTo>
                    <a:pt x="659" y="481"/>
                  </a:lnTo>
                  <a:lnTo>
                    <a:pt x="637" y="469"/>
                  </a:lnTo>
                  <a:lnTo>
                    <a:pt x="615" y="463"/>
                  </a:lnTo>
                  <a:lnTo>
                    <a:pt x="594" y="464"/>
                  </a:lnTo>
                  <a:lnTo>
                    <a:pt x="576" y="474"/>
                  </a:lnTo>
                  <a:lnTo>
                    <a:pt x="586" y="467"/>
                  </a:lnTo>
                  <a:lnTo>
                    <a:pt x="604" y="460"/>
                  </a:lnTo>
                  <a:lnTo>
                    <a:pt x="626" y="456"/>
                  </a:lnTo>
                  <a:lnTo>
                    <a:pt x="649" y="455"/>
                  </a:lnTo>
                  <a:lnTo>
                    <a:pt x="673" y="459"/>
                  </a:lnTo>
                  <a:lnTo>
                    <a:pt x="695" y="469"/>
                  </a:lnTo>
                  <a:lnTo>
                    <a:pt x="712" y="486"/>
                  </a:lnTo>
                  <a:lnTo>
                    <a:pt x="722" y="512"/>
                  </a:lnTo>
                  <a:lnTo>
                    <a:pt x="735" y="516"/>
                  </a:lnTo>
                  <a:lnTo>
                    <a:pt x="751" y="515"/>
                  </a:lnTo>
                  <a:lnTo>
                    <a:pt x="770" y="508"/>
                  </a:lnTo>
                  <a:lnTo>
                    <a:pt x="788" y="498"/>
                  </a:lnTo>
                  <a:lnTo>
                    <a:pt x="803" y="484"/>
                  </a:lnTo>
                  <a:lnTo>
                    <a:pt x="813" y="468"/>
                  </a:lnTo>
                  <a:lnTo>
                    <a:pt x="817" y="451"/>
                  </a:lnTo>
                  <a:lnTo>
                    <a:pt x="812" y="433"/>
                  </a:lnTo>
                  <a:lnTo>
                    <a:pt x="828" y="428"/>
                  </a:lnTo>
                  <a:lnTo>
                    <a:pt x="841" y="408"/>
                  </a:lnTo>
                  <a:lnTo>
                    <a:pt x="850" y="382"/>
                  </a:lnTo>
                  <a:lnTo>
                    <a:pt x="854" y="351"/>
                  </a:lnTo>
                  <a:lnTo>
                    <a:pt x="849" y="322"/>
                  </a:lnTo>
                  <a:lnTo>
                    <a:pt x="836" y="300"/>
                  </a:lnTo>
                  <a:lnTo>
                    <a:pt x="812" y="291"/>
                  </a:lnTo>
                  <a:lnTo>
                    <a:pt x="778" y="300"/>
                  </a:lnTo>
                  <a:lnTo>
                    <a:pt x="773" y="285"/>
                  </a:lnTo>
                  <a:lnTo>
                    <a:pt x="762" y="275"/>
                  </a:lnTo>
                  <a:lnTo>
                    <a:pt x="743" y="269"/>
                  </a:lnTo>
                  <a:lnTo>
                    <a:pt x="722" y="268"/>
                  </a:lnTo>
                  <a:lnTo>
                    <a:pt x="700" y="272"/>
                  </a:lnTo>
                  <a:lnTo>
                    <a:pt x="682" y="283"/>
                  </a:lnTo>
                  <a:lnTo>
                    <a:pt x="668" y="299"/>
                  </a:lnTo>
                  <a:lnTo>
                    <a:pt x="661" y="323"/>
                  </a:lnTo>
                  <a:lnTo>
                    <a:pt x="657" y="316"/>
                  </a:lnTo>
                  <a:lnTo>
                    <a:pt x="649" y="309"/>
                  </a:lnTo>
                  <a:lnTo>
                    <a:pt x="637" y="303"/>
                  </a:lnTo>
                  <a:lnTo>
                    <a:pt x="624" y="299"/>
                  </a:lnTo>
                  <a:lnTo>
                    <a:pt x="609" y="294"/>
                  </a:lnTo>
                  <a:lnTo>
                    <a:pt x="593" y="292"/>
                  </a:lnTo>
                  <a:lnTo>
                    <a:pt x="576" y="291"/>
                  </a:lnTo>
                  <a:lnTo>
                    <a:pt x="559" y="290"/>
                  </a:lnTo>
                  <a:lnTo>
                    <a:pt x="541" y="291"/>
                  </a:lnTo>
                  <a:lnTo>
                    <a:pt x="524" y="294"/>
                  </a:lnTo>
                  <a:lnTo>
                    <a:pt x="508" y="298"/>
                  </a:lnTo>
                  <a:lnTo>
                    <a:pt x="494" y="303"/>
                  </a:lnTo>
                  <a:lnTo>
                    <a:pt x="482" y="311"/>
                  </a:lnTo>
                  <a:lnTo>
                    <a:pt x="471" y="321"/>
                  </a:lnTo>
                  <a:lnTo>
                    <a:pt x="464" y="332"/>
                  </a:lnTo>
                  <a:lnTo>
                    <a:pt x="460" y="346"/>
                  </a:lnTo>
                  <a:lnTo>
                    <a:pt x="454" y="330"/>
                  </a:lnTo>
                  <a:lnTo>
                    <a:pt x="454" y="315"/>
                  </a:lnTo>
                  <a:lnTo>
                    <a:pt x="459" y="301"/>
                  </a:lnTo>
                  <a:lnTo>
                    <a:pt x="467" y="290"/>
                  </a:lnTo>
                  <a:lnTo>
                    <a:pt x="477" y="282"/>
                  </a:lnTo>
                  <a:lnTo>
                    <a:pt x="487" y="276"/>
                  </a:lnTo>
                  <a:lnTo>
                    <a:pt x="499" y="273"/>
                  </a:lnTo>
                  <a:lnTo>
                    <a:pt x="510" y="276"/>
                  </a:lnTo>
                  <a:lnTo>
                    <a:pt x="515" y="260"/>
                  </a:lnTo>
                  <a:lnTo>
                    <a:pt x="527" y="245"/>
                  </a:lnTo>
                  <a:lnTo>
                    <a:pt x="543" y="231"/>
                  </a:lnTo>
                  <a:lnTo>
                    <a:pt x="563" y="221"/>
                  </a:lnTo>
                  <a:lnTo>
                    <a:pt x="588" y="215"/>
                  </a:lnTo>
                  <a:lnTo>
                    <a:pt x="614" y="215"/>
                  </a:lnTo>
                  <a:lnTo>
                    <a:pt x="642" y="224"/>
                  </a:lnTo>
                  <a:lnTo>
                    <a:pt x="669" y="242"/>
                  </a:lnTo>
                  <a:lnTo>
                    <a:pt x="691" y="252"/>
                  </a:lnTo>
                  <a:lnTo>
                    <a:pt x="718" y="249"/>
                  </a:lnTo>
                  <a:lnTo>
                    <a:pt x="743" y="238"/>
                  </a:lnTo>
                  <a:lnTo>
                    <a:pt x="765" y="222"/>
                  </a:lnTo>
                  <a:lnTo>
                    <a:pt x="779" y="203"/>
                  </a:lnTo>
                  <a:lnTo>
                    <a:pt x="783" y="185"/>
                  </a:lnTo>
                  <a:lnTo>
                    <a:pt x="774" y="172"/>
                  </a:lnTo>
                  <a:lnTo>
                    <a:pt x="747" y="165"/>
                  </a:lnTo>
                  <a:lnTo>
                    <a:pt x="753" y="160"/>
                  </a:lnTo>
                  <a:lnTo>
                    <a:pt x="758" y="154"/>
                  </a:lnTo>
                  <a:lnTo>
                    <a:pt x="762" y="147"/>
                  </a:lnTo>
                  <a:lnTo>
                    <a:pt x="762" y="140"/>
                  </a:lnTo>
                  <a:lnTo>
                    <a:pt x="760" y="133"/>
                  </a:lnTo>
                  <a:lnTo>
                    <a:pt x="757" y="127"/>
                  </a:lnTo>
                  <a:lnTo>
                    <a:pt x="751" y="120"/>
                  </a:lnTo>
                  <a:lnTo>
                    <a:pt x="743" y="116"/>
                  </a:lnTo>
                  <a:lnTo>
                    <a:pt x="733" y="111"/>
                  </a:lnTo>
                  <a:lnTo>
                    <a:pt x="720" y="109"/>
                  </a:lnTo>
                  <a:lnTo>
                    <a:pt x="706" y="108"/>
                  </a:lnTo>
                  <a:lnTo>
                    <a:pt x="689" y="108"/>
                  </a:lnTo>
                  <a:lnTo>
                    <a:pt x="671" y="110"/>
                  </a:lnTo>
                  <a:lnTo>
                    <a:pt x="650" y="115"/>
                  </a:lnTo>
                  <a:lnTo>
                    <a:pt x="627" y="122"/>
                  </a:lnTo>
                  <a:lnTo>
                    <a:pt x="601" y="132"/>
                  </a:lnTo>
                  <a:lnTo>
                    <a:pt x="623" y="119"/>
                  </a:lnTo>
                  <a:lnTo>
                    <a:pt x="642" y="101"/>
                  </a:lnTo>
                  <a:lnTo>
                    <a:pt x="654" y="81"/>
                  </a:lnTo>
                  <a:lnTo>
                    <a:pt x="659" y="62"/>
                  </a:lnTo>
                  <a:lnTo>
                    <a:pt x="656" y="47"/>
                  </a:lnTo>
                  <a:lnTo>
                    <a:pt x="642" y="39"/>
                  </a:lnTo>
                  <a:lnTo>
                    <a:pt x="618" y="40"/>
                  </a:lnTo>
                  <a:lnTo>
                    <a:pt x="581" y="55"/>
                  </a:lnTo>
                  <a:lnTo>
                    <a:pt x="594" y="40"/>
                  </a:lnTo>
                  <a:lnTo>
                    <a:pt x="600" y="28"/>
                  </a:lnTo>
                  <a:lnTo>
                    <a:pt x="598" y="18"/>
                  </a:lnTo>
                  <a:lnTo>
                    <a:pt x="589" y="10"/>
                  </a:lnTo>
                  <a:lnTo>
                    <a:pt x="575" y="4"/>
                  </a:lnTo>
                  <a:lnTo>
                    <a:pt x="558" y="1"/>
                  </a:lnTo>
                  <a:lnTo>
                    <a:pt x="537" y="0"/>
                  </a:lnTo>
                  <a:lnTo>
                    <a:pt x="514" y="1"/>
                  </a:lnTo>
                  <a:lnTo>
                    <a:pt x="491" y="4"/>
                  </a:lnTo>
                  <a:lnTo>
                    <a:pt x="469" y="10"/>
                  </a:lnTo>
                  <a:lnTo>
                    <a:pt x="449" y="18"/>
                  </a:lnTo>
                  <a:lnTo>
                    <a:pt x="432" y="28"/>
                  </a:lnTo>
                  <a:lnTo>
                    <a:pt x="419" y="41"/>
                  </a:lnTo>
                  <a:lnTo>
                    <a:pt x="412" y="57"/>
                  </a:lnTo>
                  <a:lnTo>
                    <a:pt x="412" y="74"/>
                  </a:lnTo>
                  <a:lnTo>
                    <a:pt x="421" y="95"/>
                  </a:lnTo>
                  <a:lnTo>
                    <a:pt x="423" y="101"/>
                  </a:lnTo>
                  <a:lnTo>
                    <a:pt x="423" y="108"/>
                  </a:lnTo>
                  <a:lnTo>
                    <a:pt x="421" y="115"/>
                  </a:lnTo>
                  <a:lnTo>
                    <a:pt x="417" y="122"/>
                  </a:lnTo>
                  <a:lnTo>
                    <a:pt x="411" y="128"/>
                  </a:lnTo>
                  <a:lnTo>
                    <a:pt x="406" y="135"/>
                  </a:lnTo>
                  <a:lnTo>
                    <a:pt x="399" y="140"/>
                  </a:lnTo>
                  <a:lnTo>
                    <a:pt x="393" y="145"/>
                  </a:lnTo>
                  <a:close/>
                </a:path>
              </a:pathLst>
            </a:custGeom>
            <a:solidFill>
              <a:srgbClr val="007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61" name="Freeform 61"/>
            <p:cNvSpPr>
              <a:spLocks/>
            </p:cNvSpPr>
            <p:nvPr/>
          </p:nvSpPr>
          <p:spPr bwMode="auto">
            <a:xfrm>
              <a:off x="3033" y="1505"/>
              <a:ext cx="1125" cy="308"/>
            </a:xfrm>
            <a:custGeom>
              <a:avLst/>
              <a:gdLst>
                <a:gd name="T0" fmla="*/ 2252 w 2252"/>
                <a:gd name="T1" fmla="*/ 615 h 615"/>
                <a:gd name="T2" fmla="*/ 2248 w 2252"/>
                <a:gd name="T3" fmla="*/ 134 h 615"/>
                <a:gd name="T4" fmla="*/ 2223 w 2252"/>
                <a:gd name="T5" fmla="*/ 109 h 615"/>
                <a:gd name="T6" fmla="*/ 2190 w 2252"/>
                <a:gd name="T7" fmla="*/ 74 h 615"/>
                <a:gd name="T8" fmla="*/ 2165 w 2252"/>
                <a:gd name="T9" fmla="*/ 50 h 615"/>
                <a:gd name="T10" fmla="*/ 2162 w 2252"/>
                <a:gd name="T11" fmla="*/ 42 h 615"/>
                <a:gd name="T12" fmla="*/ 2162 w 2252"/>
                <a:gd name="T13" fmla="*/ 8 h 615"/>
                <a:gd name="T14" fmla="*/ 2132 w 2252"/>
                <a:gd name="T15" fmla="*/ 0 h 615"/>
                <a:gd name="T16" fmla="*/ 1944 w 2252"/>
                <a:gd name="T17" fmla="*/ 33 h 615"/>
                <a:gd name="T18" fmla="*/ 1882 w 2252"/>
                <a:gd name="T19" fmla="*/ 120 h 615"/>
                <a:gd name="T20" fmla="*/ 1772 w 2252"/>
                <a:gd name="T21" fmla="*/ 214 h 615"/>
                <a:gd name="T22" fmla="*/ 1821 w 2252"/>
                <a:gd name="T23" fmla="*/ 132 h 615"/>
                <a:gd name="T24" fmla="*/ 1581 w 2252"/>
                <a:gd name="T25" fmla="*/ 63 h 615"/>
                <a:gd name="T26" fmla="*/ 1542 w 2252"/>
                <a:gd name="T27" fmla="*/ 39 h 615"/>
                <a:gd name="T28" fmla="*/ 1512 w 2252"/>
                <a:gd name="T29" fmla="*/ 63 h 615"/>
                <a:gd name="T30" fmla="*/ 1214 w 2252"/>
                <a:gd name="T31" fmla="*/ 204 h 615"/>
                <a:gd name="T32" fmla="*/ 1196 w 2252"/>
                <a:gd name="T33" fmla="*/ 103 h 615"/>
                <a:gd name="T34" fmla="*/ 1162 w 2252"/>
                <a:gd name="T35" fmla="*/ 55 h 615"/>
                <a:gd name="T36" fmla="*/ 1120 w 2252"/>
                <a:gd name="T37" fmla="*/ 64 h 615"/>
                <a:gd name="T38" fmla="*/ 1082 w 2252"/>
                <a:gd name="T39" fmla="*/ 137 h 615"/>
                <a:gd name="T40" fmla="*/ 909 w 2252"/>
                <a:gd name="T41" fmla="*/ 126 h 615"/>
                <a:gd name="T42" fmla="*/ 728 w 2252"/>
                <a:gd name="T43" fmla="*/ 123 h 615"/>
                <a:gd name="T44" fmla="*/ 566 w 2252"/>
                <a:gd name="T45" fmla="*/ 204 h 615"/>
                <a:gd name="T46" fmla="*/ 537 w 2252"/>
                <a:gd name="T47" fmla="*/ 176 h 615"/>
                <a:gd name="T48" fmla="*/ 529 w 2252"/>
                <a:gd name="T49" fmla="*/ 110 h 615"/>
                <a:gd name="T50" fmla="*/ 514 w 2252"/>
                <a:gd name="T51" fmla="*/ 64 h 615"/>
                <a:gd name="T52" fmla="*/ 496 w 2252"/>
                <a:gd name="T53" fmla="*/ 63 h 615"/>
                <a:gd name="T54" fmla="*/ 481 w 2252"/>
                <a:gd name="T55" fmla="*/ 71 h 615"/>
                <a:gd name="T56" fmla="*/ 466 w 2252"/>
                <a:gd name="T57" fmla="*/ 49 h 615"/>
                <a:gd name="T58" fmla="*/ 446 w 2252"/>
                <a:gd name="T59" fmla="*/ 51 h 615"/>
                <a:gd name="T60" fmla="*/ 430 w 2252"/>
                <a:gd name="T61" fmla="*/ 88 h 615"/>
                <a:gd name="T62" fmla="*/ 415 w 2252"/>
                <a:gd name="T63" fmla="*/ 119 h 615"/>
                <a:gd name="T64" fmla="*/ 399 w 2252"/>
                <a:gd name="T65" fmla="*/ 163 h 615"/>
                <a:gd name="T66" fmla="*/ 363 w 2252"/>
                <a:gd name="T67" fmla="*/ 208 h 615"/>
                <a:gd name="T68" fmla="*/ 317 w 2252"/>
                <a:gd name="T69" fmla="*/ 107 h 615"/>
                <a:gd name="T70" fmla="*/ 128 w 2252"/>
                <a:gd name="T71" fmla="*/ 55 h 615"/>
                <a:gd name="T72" fmla="*/ 74 w 2252"/>
                <a:gd name="T73" fmla="*/ 216 h 615"/>
                <a:gd name="T74" fmla="*/ 0 w 2252"/>
                <a:gd name="T75" fmla="*/ 615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52" h="615">
                  <a:moveTo>
                    <a:pt x="0" y="615"/>
                  </a:moveTo>
                  <a:lnTo>
                    <a:pt x="2252" y="615"/>
                  </a:lnTo>
                  <a:lnTo>
                    <a:pt x="2252" y="138"/>
                  </a:lnTo>
                  <a:lnTo>
                    <a:pt x="2248" y="134"/>
                  </a:lnTo>
                  <a:lnTo>
                    <a:pt x="2238" y="123"/>
                  </a:lnTo>
                  <a:lnTo>
                    <a:pt x="2223" y="109"/>
                  </a:lnTo>
                  <a:lnTo>
                    <a:pt x="2207" y="92"/>
                  </a:lnTo>
                  <a:lnTo>
                    <a:pt x="2190" y="74"/>
                  </a:lnTo>
                  <a:lnTo>
                    <a:pt x="2176" y="61"/>
                  </a:lnTo>
                  <a:lnTo>
                    <a:pt x="2165" y="50"/>
                  </a:lnTo>
                  <a:lnTo>
                    <a:pt x="2162" y="48"/>
                  </a:lnTo>
                  <a:lnTo>
                    <a:pt x="2162" y="42"/>
                  </a:lnTo>
                  <a:lnTo>
                    <a:pt x="2162" y="25"/>
                  </a:lnTo>
                  <a:lnTo>
                    <a:pt x="2162" y="8"/>
                  </a:lnTo>
                  <a:lnTo>
                    <a:pt x="2162" y="0"/>
                  </a:lnTo>
                  <a:lnTo>
                    <a:pt x="2132" y="0"/>
                  </a:lnTo>
                  <a:lnTo>
                    <a:pt x="2132" y="33"/>
                  </a:lnTo>
                  <a:lnTo>
                    <a:pt x="1944" y="33"/>
                  </a:lnTo>
                  <a:lnTo>
                    <a:pt x="1858" y="120"/>
                  </a:lnTo>
                  <a:lnTo>
                    <a:pt x="1882" y="120"/>
                  </a:lnTo>
                  <a:lnTo>
                    <a:pt x="1882" y="214"/>
                  </a:lnTo>
                  <a:lnTo>
                    <a:pt x="1772" y="214"/>
                  </a:lnTo>
                  <a:lnTo>
                    <a:pt x="1772" y="132"/>
                  </a:lnTo>
                  <a:lnTo>
                    <a:pt x="1821" y="132"/>
                  </a:lnTo>
                  <a:lnTo>
                    <a:pt x="1776" y="63"/>
                  </a:lnTo>
                  <a:lnTo>
                    <a:pt x="1581" y="63"/>
                  </a:lnTo>
                  <a:lnTo>
                    <a:pt x="1581" y="39"/>
                  </a:lnTo>
                  <a:lnTo>
                    <a:pt x="1542" y="39"/>
                  </a:lnTo>
                  <a:lnTo>
                    <a:pt x="1542" y="63"/>
                  </a:lnTo>
                  <a:lnTo>
                    <a:pt x="1512" y="63"/>
                  </a:lnTo>
                  <a:lnTo>
                    <a:pt x="1454" y="204"/>
                  </a:lnTo>
                  <a:lnTo>
                    <a:pt x="1214" y="204"/>
                  </a:lnTo>
                  <a:lnTo>
                    <a:pt x="1208" y="147"/>
                  </a:lnTo>
                  <a:lnTo>
                    <a:pt x="1196" y="103"/>
                  </a:lnTo>
                  <a:lnTo>
                    <a:pt x="1180" y="72"/>
                  </a:lnTo>
                  <a:lnTo>
                    <a:pt x="1162" y="55"/>
                  </a:lnTo>
                  <a:lnTo>
                    <a:pt x="1141" y="51"/>
                  </a:lnTo>
                  <a:lnTo>
                    <a:pt x="1120" y="64"/>
                  </a:lnTo>
                  <a:lnTo>
                    <a:pt x="1099" y="92"/>
                  </a:lnTo>
                  <a:lnTo>
                    <a:pt x="1082" y="137"/>
                  </a:lnTo>
                  <a:lnTo>
                    <a:pt x="1012" y="0"/>
                  </a:lnTo>
                  <a:lnTo>
                    <a:pt x="909" y="126"/>
                  </a:lnTo>
                  <a:lnTo>
                    <a:pt x="824" y="5"/>
                  </a:lnTo>
                  <a:lnTo>
                    <a:pt x="728" y="123"/>
                  </a:lnTo>
                  <a:lnTo>
                    <a:pt x="566" y="123"/>
                  </a:lnTo>
                  <a:lnTo>
                    <a:pt x="566" y="204"/>
                  </a:lnTo>
                  <a:lnTo>
                    <a:pt x="538" y="208"/>
                  </a:lnTo>
                  <a:lnTo>
                    <a:pt x="537" y="176"/>
                  </a:lnTo>
                  <a:lnTo>
                    <a:pt x="534" y="141"/>
                  </a:lnTo>
                  <a:lnTo>
                    <a:pt x="529" y="110"/>
                  </a:lnTo>
                  <a:lnTo>
                    <a:pt x="522" y="83"/>
                  </a:lnTo>
                  <a:lnTo>
                    <a:pt x="514" y="64"/>
                  </a:lnTo>
                  <a:lnTo>
                    <a:pt x="505" y="56"/>
                  </a:lnTo>
                  <a:lnTo>
                    <a:pt x="496" y="63"/>
                  </a:lnTo>
                  <a:lnTo>
                    <a:pt x="485" y="88"/>
                  </a:lnTo>
                  <a:lnTo>
                    <a:pt x="481" y="71"/>
                  </a:lnTo>
                  <a:lnTo>
                    <a:pt x="474" y="57"/>
                  </a:lnTo>
                  <a:lnTo>
                    <a:pt x="466" y="49"/>
                  </a:lnTo>
                  <a:lnTo>
                    <a:pt x="455" y="47"/>
                  </a:lnTo>
                  <a:lnTo>
                    <a:pt x="446" y="51"/>
                  </a:lnTo>
                  <a:lnTo>
                    <a:pt x="437" y="65"/>
                  </a:lnTo>
                  <a:lnTo>
                    <a:pt x="430" y="88"/>
                  </a:lnTo>
                  <a:lnTo>
                    <a:pt x="427" y="123"/>
                  </a:lnTo>
                  <a:lnTo>
                    <a:pt x="415" y="119"/>
                  </a:lnTo>
                  <a:lnTo>
                    <a:pt x="405" y="132"/>
                  </a:lnTo>
                  <a:lnTo>
                    <a:pt x="399" y="163"/>
                  </a:lnTo>
                  <a:lnTo>
                    <a:pt x="397" y="208"/>
                  </a:lnTo>
                  <a:lnTo>
                    <a:pt x="363" y="208"/>
                  </a:lnTo>
                  <a:lnTo>
                    <a:pt x="363" y="153"/>
                  </a:lnTo>
                  <a:lnTo>
                    <a:pt x="317" y="107"/>
                  </a:lnTo>
                  <a:lnTo>
                    <a:pt x="180" y="107"/>
                  </a:lnTo>
                  <a:lnTo>
                    <a:pt x="128" y="55"/>
                  </a:lnTo>
                  <a:lnTo>
                    <a:pt x="74" y="135"/>
                  </a:lnTo>
                  <a:lnTo>
                    <a:pt x="74" y="216"/>
                  </a:lnTo>
                  <a:lnTo>
                    <a:pt x="2" y="216"/>
                  </a:lnTo>
                  <a:lnTo>
                    <a:pt x="0" y="615"/>
                  </a:lnTo>
                  <a:close/>
                </a:path>
              </a:pathLst>
            </a:custGeom>
            <a:solidFill>
              <a:srgbClr val="D8C6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62" name="Freeform 62"/>
            <p:cNvSpPr>
              <a:spLocks/>
            </p:cNvSpPr>
            <p:nvPr/>
          </p:nvSpPr>
          <p:spPr bwMode="auto">
            <a:xfrm>
              <a:off x="3058" y="1494"/>
              <a:ext cx="176" cy="319"/>
            </a:xfrm>
            <a:custGeom>
              <a:avLst/>
              <a:gdLst>
                <a:gd name="T0" fmla="*/ 150 w 351"/>
                <a:gd name="T1" fmla="*/ 4 h 638"/>
                <a:gd name="T2" fmla="*/ 119 w 351"/>
                <a:gd name="T3" fmla="*/ 48 h 638"/>
                <a:gd name="T4" fmla="*/ 95 w 351"/>
                <a:gd name="T5" fmla="*/ 118 h 638"/>
                <a:gd name="T6" fmla="*/ 82 w 351"/>
                <a:gd name="T7" fmla="*/ 186 h 638"/>
                <a:gd name="T8" fmla="*/ 74 w 351"/>
                <a:gd name="T9" fmla="*/ 192 h 638"/>
                <a:gd name="T10" fmla="*/ 65 w 351"/>
                <a:gd name="T11" fmla="*/ 148 h 638"/>
                <a:gd name="T12" fmla="*/ 46 w 351"/>
                <a:gd name="T13" fmla="*/ 188 h 638"/>
                <a:gd name="T14" fmla="*/ 30 w 351"/>
                <a:gd name="T15" fmla="*/ 267 h 638"/>
                <a:gd name="T16" fmla="*/ 31 w 351"/>
                <a:gd name="T17" fmla="*/ 323 h 638"/>
                <a:gd name="T18" fmla="*/ 46 w 351"/>
                <a:gd name="T19" fmla="*/ 359 h 638"/>
                <a:gd name="T20" fmla="*/ 45 w 351"/>
                <a:gd name="T21" fmla="*/ 362 h 638"/>
                <a:gd name="T22" fmla="*/ 28 w 351"/>
                <a:gd name="T23" fmla="*/ 351 h 638"/>
                <a:gd name="T24" fmla="*/ 15 w 351"/>
                <a:gd name="T25" fmla="*/ 341 h 638"/>
                <a:gd name="T26" fmla="*/ 9 w 351"/>
                <a:gd name="T27" fmla="*/ 336 h 638"/>
                <a:gd name="T28" fmla="*/ 5 w 351"/>
                <a:gd name="T29" fmla="*/ 367 h 638"/>
                <a:gd name="T30" fmla="*/ 0 w 351"/>
                <a:gd name="T31" fmla="*/ 453 h 638"/>
                <a:gd name="T32" fmla="*/ 7 w 351"/>
                <a:gd name="T33" fmla="*/ 545 h 638"/>
                <a:gd name="T34" fmla="*/ 37 w 351"/>
                <a:gd name="T35" fmla="*/ 618 h 638"/>
                <a:gd name="T36" fmla="*/ 71 w 351"/>
                <a:gd name="T37" fmla="*/ 638 h 638"/>
                <a:gd name="T38" fmla="*/ 97 w 351"/>
                <a:gd name="T39" fmla="*/ 638 h 638"/>
                <a:gd name="T40" fmla="*/ 133 w 351"/>
                <a:gd name="T41" fmla="*/ 638 h 638"/>
                <a:gd name="T42" fmla="*/ 173 w 351"/>
                <a:gd name="T43" fmla="*/ 638 h 638"/>
                <a:gd name="T44" fmla="*/ 214 w 351"/>
                <a:gd name="T45" fmla="*/ 638 h 638"/>
                <a:gd name="T46" fmla="*/ 252 w 351"/>
                <a:gd name="T47" fmla="*/ 638 h 638"/>
                <a:gd name="T48" fmla="*/ 282 w 351"/>
                <a:gd name="T49" fmla="*/ 638 h 638"/>
                <a:gd name="T50" fmla="*/ 300 w 351"/>
                <a:gd name="T51" fmla="*/ 638 h 638"/>
                <a:gd name="T52" fmla="*/ 315 w 351"/>
                <a:gd name="T53" fmla="*/ 621 h 638"/>
                <a:gd name="T54" fmla="*/ 336 w 351"/>
                <a:gd name="T55" fmla="*/ 562 h 638"/>
                <a:gd name="T56" fmla="*/ 349 w 351"/>
                <a:gd name="T57" fmla="*/ 491 h 638"/>
                <a:gd name="T58" fmla="*/ 350 w 351"/>
                <a:gd name="T59" fmla="*/ 427 h 638"/>
                <a:gd name="T60" fmla="*/ 342 w 351"/>
                <a:gd name="T61" fmla="*/ 416 h 638"/>
                <a:gd name="T62" fmla="*/ 332 w 351"/>
                <a:gd name="T63" fmla="*/ 441 h 638"/>
                <a:gd name="T64" fmla="*/ 319 w 351"/>
                <a:gd name="T65" fmla="*/ 462 h 638"/>
                <a:gd name="T66" fmla="*/ 308 w 351"/>
                <a:gd name="T67" fmla="*/ 476 h 638"/>
                <a:gd name="T68" fmla="*/ 309 w 351"/>
                <a:gd name="T69" fmla="*/ 464 h 638"/>
                <a:gd name="T70" fmla="*/ 323 w 351"/>
                <a:gd name="T71" fmla="*/ 413 h 638"/>
                <a:gd name="T72" fmla="*/ 328 w 351"/>
                <a:gd name="T73" fmla="*/ 341 h 638"/>
                <a:gd name="T74" fmla="*/ 312 w 351"/>
                <a:gd name="T75" fmla="*/ 256 h 638"/>
                <a:gd name="T76" fmla="*/ 293 w 351"/>
                <a:gd name="T77" fmla="*/ 222 h 638"/>
                <a:gd name="T78" fmla="*/ 285 w 351"/>
                <a:gd name="T79" fmla="*/ 246 h 638"/>
                <a:gd name="T80" fmla="*/ 271 w 351"/>
                <a:gd name="T81" fmla="*/ 268 h 638"/>
                <a:gd name="T82" fmla="*/ 260 w 351"/>
                <a:gd name="T83" fmla="*/ 282 h 638"/>
                <a:gd name="T84" fmla="*/ 262 w 351"/>
                <a:gd name="T85" fmla="*/ 267 h 638"/>
                <a:gd name="T86" fmla="*/ 263 w 351"/>
                <a:gd name="T87" fmla="*/ 208 h 638"/>
                <a:gd name="T88" fmla="*/ 257 w 351"/>
                <a:gd name="T89" fmla="*/ 137 h 638"/>
                <a:gd name="T90" fmla="*/ 239 w 351"/>
                <a:gd name="T91" fmla="*/ 72 h 638"/>
                <a:gd name="T92" fmla="*/ 225 w 351"/>
                <a:gd name="T93" fmla="*/ 73 h 638"/>
                <a:gd name="T94" fmla="*/ 214 w 351"/>
                <a:gd name="T95" fmla="*/ 109 h 638"/>
                <a:gd name="T96" fmla="*/ 210 w 351"/>
                <a:gd name="T97" fmla="*/ 99 h 638"/>
                <a:gd name="T98" fmla="*/ 197 w 351"/>
                <a:gd name="T99" fmla="*/ 61 h 638"/>
                <a:gd name="T100" fmla="*/ 181 w 351"/>
                <a:gd name="T101" fmla="*/ 26 h 638"/>
                <a:gd name="T102" fmla="*/ 168 w 351"/>
                <a:gd name="T103" fmla="*/ 3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51" h="638">
                  <a:moveTo>
                    <a:pt x="166" y="0"/>
                  </a:moveTo>
                  <a:lnTo>
                    <a:pt x="150" y="4"/>
                  </a:lnTo>
                  <a:lnTo>
                    <a:pt x="134" y="22"/>
                  </a:lnTo>
                  <a:lnTo>
                    <a:pt x="119" y="48"/>
                  </a:lnTo>
                  <a:lnTo>
                    <a:pt x="106" y="81"/>
                  </a:lnTo>
                  <a:lnTo>
                    <a:pt x="95" y="118"/>
                  </a:lnTo>
                  <a:lnTo>
                    <a:pt x="86" y="154"/>
                  </a:lnTo>
                  <a:lnTo>
                    <a:pt x="82" y="186"/>
                  </a:lnTo>
                  <a:lnTo>
                    <a:pt x="81" y="211"/>
                  </a:lnTo>
                  <a:lnTo>
                    <a:pt x="74" y="192"/>
                  </a:lnTo>
                  <a:lnTo>
                    <a:pt x="69" y="168"/>
                  </a:lnTo>
                  <a:lnTo>
                    <a:pt x="65" y="148"/>
                  </a:lnTo>
                  <a:lnTo>
                    <a:pt x="63" y="140"/>
                  </a:lnTo>
                  <a:lnTo>
                    <a:pt x="46" y="188"/>
                  </a:lnTo>
                  <a:lnTo>
                    <a:pt x="35" y="230"/>
                  </a:lnTo>
                  <a:lnTo>
                    <a:pt x="30" y="267"/>
                  </a:lnTo>
                  <a:lnTo>
                    <a:pt x="29" y="298"/>
                  </a:lnTo>
                  <a:lnTo>
                    <a:pt x="31" y="323"/>
                  </a:lnTo>
                  <a:lnTo>
                    <a:pt x="38" y="343"/>
                  </a:lnTo>
                  <a:lnTo>
                    <a:pt x="46" y="359"/>
                  </a:lnTo>
                  <a:lnTo>
                    <a:pt x="55" y="369"/>
                  </a:lnTo>
                  <a:lnTo>
                    <a:pt x="45" y="362"/>
                  </a:lnTo>
                  <a:lnTo>
                    <a:pt x="36" y="356"/>
                  </a:lnTo>
                  <a:lnTo>
                    <a:pt x="28" y="351"/>
                  </a:lnTo>
                  <a:lnTo>
                    <a:pt x="21" y="345"/>
                  </a:lnTo>
                  <a:lnTo>
                    <a:pt x="15" y="341"/>
                  </a:lnTo>
                  <a:lnTo>
                    <a:pt x="12" y="338"/>
                  </a:lnTo>
                  <a:lnTo>
                    <a:pt x="9" y="336"/>
                  </a:lnTo>
                  <a:lnTo>
                    <a:pt x="8" y="334"/>
                  </a:lnTo>
                  <a:lnTo>
                    <a:pt x="5" y="367"/>
                  </a:lnTo>
                  <a:lnTo>
                    <a:pt x="1" y="407"/>
                  </a:lnTo>
                  <a:lnTo>
                    <a:pt x="0" y="453"/>
                  </a:lnTo>
                  <a:lnTo>
                    <a:pt x="1" y="499"/>
                  </a:lnTo>
                  <a:lnTo>
                    <a:pt x="7" y="545"/>
                  </a:lnTo>
                  <a:lnTo>
                    <a:pt x="18" y="585"/>
                  </a:lnTo>
                  <a:lnTo>
                    <a:pt x="37" y="618"/>
                  </a:lnTo>
                  <a:lnTo>
                    <a:pt x="65" y="638"/>
                  </a:lnTo>
                  <a:lnTo>
                    <a:pt x="71" y="638"/>
                  </a:lnTo>
                  <a:lnTo>
                    <a:pt x="83" y="638"/>
                  </a:lnTo>
                  <a:lnTo>
                    <a:pt x="97" y="638"/>
                  </a:lnTo>
                  <a:lnTo>
                    <a:pt x="114" y="638"/>
                  </a:lnTo>
                  <a:lnTo>
                    <a:pt x="133" y="638"/>
                  </a:lnTo>
                  <a:lnTo>
                    <a:pt x="152" y="638"/>
                  </a:lnTo>
                  <a:lnTo>
                    <a:pt x="173" y="638"/>
                  </a:lnTo>
                  <a:lnTo>
                    <a:pt x="194" y="638"/>
                  </a:lnTo>
                  <a:lnTo>
                    <a:pt x="214" y="638"/>
                  </a:lnTo>
                  <a:lnTo>
                    <a:pt x="234" y="638"/>
                  </a:lnTo>
                  <a:lnTo>
                    <a:pt x="252" y="638"/>
                  </a:lnTo>
                  <a:lnTo>
                    <a:pt x="268" y="638"/>
                  </a:lnTo>
                  <a:lnTo>
                    <a:pt x="282" y="638"/>
                  </a:lnTo>
                  <a:lnTo>
                    <a:pt x="293" y="638"/>
                  </a:lnTo>
                  <a:lnTo>
                    <a:pt x="300" y="638"/>
                  </a:lnTo>
                  <a:lnTo>
                    <a:pt x="302" y="638"/>
                  </a:lnTo>
                  <a:lnTo>
                    <a:pt x="315" y="621"/>
                  </a:lnTo>
                  <a:lnTo>
                    <a:pt x="326" y="594"/>
                  </a:lnTo>
                  <a:lnTo>
                    <a:pt x="336" y="562"/>
                  </a:lnTo>
                  <a:lnTo>
                    <a:pt x="345" y="527"/>
                  </a:lnTo>
                  <a:lnTo>
                    <a:pt x="349" y="491"/>
                  </a:lnTo>
                  <a:lnTo>
                    <a:pt x="351" y="456"/>
                  </a:lnTo>
                  <a:lnTo>
                    <a:pt x="350" y="427"/>
                  </a:lnTo>
                  <a:lnTo>
                    <a:pt x="345" y="402"/>
                  </a:lnTo>
                  <a:lnTo>
                    <a:pt x="342" y="416"/>
                  </a:lnTo>
                  <a:lnTo>
                    <a:pt x="338" y="430"/>
                  </a:lnTo>
                  <a:lnTo>
                    <a:pt x="332" y="441"/>
                  </a:lnTo>
                  <a:lnTo>
                    <a:pt x="326" y="453"/>
                  </a:lnTo>
                  <a:lnTo>
                    <a:pt x="319" y="462"/>
                  </a:lnTo>
                  <a:lnTo>
                    <a:pt x="313" y="469"/>
                  </a:lnTo>
                  <a:lnTo>
                    <a:pt x="308" y="476"/>
                  </a:lnTo>
                  <a:lnTo>
                    <a:pt x="302" y="479"/>
                  </a:lnTo>
                  <a:lnTo>
                    <a:pt x="309" y="464"/>
                  </a:lnTo>
                  <a:lnTo>
                    <a:pt x="317" y="441"/>
                  </a:lnTo>
                  <a:lnTo>
                    <a:pt x="323" y="413"/>
                  </a:lnTo>
                  <a:lnTo>
                    <a:pt x="327" y="379"/>
                  </a:lnTo>
                  <a:lnTo>
                    <a:pt x="328" y="341"/>
                  </a:lnTo>
                  <a:lnTo>
                    <a:pt x="324" y="300"/>
                  </a:lnTo>
                  <a:lnTo>
                    <a:pt x="312" y="256"/>
                  </a:lnTo>
                  <a:lnTo>
                    <a:pt x="293" y="211"/>
                  </a:lnTo>
                  <a:lnTo>
                    <a:pt x="293" y="222"/>
                  </a:lnTo>
                  <a:lnTo>
                    <a:pt x="289" y="234"/>
                  </a:lnTo>
                  <a:lnTo>
                    <a:pt x="285" y="246"/>
                  </a:lnTo>
                  <a:lnTo>
                    <a:pt x="278" y="257"/>
                  </a:lnTo>
                  <a:lnTo>
                    <a:pt x="271" y="268"/>
                  </a:lnTo>
                  <a:lnTo>
                    <a:pt x="265" y="276"/>
                  </a:lnTo>
                  <a:lnTo>
                    <a:pt x="260" y="282"/>
                  </a:lnTo>
                  <a:lnTo>
                    <a:pt x="259" y="284"/>
                  </a:lnTo>
                  <a:lnTo>
                    <a:pt x="262" y="267"/>
                  </a:lnTo>
                  <a:lnTo>
                    <a:pt x="263" y="240"/>
                  </a:lnTo>
                  <a:lnTo>
                    <a:pt x="263" y="208"/>
                  </a:lnTo>
                  <a:lnTo>
                    <a:pt x="262" y="172"/>
                  </a:lnTo>
                  <a:lnTo>
                    <a:pt x="257" y="137"/>
                  </a:lnTo>
                  <a:lnTo>
                    <a:pt x="249" y="102"/>
                  </a:lnTo>
                  <a:lnTo>
                    <a:pt x="239" y="72"/>
                  </a:lnTo>
                  <a:lnTo>
                    <a:pt x="225" y="50"/>
                  </a:lnTo>
                  <a:lnTo>
                    <a:pt x="225" y="73"/>
                  </a:lnTo>
                  <a:lnTo>
                    <a:pt x="220" y="94"/>
                  </a:lnTo>
                  <a:lnTo>
                    <a:pt x="214" y="109"/>
                  </a:lnTo>
                  <a:lnTo>
                    <a:pt x="212" y="115"/>
                  </a:lnTo>
                  <a:lnTo>
                    <a:pt x="210" y="99"/>
                  </a:lnTo>
                  <a:lnTo>
                    <a:pt x="205" y="80"/>
                  </a:lnTo>
                  <a:lnTo>
                    <a:pt x="197" y="61"/>
                  </a:lnTo>
                  <a:lnTo>
                    <a:pt x="189" y="42"/>
                  </a:lnTo>
                  <a:lnTo>
                    <a:pt x="181" y="26"/>
                  </a:lnTo>
                  <a:lnTo>
                    <a:pt x="173" y="12"/>
                  </a:lnTo>
                  <a:lnTo>
                    <a:pt x="168" y="3"/>
                  </a:lnTo>
                  <a:lnTo>
                    <a:pt x="166" y="0"/>
                  </a:lnTo>
                  <a:close/>
                </a:path>
              </a:pathLst>
            </a:custGeom>
            <a:solidFill>
              <a:srgbClr val="007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63" name="Freeform 63"/>
            <p:cNvSpPr>
              <a:spLocks/>
            </p:cNvSpPr>
            <p:nvPr/>
          </p:nvSpPr>
          <p:spPr bwMode="auto">
            <a:xfrm>
              <a:off x="3127" y="1589"/>
              <a:ext cx="379" cy="224"/>
            </a:xfrm>
            <a:custGeom>
              <a:avLst/>
              <a:gdLst>
                <a:gd name="T0" fmla="*/ 0 w 758"/>
                <a:gd name="T1" fmla="*/ 228 h 449"/>
                <a:gd name="T2" fmla="*/ 150 w 758"/>
                <a:gd name="T3" fmla="*/ 0 h 449"/>
                <a:gd name="T4" fmla="*/ 299 w 758"/>
                <a:gd name="T5" fmla="*/ 228 h 449"/>
                <a:gd name="T6" fmla="*/ 758 w 758"/>
                <a:gd name="T7" fmla="*/ 228 h 449"/>
                <a:gd name="T8" fmla="*/ 758 w 758"/>
                <a:gd name="T9" fmla="*/ 449 h 449"/>
                <a:gd name="T10" fmla="*/ 0 w 758"/>
                <a:gd name="T11" fmla="*/ 449 h 449"/>
                <a:gd name="T12" fmla="*/ 0 w 758"/>
                <a:gd name="T13" fmla="*/ 228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8" h="449">
                  <a:moveTo>
                    <a:pt x="0" y="228"/>
                  </a:moveTo>
                  <a:lnTo>
                    <a:pt x="150" y="0"/>
                  </a:lnTo>
                  <a:lnTo>
                    <a:pt x="299" y="228"/>
                  </a:lnTo>
                  <a:lnTo>
                    <a:pt x="758" y="228"/>
                  </a:lnTo>
                  <a:lnTo>
                    <a:pt x="758" y="449"/>
                  </a:lnTo>
                  <a:lnTo>
                    <a:pt x="0" y="449"/>
                  </a:lnTo>
                  <a:lnTo>
                    <a:pt x="0" y="228"/>
                  </a:lnTo>
                  <a:close/>
                </a:path>
              </a:pathLst>
            </a:custGeom>
            <a:solidFill>
              <a:srgbClr val="B2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64" name="Freeform 64"/>
            <p:cNvSpPr>
              <a:spLocks/>
            </p:cNvSpPr>
            <p:nvPr/>
          </p:nvSpPr>
          <p:spPr bwMode="auto">
            <a:xfrm>
              <a:off x="3124" y="1570"/>
              <a:ext cx="386" cy="133"/>
            </a:xfrm>
            <a:custGeom>
              <a:avLst/>
              <a:gdLst>
                <a:gd name="T0" fmla="*/ 763 w 770"/>
                <a:gd name="T1" fmla="*/ 264 h 264"/>
                <a:gd name="T2" fmla="*/ 304 w 770"/>
                <a:gd name="T3" fmla="*/ 264 h 264"/>
                <a:gd name="T4" fmla="*/ 155 w 770"/>
                <a:gd name="T5" fmla="*/ 36 h 264"/>
                <a:gd name="T6" fmla="*/ 5 w 770"/>
                <a:gd name="T7" fmla="*/ 264 h 264"/>
                <a:gd name="T8" fmla="*/ 0 w 770"/>
                <a:gd name="T9" fmla="*/ 237 h 264"/>
                <a:gd name="T10" fmla="*/ 155 w 770"/>
                <a:gd name="T11" fmla="*/ 0 h 264"/>
                <a:gd name="T12" fmla="*/ 309 w 770"/>
                <a:gd name="T13" fmla="*/ 237 h 264"/>
                <a:gd name="T14" fmla="*/ 770 w 770"/>
                <a:gd name="T15" fmla="*/ 237 h 264"/>
                <a:gd name="T16" fmla="*/ 763 w 770"/>
                <a:gd name="T17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0" h="264">
                  <a:moveTo>
                    <a:pt x="763" y="264"/>
                  </a:moveTo>
                  <a:lnTo>
                    <a:pt x="304" y="264"/>
                  </a:lnTo>
                  <a:lnTo>
                    <a:pt x="155" y="36"/>
                  </a:lnTo>
                  <a:lnTo>
                    <a:pt x="5" y="264"/>
                  </a:lnTo>
                  <a:lnTo>
                    <a:pt x="0" y="237"/>
                  </a:lnTo>
                  <a:lnTo>
                    <a:pt x="155" y="0"/>
                  </a:lnTo>
                  <a:lnTo>
                    <a:pt x="309" y="237"/>
                  </a:lnTo>
                  <a:lnTo>
                    <a:pt x="770" y="237"/>
                  </a:lnTo>
                  <a:lnTo>
                    <a:pt x="763" y="2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65" name="Rectangle 65"/>
            <p:cNvSpPr>
              <a:spLocks noChangeArrowheads="1"/>
            </p:cNvSpPr>
            <p:nvPr/>
          </p:nvSpPr>
          <p:spPr bwMode="auto">
            <a:xfrm>
              <a:off x="3138" y="1711"/>
              <a:ext cx="134" cy="10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66" name="Freeform 66"/>
            <p:cNvSpPr>
              <a:spLocks/>
            </p:cNvSpPr>
            <p:nvPr/>
          </p:nvSpPr>
          <p:spPr bwMode="auto">
            <a:xfrm>
              <a:off x="3202" y="1570"/>
              <a:ext cx="308" cy="119"/>
            </a:xfrm>
            <a:custGeom>
              <a:avLst/>
              <a:gdLst>
                <a:gd name="T0" fmla="*/ 0 w 615"/>
                <a:gd name="T1" fmla="*/ 0 h 237"/>
                <a:gd name="T2" fmla="*/ 154 w 615"/>
                <a:gd name="T3" fmla="*/ 237 h 237"/>
                <a:gd name="T4" fmla="*/ 615 w 615"/>
                <a:gd name="T5" fmla="*/ 237 h 237"/>
                <a:gd name="T6" fmla="*/ 460 w 615"/>
                <a:gd name="T7" fmla="*/ 0 h 237"/>
                <a:gd name="T8" fmla="*/ 0 w 615"/>
                <a:gd name="T9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5" h="237">
                  <a:moveTo>
                    <a:pt x="0" y="0"/>
                  </a:moveTo>
                  <a:lnTo>
                    <a:pt x="154" y="237"/>
                  </a:lnTo>
                  <a:lnTo>
                    <a:pt x="615" y="237"/>
                  </a:lnTo>
                  <a:lnTo>
                    <a:pt x="46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67" name="Rectangle 67"/>
            <p:cNvSpPr>
              <a:spLocks noChangeArrowheads="1"/>
            </p:cNvSpPr>
            <p:nvPr/>
          </p:nvSpPr>
          <p:spPr bwMode="auto">
            <a:xfrm>
              <a:off x="3147" y="1719"/>
              <a:ext cx="114" cy="94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68" name="Rectangle 68"/>
            <p:cNvSpPr>
              <a:spLocks noChangeArrowheads="1"/>
            </p:cNvSpPr>
            <p:nvPr/>
          </p:nvSpPr>
          <p:spPr bwMode="auto">
            <a:xfrm>
              <a:off x="3032" y="1813"/>
              <a:ext cx="1126" cy="221"/>
            </a:xfrm>
            <a:prstGeom prst="rect">
              <a:avLst/>
            </a:prstGeom>
            <a:solidFill>
              <a:srgbClr val="33BF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69" name="Freeform 69"/>
            <p:cNvSpPr>
              <a:spLocks/>
            </p:cNvSpPr>
            <p:nvPr/>
          </p:nvSpPr>
          <p:spPr bwMode="auto">
            <a:xfrm>
              <a:off x="3485" y="1432"/>
              <a:ext cx="435" cy="205"/>
            </a:xfrm>
            <a:custGeom>
              <a:avLst/>
              <a:gdLst>
                <a:gd name="T0" fmla="*/ 380 w 871"/>
                <a:gd name="T1" fmla="*/ 73 h 409"/>
                <a:gd name="T2" fmla="*/ 871 w 871"/>
                <a:gd name="T3" fmla="*/ 73 h 409"/>
                <a:gd name="T4" fmla="*/ 652 w 871"/>
                <a:gd name="T5" fmla="*/ 409 h 409"/>
                <a:gd name="T6" fmla="*/ 0 w 871"/>
                <a:gd name="T7" fmla="*/ 409 h 409"/>
                <a:gd name="T8" fmla="*/ 220 w 871"/>
                <a:gd name="T9" fmla="*/ 73 h 409"/>
                <a:gd name="T10" fmla="*/ 306 w 871"/>
                <a:gd name="T11" fmla="*/ 73 h 409"/>
                <a:gd name="T12" fmla="*/ 306 w 871"/>
                <a:gd name="T13" fmla="*/ 0 h 409"/>
                <a:gd name="T14" fmla="*/ 380 w 871"/>
                <a:gd name="T15" fmla="*/ 0 h 409"/>
                <a:gd name="T16" fmla="*/ 380 w 871"/>
                <a:gd name="T17" fmla="*/ 73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1" h="409">
                  <a:moveTo>
                    <a:pt x="380" y="73"/>
                  </a:moveTo>
                  <a:lnTo>
                    <a:pt x="871" y="73"/>
                  </a:lnTo>
                  <a:lnTo>
                    <a:pt x="652" y="409"/>
                  </a:lnTo>
                  <a:lnTo>
                    <a:pt x="0" y="409"/>
                  </a:lnTo>
                  <a:lnTo>
                    <a:pt x="220" y="73"/>
                  </a:lnTo>
                  <a:lnTo>
                    <a:pt x="306" y="73"/>
                  </a:lnTo>
                  <a:lnTo>
                    <a:pt x="306" y="0"/>
                  </a:lnTo>
                  <a:lnTo>
                    <a:pt x="380" y="0"/>
                  </a:lnTo>
                  <a:lnTo>
                    <a:pt x="380" y="73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70" name="Freeform 70"/>
            <p:cNvSpPr>
              <a:spLocks/>
            </p:cNvSpPr>
            <p:nvPr/>
          </p:nvSpPr>
          <p:spPr bwMode="auto">
            <a:xfrm>
              <a:off x="3489" y="1495"/>
              <a:ext cx="537" cy="318"/>
            </a:xfrm>
            <a:custGeom>
              <a:avLst/>
              <a:gdLst>
                <a:gd name="T0" fmla="*/ 1073 w 1073"/>
                <a:gd name="T1" fmla="*/ 323 h 636"/>
                <a:gd name="T2" fmla="*/ 862 w 1073"/>
                <a:gd name="T3" fmla="*/ 0 h 636"/>
                <a:gd name="T4" fmla="*/ 651 w 1073"/>
                <a:gd name="T5" fmla="*/ 323 h 636"/>
                <a:gd name="T6" fmla="*/ 0 w 1073"/>
                <a:gd name="T7" fmla="*/ 323 h 636"/>
                <a:gd name="T8" fmla="*/ 0 w 1073"/>
                <a:gd name="T9" fmla="*/ 636 h 636"/>
                <a:gd name="T10" fmla="*/ 1073 w 1073"/>
                <a:gd name="T11" fmla="*/ 636 h 636"/>
                <a:gd name="T12" fmla="*/ 1073 w 1073"/>
                <a:gd name="T13" fmla="*/ 323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3" h="636">
                  <a:moveTo>
                    <a:pt x="1073" y="323"/>
                  </a:moveTo>
                  <a:lnTo>
                    <a:pt x="862" y="0"/>
                  </a:lnTo>
                  <a:lnTo>
                    <a:pt x="651" y="323"/>
                  </a:lnTo>
                  <a:lnTo>
                    <a:pt x="0" y="323"/>
                  </a:lnTo>
                  <a:lnTo>
                    <a:pt x="0" y="636"/>
                  </a:lnTo>
                  <a:lnTo>
                    <a:pt x="1073" y="636"/>
                  </a:lnTo>
                  <a:lnTo>
                    <a:pt x="1073" y="323"/>
                  </a:lnTo>
                  <a:close/>
                </a:path>
              </a:pathLst>
            </a:custGeom>
            <a:solidFill>
              <a:srgbClr val="B2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71" name="Rectangle 71"/>
            <p:cNvSpPr>
              <a:spLocks noChangeArrowheads="1"/>
            </p:cNvSpPr>
            <p:nvPr/>
          </p:nvSpPr>
          <p:spPr bwMode="auto">
            <a:xfrm>
              <a:off x="3498" y="1668"/>
              <a:ext cx="312" cy="139"/>
            </a:xfrm>
            <a:prstGeom prst="rect">
              <a:avLst/>
            </a:prstGeom>
            <a:solidFill>
              <a:srgbClr val="D8B2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72" name="Freeform 72"/>
            <p:cNvSpPr>
              <a:spLocks/>
            </p:cNvSpPr>
            <p:nvPr/>
          </p:nvSpPr>
          <p:spPr bwMode="auto">
            <a:xfrm>
              <a:off x="3937" y="1757"/>
              <a:ext cx="174" cy="56"/>
            </a:xfrm>
            <a:custGeom>
              <a:avLst/>
              <a:gdLst>
                <a:gd name="T0" fmla="*/ 303 w 348"/>
                <a:gd name="T1" fmla="*/ 55 h 113"/>
                <a:gd name="T2" fmla="*/ 303 w 348"/>
                <a:gd name="T3" fmla="*/ 0 h 113"/>
                <a:gd name="T4" fmla="*/ 0 w 348"/>
                <a:gd name="T5" fmla="*/ 0 h 113"/>
                <a:gd name="T6" fmla="*/ 0 w 348"/>
                <a:gd name="T7" fmla="*/ 113 h 113"/>
                <a:gd name="T8" fmla="*/ 348 w 348"/>
                <a:gd name="T9" fmla="*/ 113 h 113"/>
                <a:gd name="T10" fmla="*/ 348 w 348"/>
                <a:gd name="T11" fmla="*/ 55 h 113"/>
                <a:gd name="T12" fmla="*/ 303 w 348"/>
                <a:gd name="T13" fmla="*/ 5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8" h="113">
                  <a:moveTo>
                    <a:pt x="303" y="55"/>
                  </a:moveTo>
                  <a:lnTo>
                    <a:pt x="303" y="0"/>
                  </a:lnTo>
                  <a:lnTo>
                    <a:pt x="0" y="0"/>
                  </a:lnTo>
                  <a:lnTo>
                    <a:pt x="0" y="113"/>
                  </a:lnTo>
                  <a:lnTo>
                    <a:pt x="348" y="113"/>
                  </a:lnTo>
                  <a:lnTo>
                    <a:pt x="348" y="55"/>
                  </a:lnTo>
                  <a:lnTo>
                    <a:pt x="303" y="55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73" name="Rectangle 73"/>
            <p:cNvSpPr>
              <a:spLocks noChangeArrowheads="1"/>
            </p:cNvSpPr>
            <p:nvPr/>
          </p:nvSpPr>
          <p:spPr bwMode="auto">
            <a:xfrm>
              <a:off x="3937" y="1665"/>
              <a:ext cx="74" cy="92"/>
            </a:xfrm>
            <a:prstGeom prst="rect">
              <a:avLst/>
            </a:prstGeom>
            <a:solidFill>
              <a:srgbClr val="C184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74" name="Rectangle 74"/>
            <p:cNvSpPr>
              <a:spLocks noChangeArrowheads="1"/>
            </p:cNvSpPr>
            <p:nvPr/>
          </p:nvSpPr>
          <p:spPr bwMode="auto">
            <a:xfrm>
              <a:off x="3646" y="1683"/>
              <a:ext cx="134" cy="104"/>
            </a:xfrm>
            <a:prstGeom prst="rect">
              <a:avLst/>
            </a:prstGeom>
            <a:solidFill>
              <a:srgbClr val="C184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75" name="Rectangle 75"/>
            <p:cNvSpPr>
              <a:spLocks noChangeArrowheads="1"/>
            </p:cNvSpPr>
            <p:nvPr/>
          </p:nvSpPr>
          <p:spPr bwMode="auto">
            <a:xfrm>
              <a:off x="3952" y="1675"/>
              <a:ext cx="45" cy="8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76" name="Freeform 76"/>
            <p:cNvSpPr>
              <a:spLocks/>
            </p:cNvSpPr>
            <p:nvPr/>
          </p:nvSpPr>
          <p:spPr bwMode="auto">
            <a:xfrm>
              <a:off x="3485" y="1469"/>
              <a:ext cx="545" cy="188"/>
            </a:xfrm>
            <a:custGeom>
              <a:avLst/>
              <a:gdLst>
                <a:gd name="T0" fmla="*/ 9 w 1091"/>
                <a:gd name="T1" fmla="*/ 375 h 375"/>
                <a:gd name="T2" fmla="*/ 660 w 1091"/>
                <a:gd name="T3" fmla="*/ 375 h 375"/>
                <a:gd name="T4" fmla="*/ 871 w 1091"/>
                <a:gd name="T5" fmla="*/ 52 h 375"/>
                <a:gd name="T6" fmla="*/ 1082 w 1091"/>
                <a:gd name="T7" fmla="*/ 375 h 375"/>
                <a:gd name="T8" fmla="*/ 1091 w 1091"/>
                <a:gd name="T9" fmla="*/ 336 h 375"/>
                <a:gd name="T10" fmla="*/ 871 w 1091"/>
                <a:gd name="T11" fmla="*/ 0 h 375"/>
                <a:gd name="T12" fmla="*/ 652 w 1091"/>
                <a:gd name="T13" fmla="*/ 336 h 375"/>
                <a:gd name="T14" fmla="*/ 0 w 1091"/>
                <a:gd name="T15" fmla="*/ 336 h 375"/>
                <a:gd name="T16" fmla="*/ 9 w 1091"/>
                <a:gd name="T17" fmla="*/ 3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1" h="375">
                  <a:moveTo>
                    <a:pt x="9" y="375"/>
                  </a:moveTo>
                  <a:lnTo>
                    <a:pt x="660" y="375"/>
                  </a:lnTo>
                  <a:lnTo>
                    <a:pt x="871" y="52"/>
                  </a:lnTo>
                  <a:lnTo>
                    <a:pt x="1082" y="375"/>
                  </a:lnTo>
                  <a:lnTo>
                    <a:pt x="1091" y="336"/>
                  </a:lnTo>
                  <a:lnTo>
                    <a:pt x="871" y="0"/>
                  </a:lnTo>
                  <a:lnTo>
                    <a:pt x="652" y="336"/>
                  </a:lnTo>
                  <a:lnTo>
                    <a:pt x="0" y="336"/>
                  </a:lnTo>
                  <a:lnTo>
                    <a:pt x="9" y="37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77" name="Rectangle 77"/>
            <p:cNvSpPr>
              <a:spLocks noChangeArrowheads="1"/>
            </p:cNvSpPr>
            <p:nvPr/>
          </p:nvSpPr>
          <p:spPr bwMode="auto">
            <a:xfrm>
              <a:off x="3684" y="1689"/>
              <a:ext cx="58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78" name="Rectangle 78"/>
            <p:cNvSpPr>
              <a:spLocks noChangeArrowheads="1"/>
            </p:cNvSpPr>
            <p:nvPr/>
          </p:nvSpPr>
          <p:spPr bwMode="auto">
            <a:xfrm>
              <a:off x="3653" y="1689"/>
              <a:ext cx="24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79" name="Rectangle 79"/>
            <p:cNvSpPr>
              <a:spLocks noChangeArrowheads="1"/>
            </p:cNvSpPr>
            <p:nvPr/>
          </p:nvSpPr>
          <p:spPr bwMode="auto">
            <a:xfrm>
              <a:off x="3750" y="1689"/>
              <a:ext cx="23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80" name="Rectangle 80"/>
            <p:cNvSpPr>
              <a:spLocks noChangeArrowheads="1"/>
            </p:cNvSpPr>
            <p:nvPr/>
          </p:nvSpPr>
          <p:spPr bwMode="auto">
            <a:xfrm>
              <a:off x="3857" y="1689"/>
              <a:ext cx="37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81" name="Rectangle 81"/>
            <p:cNvSpPr>
              <a:spLocks noChangeArrowheads="1"/>
            </p:cNvSpPr>
            <p:nvPr/>
          </p:nvSpPr>
          <p:spPr bwMode="auto">
            <a:xfrm>
              <a:off x="3833" y="1689"/>
              <a:ext cx="17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82" name="Rectangle 82"/>
            <p:cNvSpPr>
              <a:spLocks noChangeArrowheads="1"/>
            </p:cNvSpPr>
            <p:nvPr/>
          </p:nvSpPr>
          <p:spPr bwMode="auto">
            <a:xfrm>
              <a:off x="3902" y="1689"/>
              <a:ext cx="17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83" name="Freeform 83"/>
            <p:cNvSpPr>
              <a:spLocks/>
            </p:cNvSpPr>
            <p:nvPr/>
          </p:nvSpPr>
          <p:spPr bwMode="auto">
            <a:xfrm>
              <a:off x="3888" y="1565"/>
              <a:ext cx="27" cy="20"/>
            </a:xfrm>
            <a:custGeom>
              <a:avLst/>
              <a:gdLst>
                <a:gd name="T0" fmla="*/ 21 w 55"/>
                <a:gd name="T1" fmla="*/ 0 h 42"/>
                <a:gd name="T2" fmla="*/ 13 w 55"/>
                <a:gd name="T3" fmla="*/ 8 h 42"/>
                <a:gd name="T4" fmla="*/ 7 w 55"/>
                <a:gd name="T5" fmla="*/ 19 h 42"/>
                <a:gd name="T6" fmla="*/ 2 w 55"/>
                <a:gd name="T7" fmla="*/ 30 h 42"/>
                <a:gd name="T8" fmla="*/ 0 w 55"/>
                <a:gd name="T9" fmla="*/ 42 h 42"/>
                <a:gd name="T10" fmla="*/ 55 w 55"/>
                <a:gd name="T11" fmla="*/ 42 h 42"/>
                <a:gd name="T12" fmla="*/ 21 w 55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42">
                  <a:moveTo>
                    <a:pt x="21" y="0"/>
                  </a:moveTo>
                  <a:lnTo>
                    <a:pt x="13" y="8"/>
                  </a:lnTo>
                  <a:lnTo>
                    <a:pt x="7" y="19"/>
                  </a:lnTo>
                  <a:lnTo>
                    <a:pt x="2" y="30"/>
                  </a:lnTo>
                  <a:lnTo>
                    <a:pt x="0" y="42"/>
                  </a:lnTo>
                  <a:lnTo>
                    <a:pt x="55" y="4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84" name="Freeform 84"/>
            <p:cNvSpPr>
              <a:spLocks/>
            </p:cNvSpPr>
            <p:nvPr/>
          </p:nvSpPr>
          <p:spPr bwMode="auto">
            <a:xfrm>
              <a:off x="3925" y="1565"/>
              <a:ext cx="28" cy="20"/>
            </a:xfrm>
            <a:custGeom>
              <a:avLst/>
              <a:gdLst>
                <a:gd name="T0" fmla="*/ 33 w 55"/>
                <a:gd name="T1" fmla="*/ 0 h 42"/>
                <a:gd name="T2" fmla="*/ 41 w 55"/>
                <a:gd name="T3" fmla="*/ 8 h 42"/>
                <a:gd name="T4" fmla="*/ 48 w 55"/>
                <a:gd name="T5" fmla="*/ 19 h 42"/>
                <a:gd name="T6" fmla="*/ 53 w 55"/>
                <a:gd name="T7" fmla="*/ 30 h 42"/>
                <a:gd name="T8" fmla="*/ 55 w 55"/>
                <a:gd name="T9" fmla="*/ 42 h 42"/>
                <a:gd name="T10" fmla="*/ 0 w 55"/>
                <a:gd name="T11" fmla="*/ 42 h 42"/>
                <a:gd name="T12" fmla="*/ 33 w 55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42">
                  <a:moveTo>
                    <a:pt x="33" y="0"/>
                  </a:moveTo>
                  <a:lnTo>
                    <a:pt x="41" y="8"/>
                  </a:lnTo>
                  <a:lnTo>
                    <a:pt x="48" y="19"/>
                  </a:lnTo>
                  <a:lnTo>
                    <a:pt x="53" y="30"/>
                  </a:lnTo>
                  <a:lnTo>
                    <a:pt x="55" y="42"/>
                  </a:lnTo>
                  <a:lnTo>
                    <a:pt x="0" y="4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85" name="Freeform 85"/>
            <p:cNvSpPr>
              <a:spLocks/>
            </p:cNvSpPr>
            <p:nvPr/>
          </p:nvSpPr>
          <p:spPr bwMode="auto">
            <a:xfrm>
              <a:off x="3904" y="1554"/>
              <a:ext cx="32" cy="27"/>
            </a:xfrm>
            <a:custGeom>
              <a:avLst/>
              <a:gdLst>
                <a:gd name="T0" fmla="*/ 33 w 66"/>
                <a:gd name="T1" fmla="*/ 53 h 53"/>
                <a:gd name="T2" fmla="*/ 66 w 66"/>
                <a:gd name="T3" fmla="*/ 12 h 53"/>
                <a:gd name="T4" fmla="*/ 59 w 66"/>
                <a:gd name="T5" fmla="*/ 7 h 53"/>
                <a:gd name="T6" fmla="*/ 52 w 66"/>
                <a:gd name="T7" fmla="*/ 4 h 53"/>
                <a:gd name="T8" fmla="*/ 43 w 66"/>
                <a:gd name="T9" fmla="*/ 2 h 53"/>
                <a:gd name="T10" fmla="*/ 34 w 66"/>
                <a:gd name="T11" fmla="*/ 0 h 53"/>
                <a:gd name="T12" fmla="*/ 25 w 66"/>
                <a:gd name="T13" fmla="*/ 2 h 53"/>
                <a:gd name="T14" fmla="*/ 15 w 66"/>
                <a:gd name="T15" fmla="*/ 4 h 53"/>
                <a:gd name="T16" fmla="*/ 7 w 66"/>
                <a:gd name="T17" fmla="*/ 7 h 53"/>
                <a:gd name="T18" fmla="*/ 0 w 66"/>
                <a:gd name="T19" fmla="*/ 12 h 53"/>
                <a:gd name="T20" fmla="*/ 33 w 66"/>
                <a:gd name="T2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53">
                  <a:moveTo>
                    <a:pt x="33" y="53"/>
                  </a:moveTo>
                  <a:lnTo>
                    <a:pt x="66" y="12"/>
                  </a:lnTo>
                  <a:lnTo>
                    <a:pt x="59" y="7"/>
                  </a:lnTo>
                  <a:lnTo>
                    <a:pt x="52" y="4"/>
                  </a:lnTo>
                  <a:lnTo>
                    <a:pt x="43" y="2"/>
                  </a:lnTo>
                  <a:lnTo>
                    <a:pt x="34" y="0"/>
                  </a:lnTo>
                  <a:lnTo>
                    <a:pt x="25" y="2"/>
                  </a:lnTo>
                  <a:lnTo>
                    <a:pt x="15" y="4"/>
                  </a:lnTo>
                  <a:lnTo>
                    <a:pt x="7" y="7"/>
                  </a:lnTo>
                  <a:lnTo>
                    <a:pt x="0" y="12"/>
                  </a:lnTo>
                  <a:lnTo>
                    <a:pt x="33" y="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86" name="Freeform 86"/>
            <p:cNvSpPr>
              <a:spLocks/>
            </p:cNvSpPr>
            <p:nvPr/>
          </p:nvSpPr>
          <p:spPr bwMode="auto">
            <a:xfrm>
              <a:off x="3924" y="1578"/>
              <a:ext cx="174" cy="87"/>
            </a:xfrm>
            <a:custGeom>
              <a:avLst/>
              <a:gdLst>
                <a:gd name="T0" fmla="*/ 1 w 348"/>
                <a:gd name="T1" fmla="*/ 136 h 174"/>
                <a:gd name="T2" fmla="*/ 88 w 348"/>
                <a:gd name="T3" fmla="*/ 0 h 174"/>
                <a:gd name="T4" fmla="*/ 122 w 348"/>
                <a:gd name="T5" fmla="*/ 0 h 174"/>
                <a:gd name="T6" fmla="*/ 35 w 348"/>
                <a:gd name="T7" fmla="*/ 136 h 174"/>
                <a:gd name="T8" fmla="*/ 171 w 348"/>
                <a:gd name="T9" fmla="*/ 136 h 174"/>
                <a:gd name="T10" fmla="*/ 259 w 348"/>
                <a:gd name="T11" fmla="*/ 0 h 174"/>
                <a:gd name="T12" fmla="*/ 348 w 348"/>
                <a:gd name="T13" fmla="*/ 136 h 174"/>
                <a:gd name="T14" fmla="*/ 340 w 348"/>
                <a:gd name="T15" fmla="*/ 174 h 174"/>
                <a:gd name="T16" fmla="*/ 259 w 348"/>
                <a:gd name="T17" fmla="*/ 50 h 174"/>
                <a:gd name="T18" fmla="*/ 179 w 348"/>
                <a:gd name="T19" fmla="*/ 174 h 174"/>
                <a:gd name="T20" fmla="*/ 9 w 348"/>
                <a:gd name="T21" fmla="*/ 174 h 174"/>
                <a:gd name="T22" fmla="*/ 0 w 348"/>
                <a:gd name="T23" fmla="*/ 136 h 174"/>
                <a:gd name="T24" fmla="*/ 1 w 348"/>
                <a:gd name="T25" fmla="*/ 136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8" h="174">
                  <a:moveTo>
                    <a:pt x="1" y="136"/>
                  </a:moveTo>
                  <a:lnTo>
                    <a:pt x="88" y="0"/>
                  </a:lnTo>
                  <a:lnTo>
                    <a:pt x="122" y="0"/>
                  </a:lnTo>
                  <a:lnTo>
                    <a:pt x="35" y="136"/>
                  </a:lnTo>
                  <a:lnTo>
                    <a:pt x="171" y="136"/>
                  </a:lnTo>
                  <a:lnTo>
                    <a:pt x="259" y="0"/>
                  </a:lnTo>
                  <a:lnTo>
                    <a:pt x="348" y="136"/>
                  </a:lnTo>
                  <a:lnTo>
                    <a:pt x="340" y="174"/>
                  </a:lnTo>
                  <a:lnTo>
                    <a:pt x="259" y="50"/>
                  </a:lnTo>
                  <a:lnTo>
                    <a:pt x="179" y="174"/>
                  </a:lnTo>
                  <a:lnTo>
                    <a:pt x="9" y="174"/>
                  </a:lnTo>
                  <a:lnTo>
                    <a:pt x="0" y="136"/>
                  </a:lnTo>
                  <a:lnTo>
                    <a:pt x="1" y="1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87" name="Rectangle 87"/>
            <p:cNvSpPr>
              <a:spLocks noChangeArrowheads="1"/>
            </p:cNvSpPr>
            <p:nvPr/>
          </p:nvSpPr>
          <p:spPr bwMode="auto">
            <a:xfrm>
              <a:off x="4038" y="1789"/>
              <a:ext cx="69" cy="2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88" name="Rectangle 88"/>
            <p:cNvSpPr>
              <a:spLocks noChangeArrowheads="1"/>
            </p:cNvSpPr>
            <p:nvPr/>
          </p:nvSpPr>
          <p:spPr bwMode="auto">
            <a:xfrm>
              <a:off x="4015" y="1762"/>
              <a:ext cx="69" cy="2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89" name="Freeform 89"/>
            <p:cNvSpPr>
              <a:spLocks/>
            </p:cNvSpPr>
            <p:nvPr/>
          </p:nvSpPr>
          <p:spPr bwMode="auto">
            <a:xfrm>
              <a:off x="4014" y="1604"/>
              <a:ext cx="80" cy="61"/>
            </a:xfrm>
            <a:custGeom>
              <a:avLst/>
              <a:gdLst>
                <a:gd name="T0" fmla="*/ 161 w 161"/>
                <a:gd name="T1" fmla="*/ 124 h 124"/>
                <a:gd name="T2" fmla="*/ 80 w 161"/>
                <a:gd name="T3" fmla="*/ 0 h 124"/>
                <a:gd name="T4" fmla="*/ 0 w 161"/>
                <a:gd name="T5" fmla="*/ 124 h 124"/>
                <a:gd name="T6" fmla="*/ 161 w 161"/>
                <a:gd name="T7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124">
                  <a:moveTo>
                    <a:pt x="161" y="124"/>
                  </a:moveTo>
                  <a:lnTo>
                    <a:pt x="80" y="0"/>
                  </a:lnTo>
                  <a:lnTo>
                    <a:pt x="0" y="124"/>
                  </a:lnTo>
                  <a:lnTo>
                    <a:pt x="161" y="124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90" name="Rectangle 90"/>
            <p:cNvSpPr>
              <a:spLocks noChangeArrowheads="1"/>
            </p:cNvSpPr>
            <p:nvPr/>
          </p:nvSpPr>
          <p:spPr bwMode="auto">
            <a:xfrm>
              <a:off x="4076" y="1665"/>
              <a:ext cx="9" cy="92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91" name="Freeform 91"/>
            <p:cNvSpPr>
              <a:spLocks/>
            </p:cNvSpPr>
            <p:nvPr/>
          </p:nvSpPr>
          <p:spPr bwMode="auto">
            <a:xfrm>
              <a:off x="3942" y="1578"/>
              <a:ext cx="111" cy="68"/>
            </a:xfrm>
            <a:custGeom>
              <a:avLst/>
              <a:gdLst>
                <a:gd name="T0" fmla="*/ 87 w 224"/>
                <a:gd name="T1" fmla="*/ 0 h 136"/>
                <a:gd name="T2" fmla="*/ 0 w 224"/>
                <a:gd name="T3" fmla="*/ 136 h 136"/>
                <a:gd name="T4" fmla="*/ 136 w 224"/>
                <a:gd name="T5" fmla="*/ 136 h 136"/>
                <a:gd name="T6" fmla="*/ 224 w 224"/>
                <a:gd name="T7" fmla="*/ 0 h 136"/>
                <a:gd name="T8" fmla="*/ 87 w 224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136">
                  <a:moveTo>
                    <a:pt x="87" y="0"/>
                  </a:moveTo>
                  <a:lnTo>
                    <a:pt x="0" y="136"/>
                  </a:lnTo>
                  <a:lnTo>
                    <a:pt x="136" y="136"/>
                  </a:lnTo>
                  <a:lnTo>
                    <a:pt x="224" y="0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92" name="Rectangle 92"/>
            <p:cNvSpPr>
              <a:spLocks noChangeArrowheads="1"/>
            </p:cNvSpPr>
            <p:nvPr/>
          </p:nvSpPr>
          <p:spPr bwMode="auto">
            <a:xfrm>
              <a:off x="4011" y="1665"/>
              <a:ext cx="15" cy="92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93" name="Rectangle 93"/>
            <p:cNvSpPr>
              <a:spLocks noChangeArrowheads="1"/>
            </p:cNvSpPr>
            <p:nvPr/>
          </p:nvSpPr>
          <p:spPr bwMode="auto">
            <a:xfrm>
              <a:off x="3937" y="1665"/>
              <a:ext cx="15" cy="92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94" name="Freeform 94"/>
            <p:cNvSpPr>
              <a:spLocks/>
            </p:cNvSpPr>
            <p:nvPr/>
          </p:nvSpPr>
          <p:spPr bwMode="auto">
            <a:xfrm>
              <a:off x="2830" y="1813"/>
              <a:ext cx="442" cy="221"/>
            </a:xfrm>
            <a:custGeom>
              <a:avLst/>
              <a:gdLst>
                <a:gd name="T0" fmla="*/ 646 w 882"/>
                <a:gd name="T1" fmla="*/ 4 h 442"/>
                <a:gd name="T2" fmla="*/ 683 w 882"/>
                <a:gd name="T3" fmla="*/ 23 h 442"/>
                <a:gd name="T4" fmla="*/ 706 w 882"/>
                <a:gd name="T5" fmla="*/ 52 h 442"/>
                <a:gd name="T6" fmla="*/ 682 w 882"/>
                <a:gd name="T7" fmla="*/ 80 h 442"/>
                <a:gd name="T8" fmla="*/ 613 w 882"/>
                <a:gd name="T9" fmla="*/ 96 h 442"/>
                <a:gd name="T10" fmla="*/ 555 w 882"/>
                <a:gd name="T11" fmla="*/ 104 h 442"/>
                <a:gd name="T12" fmla="*/ 493 w 882"/>
                <a:gd name="T13" fmla="*/ 111 h 442"/>
                <a:gd name="T14" fmla="*/ 427 w 882"/>
                <a:gd name="T15" fmla="*/ 118 h 442"/>
                <a:gd name="T16" fmla="*/ 361 w 882"/>
                <a:gd name="T17" fmla="*/ 126 h 442"/>
                <a:gd name="T18" fmla="*/ 295 w 882"/>
                <a:gd name="T19" fmla="*/ 135 h 442"/>
                <a:gd name="T20" fmla="*/ 232 w 882"/>
                <a:gd name="T21" fmla="*/ 146 h 442"/>
                <a:gd name="T22" fmla="*/ 172 w 882"/>
                <a:gd name="T23" fmla="*/ 161 h 442"/>
                <a:gd name="T24" fmla="*/ 116 w 882"/>
                <a:gd name="T25" fmla="*/ 181 h 442"/>
                <a:gd name="T26" fmla="*/ 69 w 882"/>
                <a:gd name="T27" fmla="*/ 207 h 442"/>
                <a:gd name="T28" fmla="*/ 32 w 882"/>
                <a:gd name="T29" fmla="*/ 241 h 442"/>
                <a:gd name="T30" fmla="*/ 8 w 882"/>
                <a:gd name="T31" fmla="*/ 278 h 442"/>
                <a:gd name="T32" fmla="*/ 0 w 882"/>
                <a:gd name="T33" fmla="*/ 317 h 442"/>
                <a:gd name="T34" fmla="*/ 10 w 882"/>
                <a:gd name="T35" fmla="*/ 356 h 442"/>
                <a:gd name="T36" fmla="*/ 41 w 882"/>
                <a:gd name="T37" fmla="*/ 393 h 442"/>
                <a:gd name="T38" fmla="*/ 98 w 882"/>
                <a:gd name="T39" fmla="*/ 427 h 442"/>
                <a:gd name="T40" fmla="*/ 151 w 882"/>
                <a:gd name="T41" fmla="*/ 442 h 442"/>
                <a:gd name="T42" fmla="*/ 196 w 882"/>
                <a:gd name="T43" fmla="*/ 442 h 442"/>
                <a:gd name="T44" fmla="*/ 256 w 882"/>
                <a:gd name="T45" fmla="*/ 442 h 442"/>
                <a:gd name="T46" fmla="*/ 323 w 882"/>
                <a:gd name="T47" fmla="*/ 442 h 442"/>
                <a:gd name="T48" fmla="*/ 392 w 882"/>
                <a:gd name="T49" fmla="*/ 442 h 442"/>
                <a:gd name="T50" fmla="*/ 454 w 882"/>
                <a:gd name="T51" fmla="*/ 442 h 442"/>
                <a:gd name="T52" fmla="*/ 502 w 882"/>
                <a:gd name="T53" fmla="*/ 442 h 442"/>
                <a:gd name="T54" fmla="*/ 530 w 882"/>
                <a:gd name="T55" fmla="*/ 442 h 442"/>
                <a:gd name="T56" fmla="*/ 505 w 882"/>
                <a:gd name="T57" fmla="*/ 436 h 442"/>
                <a:gd name="T58" fmla="*/ 437 w 882"/>
                <a:gd name="T59" fmla="*/ 422 h 442"/>
                <a:gd name="T60" fmla="*/ 363 w 882"/>
                <a:gd name="T61" fmla="*/ 404 h 442"/>
                <a:gd name="T62" fmla="*/ 293 w 882"/>
                <a:gd name="T63" fmla="*/ 381 h 442"/>
                <a:gd name="T64" fmla="*/ 234 w 882"/>
                <a:gd name="T65" fmla="*/ 353 h 442"/>
                <a:gd name="T66" fmla="*/ 194 w 882"/>
                <a:gd name="T67" fmla="*/ 321 h 442"/>
                <a:gd name="T68" fmla="*/ 180 w 882"/>
                <a:gd name="T69" fmla="*/ 284 h 442"/>
                <a:gd name="T70" fmla="*/ 202 w 882"/>
                <a:gd name="T71" fmla="*/ 241 h 442"/>
                <a:gd name="T72" fmla="*/ 247 w 882"/>
                <a:gd name="T73" fmla="*/ 207 h 442"/>
                <a:gd name="T74" fmla="*/ 302 w 882"/>
                <a:gd name="T75" fmla="*/ 191 h 442"/>
                <a:gd name="T76" fmla="*/ 373 w 882"/>
                <a:gd name="T77" fmla="*/ 180 h 442"/>
                <a:gd name="T78" fmla="*/ 456 w 882"/>
                <a:gd name="T79" fmla="*/ 170 h 442"/>
                <a:gd name="T80" fmla="*/ 545 w 882"/>
                <a:gd name="T81" fmla="*/ 162 h 442"/>
                <a:gd name="T82" fmla="*/ 631 w 882"/>
                <a:gd name="T83" fmla="*/ 153 h 442"/>
                <a:gd name="T84" fmla="*/ 712 w 882"/>
                <a:gd name="T85" fmla="*/ 142 h 442"/>
                <a:gd name="T86" fmla="*/ 778 w 882"/>
                <a:gd name="T87" fmla="*/ 124 h 442"/>
                <a:gd name="T88" fmla="*/ 843 w 882"/>
                <a:gd name="T89" fmla="*/ 92 h 442"/>
                <a:gd name="T90" fmla="*/ 880 w 882"/>
                <a:gd name="T91" fmla="*/ 53 h 442"/>
                <a:gd name="T92" fmla="*/ 880 w 882"/>
                <a:gd name="T93" fmla="*/ 23 h 442"/>
                <a:gd name="T94" fmla="*/ 866 w 882"/>
                <a:gd name="T95" fmla="*/ 5 h 442"/>
                <a:gd name="T96" fmla="*/ 632 w 882"/>
                <a:gd name="T97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82" h="442">
                  <a:moveTo>
                    <a:pt x="632" y="0"/>
                  </a:moveTo>
                  <a:lnTo>
                    <a:pt x="646" y="4"/>
                  </a:lnTo>
                  <a:lnTo>
                    <a:pt x="665" y="12"/>
                  </a:lnTo>
                  <a:lnTo>
                    <a:pt x="683" y="23"/>
                  </a:lnTo>
                  <a:lnTo>
                    <a:pt x="699" y="37"/>
                  </a:lnTo>
                  <a:lnTo>
                    <a:pt x="706" y="52"/>
                  </a:lnTo>
                  <a:lnTo>
                    <a:pt x="703" y="67"/>
                  </a:lnTo>
                  <a:lnTo>
                    <a:pt x="682" y="80"/>
                  </a:lnTo>
                  <a:lnTo>
                    <a:pt x="641" y="91"/>
                  </a:lnTo>
                  <a:lnTo>
                    <a:pt x="613" y="96"/>
                  </a:lnTo>
                  <a:lnTo>
                    <a:pt x="585" y="99"/>
                  </a:lnTo>
                  <a:lnTo>
                    <a:pt x="555" y="104"/>
                  </a:lnTo>
                  <a:lnTo>
                    <a:pt x="524" y="107"/>
                  </a:lnTo>
                  <a:lnTo>
                    <a:pt x="493" y="111"/>
                  </a:lnTo>
                  <a:lnTo>
                    <a:pt x="460" y="114"/>
                  </a:lnTo>
                  <a:lnTo>
                    <a:pt x="427" y="118"/>
                  </a:lnTo>
                  <a:lnTo>
                    <a:pt x="394" y="121"/>
                  </a:lnTo>
                  <a:lnTo>
                    <a:pt x="361" y="126"/>
                  </a:lnTo>
                  <a:lnTo>
                    <a:pt x="328" y="130"/>
                  </a:lnTo>
                  <a:lnTo>
                    <a:pt x="295" y="135"/>
                  </a:lnTo>
                  <a:lnTo>
                    <a:pt x="263" y="141"/>
                  </a:lnTo>
                  <a:lnTo>
                    <a:pt x="232" y="146"/>
                  </a:lnTo>
                  <a:lnTo>
                    <a:pt x="200" y="153"/>
                  </a:lnTo>
                  <a:lnTo>
                    <a:pt x="172" y="161"/>
                  </a:lnTo>
                  <a:lnTo>
                    <a:pt x="143" y="170"/>
                  </a:lnTo>
                  <a:lnTo>
                    <a:pt x="116" y="181"/>
                  </a:lnTo>
                  <a:lnTo>
                    <a:pt x="91" y="194"/>
                  </a:lnTo>
                  <a:lnTo>
                    <a:pt x="69" y="207"/>
                  </a:lnTo>
                  <a:lnTo>
                    <a:pt x="48" y="223"/>
                  </a:lnTo>
                  <a:lnTo>
                    <a:pt x="32" y="241"/>
                  </a:lnTo>
                  <a:lnTo>
                    <a:pt x="18" y="259"/>
                  </a:lnTo>
                  <a:lnTo>
                    <a:pt x="8" y="278"/>
                  </a:lnTo>
                  <a:lnTo>
                    <a:pt x="1" y="297"/>
                  </a:lnTo>
                  <a:lnTo>
                    <a:pt x="0" y="317"/>
                  </a:lnTo>
                  <a:lnTo>
                    <a:pt x="2" y="336"/>
                  </a:lnTo>
                  <a:lnTo>
                    <a:pt x="10" y="356"/>
                  </a:lnTo>
                  <a:lnTo>
                    <a:pt x="23" y="374"/>
                  </a:lnTo>
                  <a:lnTo>
                    <a:pt x="41" y="393"/>
                  </a:lnTo>
                  <a:lnTo>
                    <a:pt x="67" y="411"/>
                  </a:lnTo>
                  <a:lnTo>
                    <a:pt x="98" y="427"/>
                  </a:lnTo>
                  <a:lnTo>
                    <a:pt x="136" y="442"/>
                  </a:lnTo>
                  <a:lnTo>
                    <a:pt x="151" y="442"/>
                  </a:lnTo>
                  <a:lnTo>
                    <a:pt x="170" y="442"/>
                  </a:lnTo>
                  <a:lnTo>
                    <a:pt x="196" y="442"/>
                  </a:lnTo>
                  <a:lnTo>
                    <a:pt x="223" y="442"/>
                  </a:lnTo>
                  <a:lnTo>
                    <a:pt x="256" y="442"/>
                  </a:lnTo>
                  <a:lnTo>
                    <a:pt x="288" y="442"/>
                  </a:lnTo>
                  <a:lnTo>
                    <a:pt x="323" y="442"/>
                  </a:lnTo>
                  <a:lnTo>
                    <a:pt x="357" y="442"/>
                  </a:lnTo>
                  <a:lnTo>
                    <a:pt x="392" y="442"/>
                  </a:lnTo>
                  <a:lnTo>
                    <a:pt x="424" y="442"/>
                  </a:lnTo>
                  <a:lnTo>
                    <a:pt x="454" y="442"/>
                  </a:lnTo>
                  <a:lnTo>
                    <a:pt x="480" y="442"/>
                  </a:lnTo>
                  <a:lnTo>
                    <a:pt x="502" y="442"/>
                  </a:lnTo>
                  <a:lnTo>
                    <a:pt x="518" y="442"/>
                  </a:lnTo>
                  <a:lnTo>
                    <a:pt x="530" y="442"/>
                  </a:lnTo>
                  <a:lnTo>
                    <a:pt x="533" y="442"/>
                  </a:lnTo>
                  <a:lnTo>
                    <a:pt x="505" y="436"/>
                  </a:lnTo>
                  <a:lnTo>
                    <a:pt x="471" y="429"/>
                  </a:lnTo>
                  <a:lnTo>
                    <a:pt x="437" y="422"/>
                  </a:lnTo>
                  <a:lnTo>
                    <a:pt x="400" y="413"/>
                  </a:lnTo>
                  <a:lnTo>
                    <a:pt x="363" y="404"/>
                  </a:lnTo>
                  <a:lnTo>
                    <a:pt x="327" y="393"/>
                  </a:lnTo>
                  <a:lnTo>
                    <a:pt x="293" y="381"/>
                  </a:lnTo>
                  <a:lnTo>
                    <a:pt x="262" y="367"/>
                  </a:lnTo>
                  <a:lnTo>
                    <a:pt x="234" y="353"/>
                  </a:lnTo>
                  <a:lnTo>
                    <a:pt x="211" y="338"/>
                  </a:lnTo>
                  <a:lnTo>
                    <a:pt x="194" y="321"/>
                  </a:lnTo>
                  <a:lnTo>
                    <a:pt x="182" y="303"/>
                  </a:lnTo>
                  <a:lnTo>
                    <a:pt x="180" y="284"/>
                  </a:lnTo>
                  <a:lnTo>
                    <a:pt x="185" y="264"/>
                  </a:lnTo>
                  <a:lnTo>
                    <a:pt x="202" y="241"/>
                  </a:lnTo>
                  <a:lnTo>
                    <a:pt x="228" y="218"/>
                  </a:lnTo>
                  <a:lnTo>
                    <a:pt x="247" y="207"/>
                  </a:lnTo>
                  <a:lnTo>
                    <a:pt x="272" y="198"/>
                  </a:lnTo>
                  <a:lnTo>
                    <a:pt x="302" y="191"/>
                  </a:lnTo>
                  <a:lnTo>
                    <a:pt x="335" y="184"/>
                  </a:lnTo>
                  <a:lnTo>
                    <a:pt x="373" y="180"/>
                  </a:lnTo>
                  <a:lnTo>
                    <a:pt x="414" y="174"/>
                  </a:lnTo>
                  <a:lnTo>
                    <a:pt x="456" y="170"/>
                  </a:lnTo>
                  <a:lnTo>
                    <a:pt x="500" y="166"/>
                  </a:lnTo>
                  <a:lnTo>
                    <a:pt x="545" y="162"/>
                  </a:lnTo>
                  <a:lnTo>
                    <a:pt x="589" y="158"/>
                  </a:lnTo>
                  <a:lnTo>
                    <a:pt x="631" y="153"/>
                  </a:lnTo>
                  <a:lnTo>
                    <a:pt x="673" y="147"/>
                  </a:lnTo>
                  <a:lnTo>
                    <a:pt x="712" y="142"/>
                  </a:lnTo>
                  <a:lnTo>
                    <a:pt x="747" y="134"/>
                  </a:lnTo>
                  <a:lnTo>
                    <a:pt x="778" y="124"/>
                  </a:lnTo>
                  <a:lnTo>
                    <a:pt x="804" y="114"/>
                  </a:lnTo>
                  <a:lnTo>
                    <a:pt x="843" y="92"/>
                  </a:lnTo>
                  <a:lnTo>
                    <a:pt x="868" y="72"/>
                  </a:lnTo>
                  <a:lnTo>
                    <a:pt x="880" y="53"/>
                  </a:lnTo>
                  <a:lnTo>
                    <a:pt x="882" y="37"/>
                  </a:lnTo>
                  <a:lnTo>
                    <a:pt x="880" y="23"/>
                  </a:lnTo>
                  <a:lnTo>
                    <a:pt x="873" y="13"/>
                  </a:lnTo>
                  <a:lnTo>
                    <a:pt x="866" y="5"/>
                  </a:lnTo>
                  <a:lnTo>
                    <a:pt x="861" y="0"/>
                  </a:lnTo>
                  <a:lnTo>
                    <a:pt x="6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95" name="Freeform 95"/>
            <p:cNvSpPr>
              <a:spLocks/>
            </p:cNvSpPr>
            <p:nvPr/>
          </p:nvSpPr>
          <p:spPr bwMode="auto">
            <a:xfrm>
              <a:off x="3389" y="1712"/>
              <a:ext cx="45" cy="170"/>
            </a:xfrm>
            <a:custGeom>
              <a:avLst/>
              <a:gdLst>
                <a:gd name="T0" fmla="*/ 7 w 91"/>
                <a:gd name="T1" fmla="*/ 338 h 338"/>
                <a:gd name="T2" fmla="*/ 4 w 91"/>
                <a:gd name="T3" fmla="*/ 338 h 338"/>
                <a:gd name="T4" fmla="*/ 0 w 91"/>
                <a:gd name="T5" fmla="*/ 335 h 338"/>
                <a:gd name="T6" fmla="*/ 4 w 91"/>
                <a:gd name="T7" fmla="*/ 145 h 338"/>
                <a:gd name="T8" fmla="*/ 5 w 91"/>
                <a:gd name="T9" fmla="*/ 7 h 338"/>
                <a:gd name="T10" fmla="*/ 3 w 91"/>
                <a:gd name="T11" fmla="*/ 4 h 338"/>
                <a:gd name="T12" fmla="*/ 3 w 91"/>
                <a:gd name="T13" fmla="*/ 2 h 338"/>
                <a:gd name="T14" fmla="*/ 59 w 91"/>
                <a:gd name="T15" fmla="*/ 0 h 338"/>
                <a:gd name="T16" fmla="*/ 66 w 91"/>
                <a:gd name="T17" fmla="*/ 7 h 338"/>
                <a:gd name="T18" fmla="*/ 67 w 91"/>
                <a:gd name="T19" fmla="*/ 10 h 338"/>
                <a:gd name="T20" fmla="*/ 65 w 91"/>
                <a:gd name="T21" fmla="*/ 10 h 338"/>
                <a:gd name="T22" fmla="*/ 91 w 91"/>
                <a:gd name="T23" fmla="*/ 335 h 338"/>
                <a:gd name="T24" fmla="*/ 87 w 91"/>
                <a:gd name="T25" fmla="*/ 335 h 338"/>
                <a:gd name="T26" fmla="*/ 82 w 91"/>
                <a:gd name="T27" fmla="*/ 332 h 338"/>
                <a:gd name="T28" fmla="*/ 58 w 91"/>
                <a:gd name="T29" fmla="*/ 11 h 338"/>
                <a:gd name="T30" fmla="*/ 15 w 91"/>
                <a:gd name="T31" fmla="*/ 13 h 338"/>
                <a:gd name="T32" fmla="*/ 7 w 91"/>
                <a:gd name="T33" fmla="*/ 338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338">
                  <a:moveTo>
                    <a:pt x="7" y="338"/>
                  </a:moveTo>
                  <a:lnTo>
                    <a:pt x="4" y="338"/>
                  </a:lnTo>
                  <a:lnTo>
                    <a:pt x="0" y="335"/>
                  </a:lnTo>
                  <a:lnTo>
                    <a:pt x="4" y="145"/>
                  </a:lnTo>
                  <a:lnTo>
                    <a:pt x="5" y="7"/>
                  </a:lnTo>
                  <a:lnTo>
                    <a:pt x="3" y="4"/>
                  </a:lnTo>
                  <a:lnTo>
                    <a:pt x="3" y="2"/>
                  </a:lnTo>
                  <a:lnTo>
                    <a:pt x="59" y="0"/>
                  </a:lnTo>
                  <a:lnTo>
                    <a:pt x="66" y="7"/>
                  </a:lnTo>
                  <a:lnTo>
                    <a:pt x="67" y="10"/>
                  </a:lnTo>
                  <a:lnTo>
                    <a:pt x="65" y="10"/>
                  </a:lnTo>
                  <a:lnTo>
                    <a:pt x="91" y="335"/>
                  </a:lnTo>
                  <a:lnTo>
                    <a:pt x="87" y="335"/>
                  </a:lnTo>
                  <a:lnTo>
                    <a:pt x="82" y="332"/>
                  </a:lnTo>
                  <a:lnTo>
                    <a:pt x="58" y="11"/>
                  </a:lnTo>
                  <a:lnTo>
                    <a:pt x="15" y="13"/>
                  </a:lnTo>
                  <a:lnTo>
                    <a:pt x="7" y="338"/>
                  </a:lnTo>
                  <a:close/>
                </a:path>
              </a:pathLst>
            </a:custGeom>
            <a:solidFill>
              <a:srgbClr val="33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96" name="Freeform 96"/>
            <p:cNvSpPr>
              <a:spLocks/>
            </p:cNvSpPr>
            <p:nvPr/>
          </p:nvSpPr>
          <p:spPr bwMode="auto">
            <a:xfrm>
              <a:off x="3394" y="1726"/>
              <a:ext cx="26" cy="5"/>
            </a:xfrm>
            <a:custGeom>
              <a:avLst/>
              <a:gdLst>
                <a:gd name="T0" fmla="*/ 49 w 51"/>
                <a:gd name="T1" fmla="*/ 0 h 10"/>
                <a:gd name="T2" fmla="*/ 1 w 51"/>
                <a:gd name="T3" fmla="*/ 2 h 10"/>
                <a:gd name="T4" fmla="*/ 0 w 51"/>
                <a:gd name="T5" fmla="*/ 10 h 10"/>
                <a:gd name="T6" fmla="*/ 51 w 51"/>
                <a:gd name="T7" fmla="*/ 9 h 10"/>
                <a:gd name="T8" fmla="*/ 49 w 51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0">
                  <a:moveTo>
                    <a:pt x="49" y="0"/>
                  </a:moveTo>
                  <a:lnTo>
                    <a:pt x="1" y="2"/>
                  </a:lnTo>
                  <a:lnTo>
                    <a:pt x="0" y="10"/>
                  </a:lnTo>
                  <a:lnTo>
                    <a:pt x="51" y="9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33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97" name="Freeform 97"/>
            <p:cNvSpPr>
              <a:spLocks/>
            </p:cNvSpPr>
            <p:nvPr/>
          </p:nvSpPr>
          <p:spPr bwMode="auto">
            <a:xfrm>
              <a:off x="3394" y="1748"/>
              <a:ext cx="27" cy="4"/>
            </a:xfrm>
            <a:custGeom>
              <a:avLst/>
              <a:gdLst>
                <a:gd name="T0" fmla="*/ 52 w 53"/>
                <a:gd name="T1" fmla="*/ 0 h 9"/>
                <a:gd name="T2" fmla="*/ 1 w 53"/>
                <a:gd name="T3" fmla="*/ 1 h 9"/>
                <a:gd name="T4" fmla="*/ 0 w 53"/>
                <a:gd name="T5" fmla="*/ 9 h 9"/>
                <a:gd name="T6" fmla="*/ 53 w 53"/>
                <a:gd name="T7" fmla="*/ 8 h 9"/>
                <a:gd name="T8" fmla="*/ 52 w 5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9">
                  <a:moveTo>
                    <a:pt x="52" y="0"/>
                  </a:moveTo>
                  <a:lnTo>
                    <a:pt x="1" y="1"/>
                  </a:lnTo>
                  <a:lnTo>
                    <a:pt x="0" y="9"/>
                  </a:lnTo>
                  <a:lnTo>
                    <a:pt x="53" y="8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33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98" name="Freeform 98"/>
            <p:cNvSpPr>
              <a:spLocks/>
            </p:cNvSpPr>
            <p:nvPr/>
          </p:nvSpPr>
          <p:spPr bwMode="auto">
            <a:xfrm>
              <a:off x="3394" y="1742"/>
              <a:ext cx="27" cy="3"/>
            </a:xfrm>
            <a:custGeom>
              <a:avLst/>
              <a:gdLst>
                <a:gd name="T0" fmla="*/ 52 w 53"/>
                <a:gd name="T1" fmla="*/ 0 h 4"/>
                <a:gd name="T2" fmla="*/ 1 w 53"/>
                <a:gd name="T3" fmla="*/ 1 h 4"/>
                <a:gd name="T4" fmla="*/ 0 w 53"/>
                <a:gd name="T5" fmla="*/ 4 h 4"/>
                <a:gd name="T6" fmla="*/ 53 w 53"/>
                <a:gd name="T7" fmla="*/ 3 h 4"/>
                <a:gd name="T8" fmla="*/ 52 w 5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">
                  <a:moveTo>
                    <a:pt x="52" y="0"/>
                  </a:moveTo>
                  <a:lnTo>
                    <a:pt x="1" y="1"/>
                  </a:lnTo>
                  <a:lnTo>
                    <a:pt x="0" y="4"/>
                  </a:lnTo>
                  <a:lnTo>
                    <a:pt x="53" y="3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33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99" name="Freeform 99"/>
            <p:cNvSpPr>
              <a:spLocks/>
            </p:cNvSpPr>
            <p:nvPr/>
          </p:nvSpPr>
          <p:spPr bwMode="auto">
            <a:xfrm>
              <a:off x="3394" y="1772"/>
              <a:ext cx="29" cy="5"/>
            </a:xfrm>
            <a:custGeom>
              <a:avLst/>
              <a:gdLst>
                <a:gd name="T0" fmla="*/ 57 w 58"/>
                <a:gd name="T1" fmla="*/ 0 h 10"/>
                <a:gd name="T2" fmla="*/ 1 w 58"/>
                <a:gd name="T3" fmla="*/ 2 h 10"/>
                <a:gd name="T4" fmla="*/ 0 w 58"/>
                <a:gd name="T5" fmla="*/ 10 h 10"/>
                <a:gd name="T6" fmla="*/ 58 w 58"/>
                <a:gd name="T7" fmla="*/ 8 h 10"/>
                <a:gd name="T8" fmla="*/ 57 w 5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0">
                  <a:moveTo>
                    <a:pt x="57" y="0"/>
                  </a:moveTo>
                  <a:lnTo>
                    <a:pt x="1" y="2"/>
                  </a:lnTo>
                  <a:lnTo>
                    <a:pt x="0" y="10"/>
                  </a:lnTo>
                  <a:lnTo>
                    <a:pt x="58" y="8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33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00" name="Freeform 100"/>
            <p:cNvSpPr>
              <a:spLocks/>
            </p:cNvSpPr>
            <p:nvPr/>
          </p:nvSpPr>
          <p:spPr bwMode="auto">
            <a:xfrm>
              <a:off x="3394" y="1767"/>
              <a:ext cx="29" cy="3"/>
            </a:xfrm>
            <a:custGeom>
              <a:avLst/>
              <a:gdLst>
                <a:gd name="T0" fmla="*/ 57 w 57"/>
                <a:gd name="T1" fmla="*/ 0 h 6"/>
                <a:gd name="T2" fmla="*/ 1 w 57"/>
                <a:gd name="T3" fmla="*/ 2 h 6"/>
                <a:gd name="T4" fmla="*/ 0 w 57"/>
                <a:gd name="T5" fmla="*/ 6 h 6"/>
                <a:gd name="T6" fmla="*/ 57 w 57"/>
                <a:gd name="T7" fmla="*/ 4 h 6"/>
                <a:gd name="T8" fmla="*/ 57 w 5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6">
                  <a:moveTo>
                    <a:pt x="57" y="0"/>
                  </a:moveTo>
                  <a:lnTo>
                    <a:pt x="1" y="2"/>
                  </a:lnTo>
                  <a:lnTo>
                    <a:pt x="0" y="6"/>
                  </a:lnTo>
                  <a:lnTo>
                    <a:pt x="57" y="4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33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01" name="Freeform 101"/>
            <p:cNvSpPr>
              <a:spLocks/>
            </p:cNvSpPr>
            <p:nvPr/>
          </p:nvSpPr>
          <p:spPr bwMode="auto">
            <a:xfrm>
              <a:off x="2528" y="1473"/>
              <a:ext cx="304" cy="444"/>
            </a:xfrm>
            <a:custGeom>
              <a:avLst/>
              <a:gdLst>
                <a:gd name="T0" fmla="*/ 555 w 607"/>
                <a:gd name="T1" fmla="*/ 391 h 888"/>
                <a:gd name="T2" fmla="*/ 469 w 607"/>
                <a:gd name="T3" fmla="*/ 434 h 888"/>
                <a:gd name="T4" fmla="*/ 390 w 607"/>
                <a:gd name="T5" fmla="*/ 553 h 888"/>
                <a:gd name="T6" fmla="*/ 345 w 607"/>
                <a:gd name="T7" fmla="*/ 800 h 888"/>
                <a:gd name="T8" fmla="*/ 308 w 607"/>
                <a:gd name="T9" fmla="*/ 818 h 888"/>
                <a:gd name="T10" fmla="*/ 299 w 607"/>
                <a:gd name="T11" fmla="*/ 663 h 888"/>
                <a:gd name="T12" fmla="*/ 243 w 607"/>
                <a:gd name="T13" fmla="*/ 506 h 888"/>
                <a:gd name="T14" fmla="*/ 108 w 607"/>
                <a:gd name="T15" fmla="*/ 376 h 888"/>
                <a:gd name="T16" fmla="*/ 23 w 607"/>
                <a:gd name="T17" fmla="*/ 336 h 888"/>
                <a:gd name="T18" fmla="*/ 91 w 607"/>
                <a:gd name="T19" fmla="*/ 359 h 888"/>
                <a:gd name="T20" fmla="*/ 173 w 607"/>
                <a:gd name="T21" fmla="*/ 409 h 888"/>
                <a:gd name="T22" fmla="*/ 254 w 607"/>
                <a:gd name="T23" fmla="*/ 498 h 888"/>
                <a:gd name="T24" fmla="*/ 282 w 607"/>
                <a:gd name="T25" fmla="*/ 534 h 888"/>
                <a:gd name="T26" fmla="*/ 266 w 607"/>
                <a:gd name="T27" fmla="*/ 437 h 888"/>
                <a:gd name="T28" fmla="*/ 229 w 607"/>
                <a:gd name="T29" fmla="*/ 306 h 888"/>
                <a:gd name="T30" fmla="*/ 153 w 607"/>
                <a:gd name="T31" fmla="*/ 160 h 888"/>
                <a:gd name="T32" fmla="*/ 141 w 607"/>
                <a:gd name="T33" fmla="*/ 131 h 888"/>
                <a:gd name="T34" fmla="*/ 196 w 607"/>
                <a:gd name="T35" fmla="*/ 217 h 888"/>
                <a:gd name="T36" fmla="*/ 212 w 607"/>
                <a:gd name="T37" fmla="*/ 208 h 888"/>
                <a:gd name="T38" fmla="*/ 188 w 607"/>
                <a:gd name="T39" fmla="*/ 83 h 888"/>
                <a:gd name="T40" fmla="*/ 189 w 607"/>
                <a:gd name="T41" fmla="*/ 74 h 888"/>
                <a:gd name="T42" fmla="*/ 219 w 607"/>
                <a:gd name="T43" fmla="*/ 192 h 888"/>
                <a:gd name="T44" fmla="*/ 247 w 607"/>
                <a:gd name="T45" fmla="*/ 315 h 888"/>
                <a:gd name="T46" fmla="*/ 309 w 607"/>
                <a:gd name="T47" fmla="*/ 529 h 888"/>
                <a:gd name="T48" fmla="*/ 342 w 607"/>
                <a:gd name="T49" fmla="*/ 581 h 888"/>
                <a:gd name="T50" fmla="*/ 365 w 607"/>
                <a:gd name="T51" fmla="*/ 387 h 888"/>
                <a:gd name="T52" fmla="*/ 332 w 607"/>
                <a:gd name="T53" fmla="*/ 168 h 888"/>
                <a:gd name="T54" fmla="*/ 290 w 607"/>
                <a:gd name="T55" fmla="*/ 35 h 888"/>
                <a:gd name="T56" fmla="*/ 294 w 607"/>
                <a:gd name="T57" fmla="*/ 39 h 888"/>
                <a:gd name="T58" fmla="*/ 350 w 607"/>
                <a:gd name="T59" fmla="*/ 200 h 888"/>
                <a:gd name="T60" fmla="*/ 390 w 607"/>
                <a:gd name="T61" fmla="*/ 236 h 888"/>
                <a:gd name="T62" fmla="*/ 459 w 607"/>
                <a:gd name="T63" fmla="*/ 116 h 888"/>
                <a:gd name="T64" fmla="*/ 462 w 607"/>
                <a:gd name="T65" fmla="*/ 116 h 888"/>
                <a:gd name="T66" fmla="*/ 391 w 607"/>
                <a:gd name="T67" fmla="*/ 261 h 888"/>
                <a:gd name="T68" fmla="*/ 378 w 607"/>
                <a:gd name="T69" fmla="*/ 364 h 888"/>
                <a:gd name="T70" fmla="*/ 428 w 607"/>
                <a:gd name="T71" fmla="*/ 366 h 888"/>
                <a:gd name="T72" fmla="*/ 501 w 607"/>
                <a:gd name="T73" fmla="*/ 214 h 888"/>
                <a:gd name="T74" fmla="*/ 512 w 607"/>
                <a:gd name="T75" fmla="*/ 172 h 888"/>
                <a:gd name="T76" fmla="*/ 525 w 607"/>
                <a:gd name="T77" fmla="*/ 226 h 888"/>
                <a:gd name="T78" fmla="*/ 562 w 607"/>
                <a:gd name="T79" fmla="*/ 145 h 888"/>
                <a:gd name="T80" fmla="*/ 566 w 607"/>
                <a:gd name="T81" fmla="*/ 149 h 888"/>
                <a:gd name="T82" fmla="*/ 529 w 607"/>
                <a:gd name="T83" fmla="*/ 235 h 888"/>
                <a:gd name="T84" fmla="*/ 482 w 607"/>
                <a:gd name="T85" fmla="*/ 302 h 888"/>
                <a:gd name="T86" fmla="*/ 448 w 607"/>
                <a:gd name="T87" fmla="*/ 362 h 888"/>
                <a:gd name="T88" fmla="*/ 415 w 607"/>
                <a:gd name="T89" fmla="*/ 398 h 888"/>
                <a:gd name="T90" fmla="*/ 381 w 607"/>
                <a:gd name="T91" fmla="*/ 464 h 888"/>
                <a:gd name="T92" fmla="*/ 387 w 607"/>
                <a:gd name="T93" fmla="*/ 503 h 888"/>
                <a:gd name="T94" fmla="*/ 434 w 607"/>
                <a:gd name="T95" fmla="*/ 440 h 888"/>
                <a:gd name="T96" fmla="*/ 475 w 607"/>
                <a:gd name="T97" fmla="*/ 380 h 888"/>
                <a:gd name="T98" fmla="*/ 478 w 607"/>
                <a:gd name="T99" fmla="*/ 388 h 888"/>
                <a:gd name="T100" fmla="*/ 502 w 607"/>
                <a:gd name="T101" fmla="*/ 398 h 888"/>
                <a:gd name="T102" fmla="*/ 577 w 607"/>
                <a:gd name="T103" fmla="*/ 380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07" h="888">
                  <a:moveTo>
                    <a:pt x="607" y="380"/>
                  </a:moveTo>
                  <a:lnTo>
                    <a:pt x="592" y="383"/>
                  </a:lnTo>
                  <a:lnTo>
                    <a:pt x="575" y="388"/>
                  </a:lnTo>
                  <a:lnTo>
                    <a:pt x="555" y="391"/>
                  </a:lnTo>
                  <a:lnTo>
                    <a:pt x="535" y="398"/>
                  </a:lnTo>
                  <a:lnTo>
                    <a:pt x="514" y="406"/>
                  </a:lnTo>
                  <a:lnTo>
                    <a:pt x="492" y="418"/>
                  </a:lnTo>
                  <a:lnTo>
                    <a:pt x="469" y="434"/>
                  </a:lnTo>
                  <a:lnTo>
                    <a:pt x="447" y="455"/>
                  </a:lnTo>
                  <a:lnTo>
                    <a:pt x="426" y="480"/>
                  </a:lnTo>
                  <a:lnTo>
                    <a:pt x="407" y="513"/>
                  </a:lnTo>
                  <a:lnTo>
                    <a:pt x="390" y="553"/>
                  </a:lnTo>
                  <a:lnTo>
                    <a:pt x="373" y="601"/>
                  </a:lnTo>
                  <a:lnTo>
                    <a:pt x="361" y="657"/>
                  </a:lnTo>
                  <a:lnTo>
                    <a:pt x="350" y="724"/>
                  </a:lnTo>
                  <a:lnTo>
                    <a:pt x="345" y="800"/>
                  </a:lnTo>
                  <a:lnTo>
                    <a:pt x="342" y="888"/>
                  </a:lnTo>
                  <a:lnTo>
                    <a:pt x="308" y="888"/>
                  </a:lnTo>
                  <a:lnTo>
                    <a:pt x="308" y="855"/>
                  </a:lnTo>
                  <a:lnTo>
                    <a:pt x="308" y="818"/>
                  </a:lnTo>
                  <a:lnTo>
                    <a:pt x="308" y="781"/>
                  </a:lnTo>
                  <a:lnTo>
                    <a:pt x="307" y="742"/>
                  </a:lnTo>
                  <a:lnTo>
                    <a:pt x="303" y="703"/>
                  </a:lnTo>
                  <a:lnTo>
                    <a:pt x="299" y="663"/>
                  </a:lnTo>
                  <a:lnTo>
                    <a:pt x="290" y="623"/>
                  </a:lnTo>
                  <a:lnTo>
                    <a:pt x="279" y="582"/>
                  </a:lnTo>
                  <a:lnTo>
                    <a:pt x="264" y="543"/>
                  </a:lnTo>
                  <a:lnTo>
                    <a:pt x="243" y="506"/>
                  </a:lnTo>
                  <a:lnTo>
                    <a:pt x="219" y="471"/>
                  </a:lnTo>
                  <a:lnTo>
                    <a:pt x="189" y="436"/>
                  </a:lnTo>
                  <a:lnTo>
                    <a:pt x="152" y="405"/>
                  </a:lnTo>
                  <a:lnTo>
                    <a:pt x="108" y="376"/>
                  </a:lnTo>
                  <a:lnTo>
                    <a:pt x="59" y="351"/>
                  </a:lnTo>
                  <a:lnTo>
                    <a:pt x="0" y="330"/>
                  </a:lnTo>
                  <a:lnTo>
                    <a:pt x="11" y="333"/>
                  </a:lnTo>
                  <a:lnTo>
                    <a:pt x="23" y="336"/>
                  </a:lnTo>
                  <a:lnTo>
                    <a:pt x="37" y="340"/>
                  </a:lnTo>
                  <a:lnTo>
                    <a:pt x="54" y="344"/>
                  </a:lnTo>
                  <a:lnTo>
                    <a:pt x="72" y="351"/>
                  </a:lnTo>
                  <a:lnTo>
                    <a:pt x="91" y="359"/>
                  </a:lnTo>
                  <a:lnTo>
                    <a:pt x="111" y="368"/>
                  </a:lnTo>
                  <a:lnTo>
                    <a:pt x="131" y="379"/>
                  </a:lnTo>
                  <a:lnTo>
                    <a:pt x="152" y="393"/>
                  </a:lnTo>
                  <a:lnTo>
                    <a:pt x="173" y="409"/>
                  </a:lnTo>
                  <a:lnTo>
                    <a:pt x="194" y="427"/>
                  </a:lnTo>
                  <a:lnTo>
                    <a:pt x="214" y="448"/>
                  </a:lnTo>
                  <a:lnTo>
                    <a:pt x="234" y="472"/>
                  </a:lnTo>
                  <a:lnTo>
                    <a:pt x="254" y="498"/>
                  </a:lnTo>
                  <a:lnTo>
                    <a:pt x="271" y="528"/>
                  </a:lnTo>
                  <a:lnTo>
                    <a:pt x="287" y="563"/>
                  </a:lnTo>
                  <a:lnTo>
                    <a:pt x="285" y="550"/>
                  </a:lnTo>
                  <a:lnTo>
                    <a:pt x="282" y="534"/>
                  </a:lnTo>
                  <a:lnTo>
                    <a:pt x="280" y="515"/>
                  </a:lnTo>
                  <a:lnTo>
                    <a:pt x="277" y="492"/>
                  </a:lnTo>
                  <a:lnTo>
                    <a:pt x="272" y="465"/>
                  </a:lnTo>
                  <a:lnTo>
                    <a:pt x="266" y="437"/>
                  </a:lnTo>
                  <a:lnTo>
                    <a:pt x="261" y="408"/>
                  </a:lnTo>
                  <a:lnTo>
                    <a:pt x="251" y="375"/>
                  </a:lnTo>
                  <a:lnTo>
                    <a:pt x="241" y="342"/>
                  </a:lnTo>
                  <a:lnTo>
                    <a:pt x="229" y="306"/>
                  </a:lnTo>
                  <a:lnTo>
                    <a:pt x="214" y="271"/>
                  </a:lnTo>
                  <a:lnTo>
                    <a:pt x="197" y="235"/>
                  </a:lnTo>
                  <a:lnTo>
                    <a:pt x="176" y="197"/>
                  </a:lnTo>
                  <a:lnTo>
                    <a:pt x="153" y="160"/>
                  </a:lnTo>
                  <a:lnTo>
                    <a:pt x="127" y="123"/>
                  </a:lnTo>
                  <a:lnTo>
                    <a:pt x="97" y="88"/>
                  </a:lnTo>
                  <a:lnTo>
                    <a:pt x="121" y="110"/>
                  </a:lnTo>
                  <a:lnTo>
                    <a:pt x="141" y="131"/>
                  </a:lnTo>
                  <a:lnTo>
                    <a:pt x="158" y="153"/>
                  </a:lnTo>
                  <a:lnTo>
                    <a:pt x="173" y="175"/>
                  </a:lnTo>
                  <a:lnTo>
                    <a:pt x="186" y="197"/>
                  </a:lnTo>
                  <a:lnTo>
                    <a:pt x="196" y="217"/>
                  </a:lnTo>
                  <a:lnTo>
                    <a:pt x="206" y="235"/>
                  </a:lnTo>
                  <a:lnTo>
                    <a:pt x="214" y="251"/>
                  </a:lnTo>
                  <a:lnTo>
                    <a:pt x="214" y="234"/>
                  </a:lnTo>
                  <a:lnTo>
                    <a:pt x="212" y="208"/>
                  </a:lnTo>
                  <a:lnTo>
                    <a:pt x="209" y="180"/>
                  </a:lnTo>
                  <a:lnTo>
                    <a:pt x="203" y="146"/>
                  </a:lnTo>
                  <a:lnTo>
                    <a:pt x="196" y="114"/>
                  </a:lnTo>
                  <a:lnTo>
                    <a:pt x="188" y="83"/>
                  </a:lnTo>
                  <a:lnTo>
                    <a:pt x="178" y="58"/>
                  </a:lnTo>
                  <a:lnTo>
                    <a:pt x="167" y="38"/>
                  </a:lnTo>
                  <a:lnTo>
                    <a:pt x="179" y="53"/>
                  </a:lnTo>
                  <a:lnTo>
                    <a:pt x="189" y="74"/>
                  </a:lnTo>
                  <a:lnTo>
                    <a:pt x="198" y="98"/>
                  </a:lnTo>
                  <a:lnTo>
                    <a:pt x="206" y="127"/>
                  </a:lnTo>
                  <a:lnTo>
                    <a:pt x="213" y="159"/>
                  </a:lnTo>
                  <a:lnTo>
                    <a:pt x="219" y="192"/>
                  </a:lnTo>
                  <a:lnTo>
                    <a:pt x="222" y="228"/>
                  </a:lnTo>
                  <a:lnTo>
                    <a:pt x="225" y="264"/>
                  </a:lnTo>
                  <a:lnTo>
                    <a:pt x="234" y="283"/>
                  </a:lnTo>
                  <a:lnTo>
                    <a:pt x="247" y="315"/>
                  </a:lnTo>
                  <a:lnTo>
                    <a:pt x="263" y="359"/>
                  </a:lnTo>
                  <a:lnTo>
                    <a:pt x="279" y="411"/>
                  </a:lnTo>
                  <a:lnTo>
                    <a:pt x="295" y="469"/>
                  </a:lnTo>
                  <a:lnTo>
                    <a:pt x="309" y="529"/>
                  </a:lnTo>
                  <a:lnTo>
                    <a:pt x="319" y="590"/>
                  </a:lnTo>
                  <a:lnTo>
                    <a:pt x="325" y="650"/>
                  </a:lnTo>
                  <a:lnTo>
                    <a:pt x="333" y="618"/>
                  </a:lnTo>
                  <a:lnTo>
                    <a:pt x="342" y="581"/>
                  </a:lnTo>
                  <a:lnTo>
                    <a:pt x="352" y="539"/>
                  </a:lnTo>
                  <a:lnTo>
                    <a:pt x="358" y="492"/>
                  </a:lnTo>
                  <a:lnTo>
                    <a:pt x="364" y="441"/>
                  </a:lnTo>
                  <a:lnTo>
                    <a:pt x="365" y="387"/>
                  </a:lnTo>
                  <a:lnTo>
                    <a:pt x="363" y="330"/>
                  </a:lnTo>
                  <a:lnTo>
                    <a:pt x="355" y="272"/>
                  </a:lnTo>
                  <a:lnTo>
                    <a:pt x="343" y="217"/>
                  </a:lnTo>
                  <a:lnTo>
                    <a:pt x="332" y="168"/>
                  </a:lnTo>
                  <a:lnTo>
                    <a:pt x="322" y="126"/>
                  </a:lnTo>
                  <a:lnTo>
                    <a:pt x="310" y="90"/>
                  </a:lnTo>
                  <a:lnTo>
                    <a:pt x="300" y="60"/>
                  </a:lnTo>
                  <a:lnTo>
                    <a:pt x="290" y="35"/>
                  </a:lnTo>
                  <a:lnTo>
                    <a:pt x="282" y="15"/>
                  </a:lnTo>
                  <a:lnTo>
                    <a:pt x="274" y="0"/>
                  </a:lnTo>
                  <a:lnTo>
                    <a:pt x="282" y="15"/>
                  </a:lnTo>
                  <a:lnTo>
                    <a:pt x="294" y="39"/>
                  </a:lnTo>
                  <a:lnTo>
                    <a:pt x="309" y="73"/>
                  </a:lnTo>
                  <a:lnTo>
                    <a:pt x="324" y="112"/>
                  </a:lnTo>
                  <a:lnTo>
                    <a:pt x="338" y="156"/>
                  </a:lnTo>
                  <a:lnTo>
                    <a:pt x="350" y="200"/>
                  </a:lnTo>
                  <a:lnTo>
                    <a:pt x="360" y="245"/>
                  </a:lnTo>
                  <a:lnTo>
                    <a:pt x="365" y="289"/>
                  </a:lnTo>
                  <a:lnTo>
                    <a:pt x="376" y="264"/>
                  </a:lnTo>
                  <a:lnTo>
                    <a:pt x="390" y="236"/>
                  </a:lnTo>
                  <a:lnTo>
                    <a:pt x="408" y="206"/>
                  </a:lnTo>
                  <a:lnTo>
                    <a:pt x="426" y="176"/>
                  </a:lnTo>
                  <a:lnTo>
                    <a:pt x="444" y="145"/>
                  </a:lnTo>
                  <a:lnTo>
                    <a:pt x="459" y="116"/>
                  </a:lnTo>
                  <a:lnTo>
                    <a:pt x="468" y="89"/>
                  </a:lnTo>
                  <a:lnTo>
                    <a:pt x="471" y="64"/>
                  </a:lnTo>
                  <a:lnTo>
                    <a:pt x="471" y="87"/>
                  </a:lnTo>
                  <a:lnTo>
                    <a:pt x="462" y="116"/>
                  </a:lnTo>
                  <a:lnTo>
                    <a:pt x="447" y="152"/>
                  </a:lnTo>
                  <a:lnTo>
                    <a:pt x="429" y="190"/>
                  </a:lnTo>
                  <a:lnTo>
                    <a:pt x="409" y="228"/>
                  </a:lnTo>
                  <a:lnTo>
                    <a:pt x="391" y="261"/>
                  </a:lnTo>
                  <a:lnTo>
                    <a:pt x="377" y="290"/>
                  </a:lnTo>
                  <a:lnTo>
                    <a:pt x="371" y="310"/>
                  </a:lnTo>
                  <a:lnTo>
                    <a:pt x="375" y="336"/>
                  </a:lnTo>
                  <a:lnTo>
                    <a:pt x="378" y="364"/>
                  </a:lnTo>
                  <a:lnTo>
                    <a:pt x="381" y="390"/>
                  </a:lnTo>
                  <a:lnTo>
                    <a:pt x="383" y="414"/>
                  </a:lnTo>
                  <a:lnTo>
                    <a:pt x="405" y="393"/>
                  </a:lnTo>
                  <a:lnTo>
                    <a:pt x="428" y="366"/>
                  </a:lnTo>
                  <a:lnTo>
                    <a:pt x="451" y="335"/>
                  </a:lnTo>
                  <a:lnTo>
                    <a:pt x="471" y="299"/>
                  </a:lnTo>
                  <a:lnTo>
                    <a:pt x="489" y="259"/>
                  </a:lnTo>
                  <a:lnTo>
                    <a:pt x="501" y="214"/>
                  </a:lnTo>
                  <a:lnTo>
                    <a:pt x="507" y="164"/>
                  </a:lnTo>
                  <a:lnTo>
                    <a:pt x="504" y="108"/>
                  </a:lnTo>
                  <a:lnTo>
                    <a:pt x="509" y="135"/>
                  </a:lnTo>
                  <a:lnTo>
                    <a:pt x="512" y="172"/>
                  </a:lnTo>
                  <a:lnTo>
                    <a:pt x="508" y="213"/>
                  </a:lnTo>
                  <a:lnTo>
                    <a:pt x="501" y="253"/>
                  </a:lnTo>
                  <a:lnTo>
                    <a:pt x="514" y="242"/>
                  </a:lnTo>
                  <a:lnTo>
                    <a:pt x="525" y="226"/>
                  </a:lnTo>
                  <a:lnTo>
                    <a:pt x="537" y="206"/>
                  </a:lnTo>
                  <a:lnTo>
                    <a:pt x="547" y="185"/>
                  </a:lnTo>
                  <a:lnTo>
                    <a:pt x="555" y="165"/>
                  </a:lnTo>
                  <a:lnTo>
                    <a:pt x="562" y="145"/>
                  </a:lnTo>
                  <a:lnTo>
                    <a:pt x="567" y="129"/>
                  </a:lnTo>
                  <a:lnTo>
                    <a:pt x="569" y="116"/>
                  </a:lnTo>
                  <a:lnTo>
                    <a:pt x="569" y="130"/>
                  </a:lnTo>
                  <a:lnTo>
                    <a:pt x="566" y="149"/>
                  </a:lnTo>
                  <a:lnTo>
                    <a:pt x="561" y="169"/>
                  </a:lnTo>
                  <a:lnTo>
                    <a:pt x="553" y="191"/>
                  </a:lnTo>
                  <a:lnTo>
                    <a:pt x="543" y="214"/>
                  </a:lnTo>
                  <a:lnTo>
                    <a:pt x="529" y="235"/>
                  </a:lnTo>
                  <a:lnTo>
                    <a:pt x="513" y="255"/>
                  </a:lnTo>
                  <a:lnTo>
                    <a:pt x="494" y="269"/>
                  </a:lnTo>
                  <a:lnTo>
                    <a:pt x="489" y="286"/>
                  </a:lnTo>
                  <a:lnTo>
                    <a:pt x="482" y="302"/>
                  </a:lnTo>
                  <a:lnTo>
                    <a:pt x="474" y="319"/>
                  </a:lnTo>
                  <a:lnTo>
                    <a:pt x="466" y="334"/>
                  </a:lnTo>
                  <a:lnTo>
                    <a:pt x="456" y="349"/>
                  </a:lnTo>
                  <a:lnTo>
                    <a:pt x="448" y="362"/>
                  </a:lnTo>
                  <a:lnTo>
                    <a:pt x="439" y="373"/>
                  </a:lnTo>
                  <a:lnTo>
                    <a:pt x="431" y="382"/>
                  </a:lnTo>
                  <a:lnTo>
                    <a:pt x="423" y="390"/>
                  </a:lnTo>
                  <a:lnTo>
                    <a:pt x="415" y="398"/>
                  </a:lnTo>
                  <a:lnTo>
                    <a:pt x="406" y="408"/>
                  </a:lnTo>
                  <a:lnTo>
                    <a:pt x="398" y="421"/>
                  </a:lnTo>
                  <a:lnTo>
                    <a:pt x="390" y="439"/>
                  </a:lnTo>
                  <a:lnTo>
                    <a:pt x="381" y="464"/>
                  </a:lnTo>
                  <a:lnTo>
                    <a:pt x="376" y="496"/>
                  </a:lnTo>
                  <a:lnTo>
                    <a:pt x="370" y="538"/>
                  </a:lnTo>
                  <a:lnTo>
                    <a:pt x="377" y="521"/>
                  </a:lnTo>
                  <a:lnTo>
                    <a:pt x="387" y="503"/>
                  </a:lnTo>
                  <a:lnTo>
                    <a:pt x="399" y="486"/>
                  </a:lnTo>
                  <a:lnTo>
                    <a:pt x="411" y="469"/>
                  </a:lnTo>
                  <a:lnTo>
                    <a:pt x="423" y="454"/>
                  </a:lnTo>
                  <a:lnTo>
                    <a:pt x="434" y="440"/>
                  </a:lnTo>
                  <a:lnTo>
                    <a:pt x="445" y="429"/>
                  </a:lnTo>
                  <a:lnTo>
                    <a:pt x="453" y="422"/>
                  </a:lnTo>
                  <a:lnTo>
                    <a:pt x="463" y="405"/>
                  </a:lnTo>
                  <a:lnTo>
                    <a:pt x="475" y="380"/>
                  </a:lnTo>
                  <a:lnTo>
                    <a:pt x="483" y="358"/>
                  </a:lnTo>
                  <a:lnTo>
                    <a:pt x="486" y="349"/>
                  </a:lnTo>
                  <a:lnTo>
                    <a:pt x="484" y="366"/>
                  </a:lnTo>
                  <a:lnTo>
                    <a:pt x="478" y="388"/>
                  </a:lnTo>
                  <a:lnTo>
                    <a:pt x="471" y="406"/>
                  </a:lnTo>
                  <a:lnTo>
                    <a:pt x="469" y="414"/>
                  </a:lnTo>
                  <a:lnTo>
                    <a:pt x="485" y="406"/>
                  </a:lnTo>
                  <a:lnTo>
                    <a:pt x="502" y="398"/>
                  </a:lnTo>
                  <a:lnTo>
                    <a:pt x="522" y="391"/>
                  </a:lnTo>
                  <a:lnTo>
                    <a:pt x="540" y="387"/>
                  </a:lnTo>
                  <a:lnTo>
                    <a:pt x="560" y="383"/>
                  </a:lnTo>
                  <a:lnTo>
                    <a:pt x="577" y="380"/>
                  </a:lnTo>
                  <a:lnTo>
                    <a:pt x="593" y="380"/>
                  </a:lnTo>
                  <a:lnTo>
                    <a:pt x="607" y="380"/>
                  </a:lnTo>
                  <a:close/>
                </a:path>
              </a:pathLst>
            </a:custGeom>
            <a:solidFill>
              <a:srgbClr val="0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02" name="Freeform 102"/>
            <p:cNvSpPr>
              <a:spLocks/>
            </p:cNvSpPr>
            <p:nvPr/>
          </p:nvSpPr>
          <p:spPr bwMode="auto">
            <a:xfrm>
              <a:off x="2477" y="1412"/>
              <a:ext cx="408" cy="298"/>
            </a:xfrm>
            <a:custGeom>
              <a:avLst/>
              <a:gdLst>
                <a:gd name="T0" fmla="*/ 510 w 814"/>
                <a:gd name="T1" fmla="*/ 51 h 595"/>
                <a:gd name="T2" fmla="*/ 455 w 814"/>
                <a:gd name="T3" fmla="*/ 5 h 595"/>
                <a:gd name="T4" fmla="*/ 371 w 814"/>
                <a:gd name="T5" fmla="*/ 14 h 595"/>
                <a:gd name="T6" fmla="*/ 309 w 814"/>
                <a:gd name="T7" fmla="*/ 73 h 595"/>
                <a:gd name="T8" fmla="*/ 292 w 814"/>
                <a:gd name="T9" fmla="*/ 142 h 595"/>
                <a:gd name="T10" fmla="*/ 302 w 814"/>
                <a:gd name="T11" fmla="*/ 188 h 595"/>
                <a:gd name="T12" fmla="*/ 282 w 814"/>
                <a:gd name="T13" fmla="*/ 195 h 595"/>
                <a:gd name="T14" fmla="*/ 270 w 814"/>
                <a:gd name="T15" fmla="*/ 211 h 595"/>
                <a:gd name="T16" fmla="*/ 261 w 814"/>
                <a:gd name="T17" fmla="*/ 191 h 595"/>
                <a:gd name="T18" fmla="*/ 269 w 814"/>
                <a:gd name="T19" fmla="*/ 167 h 595"/>
                <a:gd name="T20" fmla="*/ 270 w 814"/>
                <a:gd name="T21" fmla="*/ 102 h 595"/>
                <a:gd name="T22" fmla="*/ 197 w 814"/>
                <a:gd name="T23" fmla="*/ 76 h 595"/>
                <a:gd name="T24" fmla="*/ 103 w 814"/>
                <a:gd name="T25" fmla="*/ 160 h 595"/>
                <a:gd name="T26" fmla="*/ 112 w 814"/>
                <a:gd name="T27" fmla="*/ 223 h 595"/>
                <a:gd name="T28" fmla="*/ 167 w 814"/>
                <a:gd name="T29" fmla="*/ 248 h 595"/>
                <a:gd name="T30" fmla="*/ 146 w 814"/>
                <a:gd name="T31" fmla="*/ 301 h 595"/>
                <a:gd name="T32" fmla="*/ 115 w 814"/>
                <a:gd name="T33" fmla="*/ 241 h 595"/>
                <a:gd name="T34" fmla="*/ 53 w 814"/>
                <a:gd name="T35" fmla="*/ 241 h 595"/>
                <a:gd name="T36" fmla="*/ 47 w 814"/>
                <a:gd name="T37" fmla="*/ 336 h 595"/>
                <a:gd name="T38" fmla="*/ 8 w 814"/>
                <a:gd name="T39" fmla="*/ 334 h 595"/>
                <a:gd name="T40" fmla="*/ 11 w 814"/>
                <a:gd name="T41" fmla="*/ 398 h 595"/>
                <a:gd name="T42" fmla="*/ 71 w 814"/>
                <a:gd name="T43" fmla="*/ 465 h 595"/>
                <a:gd name="T44" fmla="*/ 59 w 814"/>
                <a:gd name="T45" fmla="*/ 486 h 595"/>
                <a:gd name="T46" fmla="*/ 61 w 814"/>
                <a:gd name="T47" fmla="*/ 520 h 595"/>
                <a:gd name="T48" fmla="*/ 88 w 814"/>
                <a:gd name="T49" fmla="*/ 557 h 595"/>
                <a:gd name="T50" fmla="*/ 154 w 814"/>
                <a:gd name="T51" fmla="*/ 584 h 595"/>
                <a:gd name="T52" fmla="*/ 268 w 814"/>
                <a:gd name="T53" fmla="*/ 587 h 595"/>
                <a:gd name="T54" fmla="*/ 349 w 814"/>
                <a:gd name="T55" fmla="*/ 567 h 595"/>
                <a:gd name="T56" fmla="*/ 370 w 814"/>
                <a:gd name="T57" fmla="*/ 534 h 595"/>
                <a:gd name="T58" fmla="*/ 375 w 814"/>
                <a:gd name="T59" fmla="*/ 509 h 595"/>
                <a:gd name="T60" fmla="*/ 425 w 814"/>
                <a:gd name="T61" fmla="*/ 503 h 595"/>
                <a:gd name="T62" fmla="*/ 470 w 814"/>
                <a:gd name="T63" fmla="*/ 473 h 595"/>
                <a:gd name="T64" fmla="*/ 476 w 814"/>
                <a:gd name="T65" fmla="*/ 478 h 595"/>
                <a:gd name="T66" fmla="*/ 482 w 814"/>
                <a:gd name="T67" fmla="*/ 500 h 595"/>
                <a:gd name="T68" fmla="*/ 507 w 814"/>
                <a:gd name="T69" fmla="*/ 515 h 595"/>
                <a:gd name="T70" fmla="*/ 492 w 814"/>
                <a:gd name="T71" fmla="*/ 555 h 595"/>
                <a:gd name="T72" fmla="*/ 527 w 814"/>
                <a:gd name="T73" fmla="*/ 586 h 595"/>
                <a:gd name="T74" fmla="*/ 600 w 814"/>
                <a:gd name="T75" fmla="*/ 594 h 595"/>
                <a:gd name="T76" fmla="*/ 691 w 814"/>
                <a:gd name="T77" fmla="*/ 567 h 595"/>
                <a:gd name="T78" fmla="*/ 762 w 814"/>
                <a:gd name="T79" fmla="*/ 516 h 595"/>
                <a:gd name="T80" fmla="*/ 805 w 814"/>
                <a:gd name="T81" fmla="*/ 454 h 595"/>
                <a:gd name="T82" fmla="*/ 811 w 814"/>
                <a:gd name="T83" fmla="*/ 400 h 595"/>
                <a:gd name="T84" fmla="*/ 771 w 814"/>
                <a:gd name="T85" fmla="*/ 366 h 595"/>
                <a:gd name="T86" fmla="*/ 785 w 814"/>
                <a:gd name="T87" fmla="*/ 303 h 595"/>
                <a:gd name="T88" fmla="*/ 754 w 814"/>
                <a:gd name="T89" fmla="*/ 245 h 595"/>
                <a:gd name="T90" fmla="*/ 708 w 814"/>
                <a:gd name="T91" fmla="*/ 243 h 595"/>
                <a:gd name="T92" fmla="*/ 688 w 814"/>
                <a:gd name="T93" fmla="*/ 223 h 595"/>
                <a:gd name="T94" fmla="*/ 659 w 814"/>
                <a:gd name="T95" fmla="*/ 221 h 595"/>
                <a:gd name="T96" fmla="*/ 692 w 814"/>
                <a:gd name="T97" fmla="*/ 192 h 595"/>
                <a:gd name="T98" fmla="*/ 692 w 814"/>
                <a:gd name="T99" fmla="*/ 144 h 595"/>
                <a:gd name="T100" fmla="*/ 638 w 814"/>
                <a:gd name="T101" fmla="*/ 137 h 595"/>
                <a:gd name="T102" fmla="*/ 661 w 814"/>
                <a:gd name="T103" fmla="*/ 106 h 595"/>
                <a:gd name="T104" fmla="*/ 648 w 814"/>
                <a:gd name="T105" fmla="*/ 75 h 595"/>
                <a:gd name="T106" fmla="*/ 612 w 814"/>
                <a:gd name="T107" fmla="*/ 57 h 595"/>
                <a:gd name="T108" fmla="*/ 565 w 814"/>
                <a:gd name="T109" fmla="*/ 64 h 595"/>
                <a:gd name="T110" fmla="*/ 523 w 814"/>
                <a:gd name="T111" fmla="*/ 111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14" h="595">
                  <a:moveTo>
                    <a:pt x="507" y="99"/>
                  </a:moveTo>
                  <a:lnTo>
                    <a:pt x="514" y="74"/>
                  </a:lnTo>
                  <a:lnTo>
                    <a:pt x="510" y="51"/>
                  </a:lnTo>
                  <a:lnTo>
                    <a:pt x="497" y="31"/>
                  </a:lnTo>
                  <a:lnTo>
                    <a:pt x="479" y="15"/>
                  </a:lnTo>
                  <a:lnTo>
                    <a:pt x="455" y="5"/>
                  </a:lnTo>
                  <a:lnTo>
                    <a:pt x="427" y="0"/>
                  </a:lnTo>
                  <a:lnTo>
                    <a:pt x="398" y="3"/>
                  </a:lnTo>
                  <a:lnTo>
                    <a:pt x="371" y="14"/>
                  </a:lnTo>
                  <a:lnTo>
                    <a:pt x="345" y="31"/>
                  </a:lnTo>
                  <a:lnTo>
                    <a:pt x="325" y="51"/>
                  </a:lnTo>
                  <a:lnTo>
                    <a:pt x="309" y="73"/>
                  </a:lnTo>
                  <a:lnTo>
                    <a:pt x="298" y="95"/>
                  </a:lnTo>
                  <a:lnTo>
                    <a:pt x="292" y="119"/>
                  </a:lnTo>
                  <a:lnTo>
                    <a:pt x="292" y="142"/>
                  </a:lnTo>
                  <a:lnTo>
                    <a:pt x="298" y="165"/>
                  </a:lnTo>
                  <a:lnTo>
                    <a:pt x="311" y="188"/>
                  </a:lnTo>
                  <a:lnTo>
                    <a:pt x="302" y="188"/>
                  </a:lnTo>
                  <a:lnTo>
                    <a:pt x="295" y="190"/>
                  </a:lnTo>
                  <a:lnTo>
                    <a:pt x="288" y="191"/>
                  </a:lnTo>
                  <a:lnTo>
                    <a:pt x="282" y="195"/>
                  </a:lnTo>
                  <a:lnTo>
                    <a:pt x="277" y="199"/>
                  </a:lnTo>
                  <a:lnTo>
                    <a:pt x="273" y="204"/>
                  </a:lnTo>
                  <a:lnTo>
                    <a:pt x="270" y="211"/>
                  </a:lnTo>
                  <a:lnTo>
                    <a:pt x="268" y="218"/>
                  </a:lnTo>
                  <a:lnTo>
                    <a:pt x="264" y="204"/>
                  </a:lnTo>
                  <a:lnTo>
                    <a:pt x="261" y="191"/>
                  </a:lnTo>
                  <a:lnTo>
                    <a:pt x="258" y="182"/>
                  </a:lnTo>
                  <a:lnTo>
                    <a:pt x="251" y="175"/>
                  </a:lnTo>
                  <a:lnTo>
                    <a:pt x="269" y="167"/>
                  </a:lnTo>
                  <a:lnTo>
                    <a:pt x="277" y="149"/>
                  </a:lnTo>
                  <a:lnTo>
                    <a:pt x="279" y="126"/>
                  </a:lnTo>
                  <a:lnTo>
                    <a:pt x="270" y="102"/>
                  </a:lnTo>
                  <a:lnTo>
                    <a:pt x="253" y="83"/>
                  </a:lnTo>
                  <a:lnTo>
                    <a:pt x="229" y="73"/>
                  </a:lnTo>
                  <a:lnTo>
                    <a:pt x="197" y="76"/>
                  </a:lnTo>
                  <a:lnTo>
                    <a:pt x="158" y="99"/>
                  </a:lnTo>
                  <a:lnTo>
                    <a:pt x="123" y="131"/>
                  </a:lnTo>
                  <a:lnTo>
                    <a:pt x="103" y="160"/>
                  </a:lnTo>
                  <a:lnTo>
                    <a:pt x="97" y="186"/>
                  </a:lnTo>
                  <a:lnTo>
                    <a:pt x="100" y="206"/>
                  </a:lnTo>
                  <a:lnTo>
                    <a:pt x="112" y="223"/>
                  </a:lnTo>
                  <a:lnTo>
                    <a:pt x="128" y="237"/>
                  </a:lnTo>
                  <a:lnTo>
                    <a:pt x="147" y="245"/>
                  </a:lnTo>
                  <a:lnTo>
                    <a:pt x="167" y="248"/>
                  </a:lnTo>
                  <a:lnTo>
                    <a:pt x="158" y="263"/>
                  </a:lnTo>
                  <a:lnTo>
                    <a:pt x="151" y="280"/>
                  </a:lnTo>
                  <a:lnTo>
                    <a:pt x="146" y="301"/>
                  </a:lnTo>
                  <a:lnTo>
                    <a:pt x="145" y="320"/>
                  </a:lnTo>
                  <a:lnTo>
                    <a:pt x="133" y="271"/>
                  </a:lnTo>
                  <a:lnTo>
                    <a:pt x="115" y="241"/>
                  </a:lnTo>
                  <a:lnTo>
                    <a:pt x="93" y="227"/>
                  </a:lnTo>
                  <a:lnTo>
                    <a:pt x="71" y="228"/>
                  </a:lnTo>
                  <a:lnTo>
                    <a:pt x="53" y="241"/>
                  </a:lnTo>
                  <a:lnTo>
                    <a:pt x="40" y="265"/>
                  </a:lnTo>
                  <a:lnTo>
                    <a:pt x="37" y="297"/>
                  </a:lnTo>
                  <a:lnTo>
                    <a:pt x="47" y="336"/>
                  </a:lnTo>
                  <a:lnTo>
                    <a:pt x="34" y="326"/>
                  </a:lnTo>
                  <a:lnTo>
                    <a:pt x="20" y="325"/>
                  </a:lnTo>
                  <a:lnTo>
                    <a:pt x="8" y="334"/>
                  </a:lnTo>
                  <a:lnTo>
                    <a:pt x="0" y="349"/>
                  </a:lnTo>
                  <a:lnTo>
                    <a:pt x="0" y="372"/>
                  </a:lnTo>
                  <a:lnTo>
                    <a:pt x="11" y="398"/>
                  </a:lnTo>
                  <a:lnTo>
                    <a:pt x="35" y="429"/>
                  </a:lnTo>
                  <a:lnTo>
                    <a:pt x="77" y="464"/>
                  </a:lnTo>
                  <a:lnTo>
                    <a:pt x="71" y="465"/>
                  </a:lnTo>
                  <a:lnTo>
                    <a:pt x="67" y="470"/>
                  </a:lnTo>
                  <a:lnTo>
                    <a:pt x="62" y="477"/>
                  </a:lnTo>
                  <a:lnTo>
                    <a:pt x="59" y="486"/>
                  </a:lnTo>
                  <a:lnTo>
                    <a:pt x="57" y="496"/>
                  </a:lnTo>
                  <a:lnTo>
                    <a:pt x="57" y="509"/>
                  </a:lnTo>
                  <a:lnTo>
                    <a:pt x="61" y="520"/>
                  </a:lnTo>
                  <a:lnTo>
                    <a:pt x="67" y="533"/>
                  </a:lnTo>
                  <a:lnTo>
                    <a:pt x="76" y="546"/>
                  </a:lnTo>
                  <a:lnTo>
                    <a:pt x="88" y="557"/>
                  </a:lnTo>
                  <a:lnTo>
                    <a:pt x="106" y="567"/>
                  </a:lnTo>
                  <a:lnTo>
                    <a:pt x="128" y="577"/>
                  </a:lnTo>
                  <a:lnTo>
                    <a:pt x="154" y="584"/>
                  </a:lnTo>
                  <a:lnTo>
                    <a:pt x="186" y="588"/>
                  </a:lnTo>
                  <a:lnTo>
                    <a:pt x="224" y="589"/>
                  </a:lnTo>
                  <a:lnTo>
                    <a:pt x="268" y="587"/>
                  </a:lnTo>
                  <a:lnTo>
                    <a:pt x="304" y="582"/>
                  </a:lnTo>
                  <a:lnTo>
                    <a:pt x="330" y="577"/>
                  </a:lnTo>
                  <a:lnTo>
                    <a:pt x="349" y="567"/>
                  </a:lnTo>
                  <a:lnTo>
                    <a:pt x="362" y="558"/>
                  </a:lnTo>
                  <a:lnTo>
                    <a:pt x="367" y="547"/>
                  </a:lnTo>
                  <a:lnTo>
                    <a:pt x="370" y="534"/>
                  </a:lnTo>
                  <a:lnTo>
                    <a:pt x="367" y="520"/>
                  </a:lnTo>
                  <a:lnTo>
                    <a:pt x="362" y="507"/>
                  </a:lnTo>
                  <a:lnTo>
                    <a:pt x="375" y="509"/>
                  </a:lnTo>
                  <a:lnTo>
                    <a:pt x="391" y="509"/>
                  </a:lnTo>
                  <a:lnTo>
                    <a:pt x="408" y="508"/>
                  </a:lnTo>
                  <a:lnTo>
                    <a:pt x="425" y="503"/>
                  </a:lnTo>
                  <a:lnTo>
                    <a:pt x="441" y="496"/>
                  </a:lnTo>
                  <a:lnTo>
                    <a:pt x="457" y="486"/>
                  </a:lnTo>
                  <a:lnTo>
                    <a:pt x="470" y="473"/>
                  </a:lnTo>
                  <a:lnTo>
                    <a:pt x="481" y="456"/>
                  </a:lnTo>
                  <a:lnTo>
                    <a:pt x="478" y="467"/>
                  </a:lnTo>
                  <a:lnTo>
                    <a:pt x="476" y="478"/>
                  </a:lnTo>
                  <a:lnTo>
                    <a:pt x="476" y="486"/>
                  </a:lnTo>
                  <a:lnTo>
                    <a:pt x="478" y="493"/>
                  </a:lnTo>
                  <a:lnTo>
                    <a:pt x="482" y="500"/>
                  </a:lnTo>
                  <a:lnTo>
                    <a:pt x="488" y="504"/>
                  </a:lnTo>
                  <a:lnTo>
                    <a:pt x="496" y="510"/>
                  </a:lnTo>
                  <a:lnTo>
                    <a:pt x="507" y="515"/>
                  </a:lnTo>
                  <a:lnTo>
                    <a:pt x="495" y="528"/>
                  </a:lnTo>
                  <a:lnTo>
                    <a:pt x="489" y="541"/>
                  </a:lnTo>
                  <a:lnTo>
                    <a:pt x="492" y="555"/>
                  </a:lnTo>
                  <a:lnTo>
                    <a:pt x="499" y="566"/>
                  </a:lnTo>
                  <a:lnTo>
                    <a:pt x="511" y="578"/>
                  </a:lnTo>
                  <a:lnTo>
                    <a:pt x="527" y="586"/>
                  </a:lnTo>
                  <a:lnTo>
                    <a:pt x="546" y="593"/>
                  </a:lnTo>
                  <a:lnTo>
                    <a:pt x="567" y="595"/>
                  </a:lnTo>
                  <a:lnTo>
                    <a:pt x="600" y="594"/>
                  </a:lnTo>
                  <a:lnTo>
                    <a:pt x="631" y="589"/>
                  </a:lnTo>
                  <a:lnTo>
                    <a:pt x="662" y="580"/>
                  </a:lnTo>
                  <a:lnTo>
                    <a:pt x="691" y="567"/>
                  </a:lnTo>
                  <a:lnTo>
                    <a:pt x="716" y="553"/>
                  </a:lnTo>
                  <a:lnTo>
                    <a:pt x="741" y="534"/>
                  </a:lnTo>
                  <a:lnTo>
                    <a:pt x="762" y="516"/>
                  </a:lnTo>
                  <a:lnTo>
                    <a:pt x="780" y="495"/>
                  </a:lnTo>
                  <a:lnTo>
                    <a:pt x="795" y="474"/>
                  </a:lnTo>
                  <a:lnTo>
                    <a:pt x="805" y="454"/>
                  </a:lnTo>
                  <a:lnTo>
                    <a:pt x="812" y="434"/>
                  </a:lnTo>
                  <a:lnTo>
                    <a:pt x="814" y="416"/>
                  </a:lnTo>
                  <a:lnTo>
                    <a:pt x="811" y="400"/>
                  </a:lnTo>
                  <a:lnTo>
                    <a:pt x="803" y="385"/>
                  </a:lnTo>
                  <a:lnTo>
                    <a:pt x="790" y="374"/>
                  </a:lnTo>
                  <a:lnTo>
                    <a:pt x="771" y="366"/>
                  </a:lnTo>
                  <a:lnTo>
                    <a:pt x="782" y="350"/>
                  </a:lnTo>
                  <a:lnTo>
                    <a:pt x="787" y="328"/>
                  </a:lnTo>
                  <a:lnTo>
                    <a:pt x="785" y="303"/>
                  </a:lnTo>
                  <a:lnTo>
                    <a:pt x="780" y="279"/>
                  </a:lnTo>
                  <a:lnTo>
                    <a:pt x="768" y="259"/>
                  </a:lnTo>
                  <a:lnTo>
                    <a:pt x="754" y="245"/>
                  </a:lnTo>
                  <a:lnTo>
                    <a:pt x="736" y="242"/>
                  </a:lnTo>
                  <a:lnTo>
                    <a:pt x="715" y="252"/>
                  </a:lnTo>
                  <a:lnTo>
                    <a:pt x="708" y="243"/>
                  </a:lnTo>
                  <a:lnTo>
                    <a:pt x="703" y="235"/>
                  </a:lnTo>
                  <a:lnTo>
                    <a:pt x="694" y="228"/>
                  </a:lnTo>
                  <a:lnTo>
                    <a:pt x="688" y="223"/>
                  </a:lnTo>
                  <a:lnTo>
                    <a:pt x="678" y="220"/>
                  </a:lnTo>
                  <a:lnTo>
                    <a:pt x="669" y="219"/>
                  </a:lnTo>
                  <a:lnTo>
                    <a:pt x="659" y="221"/>
                  </a:lnTo>
                  <a:lnTo>
                    <a:pt x="647" y="226"/>
                  </a:lnTo>
                  <a:lnTo>
                    <a:pt x="675" y="210"/>
                  </a:lnTo>
                  <a:lnTo>
                    <a:pt x="692" y="192"/>
                  </a:lnTo>
                  <a:lnTo>
                    <a:pt x="700" y="174"/>
                  </a:lnTo>
                  <a:lnTo>
                    <a:pt x="700" y="158"/>
                  </a:lnTo>
                  <a:lnTo>
                    <a:pt x="692" y="144"/>
                  </a:lnTo>
                  <a:lnTo>
                    <a:pt x="679" y="135"/>
                  </a:lnTo>
                  <a:lnTo>
                    <a:pt x="661" y="133"/>
                  </a:lnTo>
                  <a:lnTo>
                    <a:pt x="638" y="137"/>
                  </a:lnTo>
                  <a:lnTo>
                    <a:pt x="651" y="128"/>
                  </a:lnTo>
                  <a:lnTo>
                    <a:pt x="658" y="118"/>
                  </a:lnTo>
                  <a:lnTo>
                    <a:pt x="661" y="106"/>
                  </a:lnTo>
                  <a:lnTo>
                    <a:pt x="660" y="95"/>
                  </a:lnTo>
                  <a:lnTo>
                    <a:pt x="655" y="84"/>
                  </a:lnTo>
                  <a:lnTo>
                    <a:pt x="648" y="75"/>
                  </a:lnTo>
                  <a:lnTo>
                    <a:pt x="638" y="67"/>
                  </a:lnTo>
                  <a:lnTo>
                    <a:pt x="625" y="60"/>
                  </a:lnTo>
                  <a:lnTo>
                    <a:pt x="612" y="57"/>
                  </a:lnTo>
                  <a:lnTo>
                    <a:pt x="597" y="55"/>
                  </a:lnTo>
                  <a:lnTo>
                    <a:pt x="582" y="58"/>
                  </a:lnTo>
                  <a:lnTo>
                    <a:pt x="565" y="64"/>
                  </a:lnTo>
                  <a:lnTo>
                    <a:pt x="550" y="75"/>
                  </a:lnTo>
                  <a:lnTo>
                    <a:pt x="535" y="90"/>
                  </a:lnTo>
                  <a:lnTo>
                    <a:pt x="523" y="111"/>
                  </a:lnTo>
                  <a:lnTo>
                    <a:pt x="511" y="137"/>
                  </a:lnTo>
                  <a:lnTo>
                    <a:pt x="507" y="99"/>
                  </a:lnTo>
                  <a:close/>
                </a:path>
              </a:pathLst>
            </a:custGeom>
            <a:solidFill>
              <a:srgbClr val="007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03" name="Freeform 103"/>
            <p:cNvSpPr>
              <a:spLocks/>
            </p:cNvSpPr>
            <p:nvPr/>
          </p:nvSpPr>
          <p:spPr bwMode="auto">
            <a:xfrm>
              <a:off x="2793" y="1789"/>
              <a:ext cx="80" cy="93"/>
            </a:xfrm>
            <a:custGeom>
              <a:avLst/>
              <a:gdLst>
                <a:gd name="T0" fmla="*/ 87 w 160"/>
                <a:gd name="T1" fmla="*/ 176 h 185"/>
                <a:gd name="T2" fmla="*/ 76 w 160"/>
                <a:gd name="T3" fmla="*/ 159 h 185"/>
                <a:gd name="T4" fmla="*/ 55 w 160"/>
                <a:gd name="T5" fmla="*/ 144 h 185"/>
                <a:gd name="T6" fmla="*/ 22 w 160"/>
                <a:gd name="T7" fmla="*/ 139 h 185"/>
                <a:gd name="T8" fmla="*/ 5 w 160"/>
                <a:gd name="T9" fmla="*/ 135 h 185"/>
                <a:gd name="T10" fmla="*/ 17 w 160"/>
                <a:gd name="T11" fmla="*/ 120 h 185"/>
                <a:gd name="T12" fmla="*/ 38 w 160"/>
                <a:gd name="T13" fmla="*/ 116 h 185"/>
                <a:gd name="T14" fmla="*/ 65 w 160"/>
                <a:gd name="T15" fmla="*/ 132 h 185"/>
                <a:gd name="T16" fmla="*/ 77 w 160"/>
                <a:gd name="T17" fmla="*/ 141 h 185"/>
                <a:gd name="T18" fmla="*/ 69 w 160"/>
                <a:gd name="T19" fmla="*/ 120 h 185"/>
                <a:gd name="T20" fmla="*/ 52 w 160"/>
                <a:gd name="T21" fmla="*/ 100 h 185"/>
                <a:gd name="T22" fmla="*/ 21 w 160"/>
                <a:gd name="T23" fmla="*/ 91 h 185"/>
                <a:gd name="T24" fmla="*/ 2 w 160"/>
                <a:gd name="T25" fmla="*/ 85 h 185"/>
                <a:gd name="T26" fmla="*/ 19 w 160"/>
                <a:gd name="T27" fmla="*/ 71 h 185"/>
                <a:gd name="T28" fmla="*/ 43 w 160"/>
                <a:gd name="T29" fmla="*/ 71 h 185"/>
                <a:gd name="T30" fmla="*/ 68 w 160"/>
                <a:gd name="T31" fmla="*/ 97 h 185"/>
                <a:gd name="T32" fmla="*/ 76 w 160"/>
                <a:gd name="T33" fmla="*/ 108 h 185"/>
                <a:gd name="T34" fmla="*/ 67 w 160"/>
                <a:gd name="T35" fmla="*/ 75 h 185"/>
                <a:gd name="T36" fmla="*/ 51 w 160"/>
                <a:gd name="T37" fmla="*/ 45 h 185"/>
                <a:gd name="T38" fmla="*/ 24 w 160"/>
                <a:gd name="T39" fmla="*/ 25 h 185"/>
                <a:gd name="T40" fmla="*/ 15 w 160"/>
                <a:gd name="T41" fmla="*/ 16 h 185"/>
                <a:gd name="T42" fmla="*/ 34 w 160"/>
                <a:gd name="T43" fmla="*/ 13 h 185"/>
                <a:gd name="T44" fmla="*/ 54 w 160"/>
                <a:gd name="T45" fmla="*/ 25 h 185"/>
                <a:gd name="T46" fmla="*/ 75 w 160"/>
                <a:gd name="T47" fmla="*/ 61 h 185"/>
                <a:gd name="T48" fmla="*/ 84 w 160"/>
                <a:gd name="T49" fmla="*/ 67 h 185"/>
                <a:gd name="T50" fmla="*/ 73 w 160"/>
                <a:gd name="T51" fmla="*/ 18 h 185"/>
                <a:gd name="T52" fmla="*/ 72 w 160"/>
                <a:gd name="T53" fmla="*/ 3 h 185"/>
                <a:gd name="T54" fmla="*/ 90 w 160"/>
                <a:gd name="T55" fmla="*/ 21 h 185"/>
                <a:gd name="T56" fmla="*/ 100 w 160"/>
                <a:gd name="T57" fmla="*/ 48 h 185"/>
                <a:gd name="T58" fmla="*/ 103 w 160"/>
                <a:gd name="T59" fmla="*/ 83 h 185"/>
                <a:gd name="T60" fmla="*/ 103 w 160"/>
                <a:gd name="T61" fmla="*/ 90 h 185"/>
                <a:gd name="T62" fmla="*/ 112 w 160"/>
                <a:gd name="T63" fmla="*/ 64 h 185"/>
                <a:gd name="T64" fmla="*/ 127 w 160"/>
                <a:gd name="T65" fmla="*/ 47 h 185"/>
                <a:gd name="T66" fmla="*/ 148 w 160"/>
                <a:gd name="T67" fmla="*/ 42 h 185"/>
                <a:gd name="T68" fmla="*/ 150 w 160"/>
                <a:gd name="T69" fmla="*/ 53 h 185"/>
                <a:gd name="T70" fmla="*/ 128 w 160"/>
                <a:gd name="T71" fmla="*/ 70 h 185"/>
                <a:gd name="T72" fmla="*/ 111 w 160"/>
                <a:gd name="T73" fmla="*/ 95 h 185"/>
                <a:gd name="T74" fmla="*/ 99 w 160"/>
                <a:gd name="T75" fmla="*/ 129 h 185"/>
                <a:gd name="T76" fmla="*/ 99 w 160"/>
                <a:gd name="T77" fmla="*/ 139 h 185"/>
                <a:gd name="T78" fmla="*/ 111 w 160"/>
                <a:gd name="T79" fmla="*/ 116 h 185"/>
                <a:gd name="T80" fmla="*/ 128 w 160"/>
                <a:gd name="T81" fmla="*/ 98 h 185"/>
                <a:gd name="T82" fmla="*/ 148 w 160"/>
                <a:gd name="T83" fmla="*/ 94 h 185"/>
                <a:gd name="T84" fmla="*/ 151 w 160"/>
                <a:gd name="T85" fmla="*/ 102 h 185"/>
                <a:gd name="T86" fmla="*/ 134 w 160"/>
                <a:gd name="T87" fmla="*/ 115 h 185"/>
                <a:gd name="T88" fmla="*/ 116 w 160"/>
                <a:gd name="T89" fmla="*/ 137 h 185"/>
                <a:gd name="T90" fmla="*/ 106 w 160"/>
                <a:gd name="T91" fmla="*/ 168 h 185"/>
                <a:gd name="T92" fmla="*/ 88 w 160"/>
                <a:gd name="T93" fmla="*/ 183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0" h="185">
                  <a:moveTo>
                    <a:pt x="88" y="183"/>
                  </a:moveTo>
                  <a:lnTo>
                    <a:pt x="87" y="176"/>
                  </a:lnTo>
                  <a:lnTo>
                    <a:pt x="82" y="167"/>
                  </a:lnTo>
                  <a:lnTo>
                    <a:pt x="76" y="159"/>
                  </a:lnTo>
                  <a:lnTo>
                    <a:pt x="67" y="151"/>
                  </a:lnTo>
                  <a:lnTo>
                    <a:pt x="55" y="144"/>
                  </a:lnTo>
                  <a:lnTo>
                    <a:pt x="40" y="140"/>
                  </a:lnTo>
                  <a:lnTo>
                    <a:pt x="22" y="139"/>
                  </a:lnTo>
                  <a:lnTo>
                    <a:pt x="1" y="143"/>
                  </a:lnTo>
                  <a:lnTo>
                    <a:pt x="5" y="135"/>
                  </a:lnTo>
                  <a:lnTo>
                    <a:pt x="9" y="126"/>
                  </a:lnTo>
                  <a:lnTo>
                    <a:pt x="17" y="120"/>
                  </a:lnTo>
                  <a:lnTo>
                    <a:pt x="27" y="116"/>
                  </a:lnTo>
                  <a:lnTo>
                    <a:pt x="38" y="116"/>
                  </a:lnTo>
                  <a:lnTo>
                    <a:pt x="51" y="122"/>
                  </a:lnTo>
                  <a:lnTo>
                    <a:pt x="65" y="132"/>
                  </a:lnTo>
                  <a:lnTo>
                    <a:pt x="80" y="149"/>
                  </a:lnTo>
                  <a:lnTo>
                    <a:pt x="77" y="141"/>
                  </a:lnTo>
                  <a:lnTo>
                    <a:pt x="75" y="131"/>
                  </a:lnTo>
                  <a:lnTo>
                    <a:pt x="69" y="120"/>
                  </a:lnTo>
                  <a:lnTo>
                    <a:pt x="62" y="109"/>
                  </a:lnTo>
                  <a:lnTo>
                    <a:pt x="52" y="100"/>
                  </a:lnTo>
                  <a:lnTo>
                    <a:pt x="38" y="93"/>
                  </a:lnTo>
                  <a:lnTo>
                    <a:pt x="21" y="91"/>
                  </a:lnTo>
                  <a:lnTo>
                    <a:pt x="0" y="94"/>
                  </a:lnTo>
                  <a:lnTo>
                    <a:pt x="2" y="85"/>
                  </a:lnTo>
                  <a:lnTo>
                    <a:pt x="8" y="77"/>
                  </a:lnTo>
                  <a:lnTo>
                    <a:pt x="19" y="71"/>
                  </a:lnTo>
                  <a:lnTo>
                    <a:pt x="30" y="69"/>
                  </a:lnTo>
                  <a:lnTo>
                    <a:pt x="43" y="71"/>
                  </a:lnTo>
                  <a:lnTo>
                    <a:pt x="55" y="80"/>
                  </a:lnTo>
                  <a:lnTo>
                    <a:pt x="68" y="97"/>
                  </a:lnTo>
                  <a:lnTo>
                    <a:pt x="78" y="123"/>
                  </a:lnTo>
                  <a:lnTo>
                    <a:pt x="76" y="108"/>
                  </a:lnTo>
                  <a:lnTo>
                    <a:pt x="73" y="91"/>
                  </a:lnTo>
                  <a:lnTo>
                    <a:pt x="67" y="75"/>
                  </a:lnTo>
                  <a:lnTo>
                    <a:pt x="60" y="59"/>
                  </a:lnTo>
                  <a:lnTo>
                    <a:pt x="51" y="45"/>
                  </a:lnTo>
                  <a:lnTo>
                    <a:pt x="38" y="33"/>
                  </a:lnTo>
                  <a:lnTo>
                    <a:pt x="24" y="25"/>
                  </a:lnTo>
                  <a:lnTo>
                    <a:pt x="7" y="22"/>
                  </a:lnTo>
                  <a:lnTo>
                    <a:pt x="15" y="16"/>
                  </a:lnTo>
                  <a:lnTo>
                    <a:pt x="24" y="13"/>
                  </a:lnTo>
                  <a:lnTo>
                    <a:pt x="34" y="13"/>
                  </a:lnTo>
                  <a:lnTo>
                    <a:pt x="44" y="16"/>
                  </a:lnTo>
                  <a:lnTo>
                    <a:pt x="54" y="25"/>
                  </a:lnTo>
                  <a:lnTo>
                    <a:pt x="65" y="39"/>
                  </a:lnTo>
                  <a:lnTo>
                    <a:pt x="75" y="61"/>
                  </a:lnTo>
                  <a:lnTo>
                    <a:pt x="84" y="91"/>
                  </a:lnTo>
                  <a:lnTo>
                    <a:pt x="84" y="67"/>
                  </a:lnTo>
                  <a:lnTo>
                    <a:pt x="80" y="41"/>
                  </a:lnTo>
                  <a:lnTo>
                    <a:pt x="73" y="18"/>
                  </a:lnTo>
                  <a:lnTo>
                    <a:pt x="60" y="0"/>
                  </a:lnTo>
                  <a:lnTo>
                    <a:pt x="72" y="3"/>
                  </a:lnTo>
                  <a:lnTo>
                    <a:pt x="82" y="10"/>
                  </a:lnTo>
                  <a:lnTo>
                    <a:pt x="90" y="21"/>
                  </a:lnTo>
                  <a:lnTo>
                    <a:pt x="97" y="33"/>
                  </a:lnTo>
                  <a:lnTo>
                    <a:pt x="100" y="48"/>
                  </a:lnTo>
                  <a:lnTo>
                    <a:pt x="103" y="64"/>
                  </a:lnTo>
                  <a:lnTo>
                    <a:pt x="103" y="83"/>
                  </a:lnTo>
                  <a:lnTo>
                    <a:pt x="99" y="102"/>
                  </a:lnTo>
                  <a:lnTo>
                    <a:pt x="103" y="90"/>
                  </a:lnTo>
                  <a:lnTo>
                    <a:pt x="107" y="77"/>
                  </a:lnTo>
                  <a:lnTo>
                    <a:pt x="112" y="64"/>
                  </a:lnTo>
                  <a:lnTo>
                    <a:pt x="119" y="55"/>
                  </a:lnTo>
                  <a:lnTo>
                    <a:pt x="127" y="47"/>
                  </a:lnTo>
                  <a:lnTo>
                    <a:pt x="136" y="42"/>
                  </a:lnTo>
                  <a:lnTo>
                    <a:pt x="148" y="42"/>
                  </a:lnTo>
                  <a:lnTo>
                    <a:pt x="160" y="46"/>
                  </a:lnTo>
                  <a:lnTo>
                    <a:pt x="150" y="53"/>
                  </a:lnTo>
                  <a:lnTo>
                    <a:pt x="138" y="61"/>
                  </a:lnTo>
                  <a:lnTo>
                    <a:pt x="128" y="70"/>
                  </a:lnTo>
                  <a:lnTo>
                    <a:pt x="119" y="82"/>
                  </a:lnTo>
                  <a:lnTo>
                    <a:pt x="111" y="95"/>
                  </a:lnTo>
                  <a:lnTo>
                    <a:pt x="104" y="111"/>
                  </a:lnTo>
                  <a:lnTo>
                    <a:pt x="99" y="129"/>
                  </a:lnTo>
                  <a:lnTo>
                    <a:pt x="97" y="149"/>
                  </a:lnTo>
                  <a:lnTo>
                    <a:pt x="99" y="139"/>
                  </a:lnTo>
                  <a:lnTo>
                    <a:pt x="105" y="128"/>
                  </a:lnTo>
                  <a:lnTo>
                    <a:pt x="111" y="116"/>
                  </a:lnTo>
                  <a:lnTo>
                    <a:pt x="119" y="106"/>
                  </a:lnTo>
                  <a:lnTo>
                    <a:pt x="128" y="98"/>
                  </a:lnTo>
                  <a:lnTo>
                    <a:pt x="137" y="93"/>
                  </a:lnTo>
                  <a:lnTo>
                    <a:pt x="148" y="94"/>
                  </a:lnTo>
                  <a:lnTo>
                    <a:pt x="157" y="101"/>
                  </a:lnTo>
                  <a:lnTo>
                    <a:pt x="151" y="102"/>
                  </a:lnTo>
                  <a:lnTo>
                    <a:pt x="143" y="107"/>
                  </a:lnTo>
                  <a:lnTo>
                    <a:pt x="134" y="115"/>
                  </a:lnTo>
                  <a:lnTo>
                    <a:pt x="125" y="125"/>
                  </a:lnTo>
                  <a:lnTo>
                    <a:pt x="116" y="137"/>
                  </a:lnTo>
                  <a:lnTo>
                    <a:pt x="110" y="152"/>
                  </a:lnTo>
                  <a:lnTo>
                    <a:pt x="106" y="168"/>
                  </a:lnTo>
                  <a:lnTo>
                    <a:pt x="105" y="185"/>
                  </a:lnTo>
                  <a:lnTo>
                    <a:pt x="88" y="183"/>
                  </a:lnTo>
                  <a:close/>
                </a:path>
              </a:pathLst>
            </a:custGeom>
            <a:solidFill>
              <a:srgbClr val="007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04" name="Freeform 104"/>
            <p:cNvSpPr>
              <a:spLocks/>
            </p:cNvSpPr>
            <p:nvPr/>
          </p:nvSpPr>
          <p:spPr bwMode="auto">
            <a:xfrm>
              <a:off x="2659" y="1825"/>
              <a:ext cx="47" cy="50"/>
            </a:xfrm>
            <a:custGeom>
              <a:avLst/>
              <a:gdLst>
                <a:gd name="T0" fmla="*/ 64 w 94"/>
                <a:gd name="T1" fmla="*/ 99 h 99"/>
                <a:gd name="T2" fmla="*/ 55 w 94"/>
                <a:gd name="T3" fmla="*/ 82 h 99"/>
                <a:gd name="T4" fmla="*/ 66 w 94"/>
                <a:gd name="T5" fmla="*/ 72 h 99"/>
                <a:gd name="T6" fmla="*/ 76 w 94"/>
                <a:gd name="T7" fmla="*/ 60 h 99"/>
                <a:gd name="T8" fmla="*/ 79 w 94"/>
                <a:gd name="T9" fmla="*/ 48 h 99"/>
                <a:gd name="T10" fmla="*/ 77 w 94"/>
                <a:gd name="T11" fmla="*/ 34 h 99"/>
                <a:gd name="T12" fmla="*/ 72 w 94"/>
                <a:gd name="T13" fmla="*/ 28 h 99"/>
                <a:gd name="T14" fmla="*/ 66 w 94"/>
                <a:gd name="T15" fmla="*/ 23 h 99"/>
                <a:gd name="T16" fmla="*/ 58 w 94"/>
                <a:gd name="T17" fmla="*/ 21 h 99"/>
                <a:gd name="T18" fmla="*/ 49 w 94"/>
                <a:gd name="T19" fmla="*/ 19 h 99"/>
                <a:gd name="T20" fmla="*/ 40 w 94"/>
                <a:gd name="T21" fmla="*/ 19 h 99"/>
                <a:gd name="T22" fmla="*/ 31 w 94"/>
                <a:gd name="T23" fmla="*/ 19 h 99"/>
                <a:gd name="T24" fmla="*/ 22 w 94"/>
                <a:gd name="T25" fmla="*/ 20 h 99"/>
                <a:gd name="T26" fmla="*/ 13 w 94"/>
                <a:gd name="T27" fmla="*/ 21 h 99"/>
                <a:gd name="T28" fmla="*/ 4 w 94"/>
                <a:gd name="T29" fmla="*/ 20 h 99"/>
                <a:gd name="T30" fmla="*/ 0 w 94"/>
                <a:gd name="T31" fmla="*/ 15 h 99"/>
                <a:gd name="T32" fmla="*/ 1 w 94"/>
                <a:gd name="T33" fmla="*/ 8 h 99"/>
                <a:gd name="T34" fmla="*/ 9 w 94"/>
                <a:gd name="T35" fmla="*/ 4 h 99"/>
                <a:gd name="T36" fmla="*/ 17 w 94"/>
                <a:gd name="T37" fmla="*/ 2 h 99"/>
                <a:gd name="T38" fmla="*/ 27 w 94"/>
                <a:gd name="T39" fmla="*/ 0 h 99"/>
                <a:gd name="T40" fmla="*/ 40 w 94"/>
                <a:gd name="T41" fmla="*/ 0 h 99"/>
                <a:gd name="T42" fmla="*/ 54 w 94"/>
                <a:gd name="T43" fmla="*/ 2 h 99"/>
                <a:gd name="T44" fmla="*/ 66 w 94"/>
                <a:gd name="T45" fmla="*/ 5 h 99"/>
                <a:gd name="T46" fmla="*/ 78 w 94"/>
                <a:gd name="T47" fmla="*/ 11 h 99"/>
                <a:gd name="T48" fmla="*/ 87 w 94"/>
                <a:gd name="T49" fmla="*/ 20 h 99"/>
                <a:gd name="T50" fmla="*/ 93 w 94"/>
                <a:gd name="T51" fmla="*/ 33 h 99"/>
                <a:gd name="T52" fmla="*/ 94 w 94"/>
                <a:gd name="T53" fmla="*/ 56 h 99"/>
                <a:gd name="T54" fmla="*/ 87 w 94"/>
                <a:gd name="T55" fmla="*/ 72 h 99"/>
                <a:gd name="T56" fmla="*/ 79 w 94"/>
                <a:gd name="T57" fmla="*/ 80 h 99"/>
                <a:gd name="T58" fmla="*/ 76 w 94"/>
                <a:gd name="T59" fmla="*/ 83 h 99"/>
                <a:gd name="T60" fmla="*/ 79 w 94"/>
                <a:gd name="T61" fmla="*/ 95 h 99"/>
                <a:gd name="T62" fmla="*/ 64 w 94"/>
                <a:gd name="T63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4" h="99">
                  <a:moveTo>
                    <a:pt x="64" y="99"/>
                  </a:moveTo>
                  <a:lnTo>
                    <a:pt x="55" y="82"/>
                  </a:lnTo>
                  <a:lnTo>
                    <a:pt x="66" y="72"/>
                  </a:lnTo>
                  <a:lnTo>
                    <a:pt x="76" y="60"/>
                  </a:lnTo>
                  <a:lnTo>
                    <a:pt x="79" y="48"/>
                  </a:lnTo>
                  <a:lnTo>
                    <a:pt x="77" y="34"/>
                  </a:lnTo>
                  <a:lnTo>
                    <a:pt x="72" y="28"/>
                  </a:lnTo>
                  <a:lnTo>
                    <a:pt x="66" y="23"/>
                  </a:lnTo>
                  <a:lnTo>
                    <a:pt x="58" y="21"/>
                  </a:lnTo>
                  <a:lnTo>
                    <a:pt x="49" y="19"/>
                  </a:lnTo>
                  <a:lnTo>
                    <a:pt x="40" y="19"/>
                  </a:lnTo>
                  <a:lnTo>
                    <a:pt x="31" y="19"/>
                  </a:lnTo>
                  <a:lnTo>
                    <a:pt x="22" y="20"/>
                  </a:lnTo>
                  <a:lnTo>
                    <a:pt x="13" y="21"/>
                  </a:lnTo>
                  <a:lnTo>
                    <a:pt x="4" y="20"/>
                  </a:lnTo>
                  <a:lnTo>
                    <a:pt x="0" y="15"/>
                  </a:lnTo>
                  <a:lnTo>
                    <a:pt x="1" y="8"/>
                  </a:lnTo>
                  <a:lnTo>
                    <a:pt x="9" y="4"/>
                  </a:lnTo>
                  <a:lnTo>
                    <a:pt x="17" y="2"/>
                  </a:lnTo>
                  <a:lnTo>
                    <a:pt x="27" y="0"/>
                  </a:lnTo>
                  <a:lnTo>
                    <a:pt x="40" y="0"/>
                  </a:lnTo>
                  <a:lnTo>
                    <a:pt x="54" y="2"/>
                  </a:lnTo>
                  <a:lnTo>
                    <a:pt x="66" y="5"/>
                  </a:lnTo>
                  <a:lnTo>
                    <a:pt x="78" y="11"/>
                  </a:lnTo>
                  <a:lnTo>
                    <a:pt x="87" y="20"/>
                  </a:lnTo>
                  <a:lnTo>
                    <a:pt x="93" y="33"/>
                  </a:lnTo>
                  <a:lnTo>
                    <a:pt x="94" y="56"/>
                  </a:lnTo>
                  <a:lnTo>
                    <a:pt x="87" y="72"/>
                  </a:lnTo>
                  <a:lnTo>
                    <a:pt x="79" y="80"/>
                  </a:lnTo>
                  <a:lnTo>
                    <a:pt x="76" y="83"/>
                  </a:lnTo>
                  <a:lnTo>
                    <a:pt x="79" y="95"/>
                  </a:lnTo>
                  <a:lnTo>
                    <a:pt x="64" y="99"/>
                  </a:lnTo>
                  <a:close/>
                </a:path>
              </a:pathLst>
            </a:custGeom>
            <a:solidFill>
              <a:srgbClr val="33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33" name="Rectangle 9"/>
          <p:cNvSpPr>
            <a:spLocks noChangeArrowheads="1"/>
          </p:cNvSpPr>
          <p:nvPr/>
        </p:nvSpPr>
        <p:spPr bwMode="auto">
          <a:xfrm>
            <a:off x="277485" y="832678"/>
            <a:ext cx="8628519" cy="2603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FF">
                    <a:alpha val="86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70000"/>
              </a:lnSpc>
            </a:pPr>
            <a:r>
              <a:rPr kumimoji="1" lang="zh-CN" altLang="en-US" sz="32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你</a:t>
            </a:r>
            <a:r>
              <a:rPr kumimoji="1" lang="zh-CN" altLang="en-US" sz="32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有过这些体验吗？这是通过什么方式改变了物体的内能？生活中还有哪些现象和这些类似？</a:t>
            </a:r>
          </a:p>
        </p:txBody>
      </p:sp>
      <p:pic>
        <p:nvPicPr>
          <p:cNvPr id="231440" name="Picture 16" descr="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13" y="3436468"/>
            <a:ext cx="3671887" cy="2697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1441" name="Picture 17" descr="6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744" y="3398367"/>
            <a:ext cx="3959225" cy="27352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1447" name="Group 23"/>
          <p:cNvGrpSpPr>
            <a:grpSpLocks/>
          </p:cNvGrpSpPr>
          <p:nvPr/>
        </p:nvGrpSpPr>
        <p:grpSpPr bwMode="auto">
          <a:xfrm>
            <a:off x="192435" y="-175418"/>
            <a:ext cx="2797175" cy="1016000"/>
            <a:chOff x="616" y="1115"/>
            <a:chExt cx="1762" cy="640"/>
          </a:xfrm>
        </p:grpSpPr>
        <p:grpSp>
          <p:nvGrpSpPr>
            <p:cNvPr id="231448" name="Group 24"/>
            <p:cNvGrpSpPr>
              <a:grpSpLocks/>
            </p:cNvGrpSpPr>
            <p:nvPr/>
          </p:nvGrpSpPr>
          <p:grpSpPr bwMode="auto">
            <a:xfrm>
              <a:off x="616" y="1309"/>
              <a:ext cx="1762" cy="446"/>
              <a:chOff x="616" y="1267"/>
              <a:chExt cx="1762" cy="446"/>
            </a:xfrm>
          </p:grpSpPr>
          <p:pic>
            <p:nvPicPr>
              <p:cNvPr id="231449" name="Picture 25" descr="1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6" y="1267"/>
                <a:ext cx="1762" cy="44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31450" name="Rectangle 26"/>
              <p:cNvSpPr>
                <a:spLocks noChangeArrowheads="1"/>
              </p:cNvSpPr>
              <p:nvPr/>
            </p:nvSpPr>
            <p:spPr bwMode="auto">
              <a:xfrm>
                <a:off x="1057" y="1304"/>
                <a:ext cx="1196" cy="25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31451" name="Text Box 27"/>
            <p:cNvSpPr txBox="1">
              <a:spLocks noChangeArrowheads="1"/>
            </p:cNvSpPr>
            <p:nvPr/>
          </p:nvSpPr>
          <p:spPr bwMode="auto">
            <a:xfrm>
              <a:off x="1153" y="1115"/>
              <a:ext cx="980" cy="5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sy="50000" kx="2115830" algn="bl" rotWithShape="0">
                      <a:srgbClr val="C0C0C0">
                        <a:alpha val="80000"/>
                      </a:srgb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3600">
                  <a:solidFill>
                    <a:srgbClr val="000000"/>
                  </a:solidFill>
                  <a:latin typeface="隶书" pitchFamily="49" charset="-122"/>
                  <a:ea typeface="隶书" pitchFamily="49" charset="-122"/>
                </a:rPr>
                <a:t>想一想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1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1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1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1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1" name="Rectangle 3"/>
          <p:cNvSpPr>
            <a:spLocks noChangeArrowheads="1"/>
          </p:cNvSpPr>
          <p:nvPr/>
        </p:nvSpPr>
        <p:spPr bwMode="auto">
          <a:xfrm>
            <a:off x="441782" y="220109"/>
            <a:ext cx="673893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实验</a:t>
            </a:r>
            <a:r>
              <a:rPr lang="en-US" altLang="zh-CN" sz="32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：</a:t>
            </a:r>
            <a:r>
              <a:rPr kumimoji="1" lang="zh-CN" altLang="en-US" sz="32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做功可以改变物体的内能</a:t>
            </a:r>
          </a:p>
        </p:txBody>
      </p:sp>
      <p:pic>
        <p:nvPicPr>
          <p:cNvPr id="252932" name="摩擦生热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4800" y="1397000"/>
            <a:ext cx="5961063" cy="40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2934" name="Picture 6" descr="点击画面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5611813"/>
            <a:ext cx="2728912" cy="69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2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2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529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 nodeType="clickPar">
                      <p:stCondLst>
                        <p:cond delay="0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2529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2932"/>
                  </p:tgtEl>
                </p:cond>
              </p:nextCondLst>
            </p:seq>
            <p:vide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52932"/>
                </p:tgtEl>
              </p:cMediaNode>
            </p:video>
          </p:childTnLst>
        </p:cTn>
      </p:par>
    </p:tnLst>
    <p:bldLst>
      <p:bldP spid="2529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Text Box 2"/>
          <p:cNvSpPr txBox="1">
            <a:spLocks noChangeArrowheads="1"/>
          </p:cNvSpPr>
          <p:nvPr/>
        </p:nvSpPr>
        <p:spPr bwMode="auto">
          <a:xfrm>
            <a:off x="570706" y="414993"/>
            <a:ext cx="685323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、来回拉绳子的过程中，有没有做功？</a:t>
            </a:r>
          </a:p>
        </p:txBody>
      </p:sp>
      <p:sp>
        <p:nvSpPr>
          <p:cNvPr id="253955" name="Text Box 3"/>
          <p:cNvSpPr txBox="1">
            <a:spLocks noChangeArrowheads="1"/>
          </p:cNvSpPr>
          <p:nvPr/>
        </p:nvSpPr>
        <p:spPr bwMode="auto">
          <a:xfrm>
            <a:off x="775917" y="1735793"/>
            <a:ext cx="42465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、能量如何转变？</a:t>
            </a:r>
          </a:p>
        </p:txBody>
      </p:sp>
      <p:sp>
        <p:nvSpPr>
          <p:cNvPr id="253956" name="Text Box 4"/>
          <p:cNvSpPr txBox="1">
            <a:spLocks noChangeArrowheads="1"/>
          </p:cNvSpPr>
          <p:nvPr/>
        </p:nvSpPr>
        <p:spPr bwMode="auto">
          <a:xfrm>
            <a:off x="863600" y="3122613"/>
            <a:ext cx="471011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、乙醚有什么变化？</a:t>
            </a:r>
          </a:p>
        </p:txBody>
      </p:sp>
      <p:sp>
        <p:nvSpPr>
          <p:cNvPr id="253957" name="Text Box 5"/>
          <p:cNvSpPr txBox="1">
            <a:spLocks noChangeArrowheads="1"/>
          </p:cNvSpPr>
          <p:nvPr/>
        </p:nvSpPr>
        <p:spPr bwMode="auto">
          <a:xfrm>
            <a:off x="863599" y="4417907"/>
            <a:ext cx="578961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、乙醚内能增大的方法？</a:t>
            </a:r>
          </a:p>
        </p:txBody>
      </p:sp>
      <p:sp>
        <p:nvSpPr>
          <p:cNvPr id="253958" name="Text Box 6"/>
          <p:cNvSpPr txBox="1">
            <a:spLocks noChangeArrowheads="1"/>
          </p:cNvSpPr>
          <p:nvPr/>
        </p:nvSpPr>
        <p:spPr bwMode="auto">
          <a:xfrm>
            <a:off x="1147762" y="5110967"/>
            <a:ext cx="55054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对物体做功，物体的内能增大。</a:t>
            </a:r>
          </a:p>
        </p:txBody>
      </p:sp>
      <p:pic>
        <p:nvPicPr>
          <p:cNvPr id="253959" name="Picture 7" descr="克服摩擦作功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5007" y="938213"/>
            <a:ext cx="3037258" cy="3261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3960" name="Text Box 8"/>
          <p:cNvSpPr txBox="1">
            <a:spLocks noChangeArrowheads="1"/>
          </p:cNvSpPr>
          <p:nvPr/>
        </p:nvSpPr>
        <p:spPr bwMode="auto">
          <a:xfrm>
            <a:off x="1244599" y="1065868"/>
            <a:ext cx="272891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克服摩擦做功 </a:t>
            </a:r>
          </a:p>
        </p:txBody>
      </p:sp>
      <p:sp>
        <p:nvSpPr>
          <p:cNvPr id="253961" name="Text Box 9"/>
          <p:cNvSpPr txBox="1">
            <a:spLocks noChangeArrowheads="1"/>
          </p:cNvSpPr>
          <p:nvPr/>
        </p:nvSpPr>
        <p:spPr bwMode="auto">
          <a:xfrm>
            <a:off x="1244599" y="2349416"/>
            <a:ext cx="29908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机械能→内能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</a:rPr>
              <a:t> </a:t>
            </a:r>
          </a:p>
        </p:txBody>
      </p:sp>
      <p:sp>
        <p:nvSpPr>
          <p:cNvPr id="253962" name="Text Box 10"/>
          <p:cNvSpPr txBox="1">
            <a:spLocks noChangeArrowheads="1"/>
          </p:cNvSpPr>
          <p:nvPr/>
        </p:nvSpPr>
        <p:spPr bwMode="auto">
          <a:xfrm>
            <a:off x="957261" y="3803978"/>
            <a:ext cx="65563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内能增大，温度升高，乙醚汽化 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3958" grpId="0" build="allAtOnce"/>
      <p:bldP spid="253960" grpId="1"/>
      <p:bldP spid="253961" grpId="1"/>
      <p:bldP spid="25396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Text Box 2"/>
          <p:cNvSpPr txBox="1">
            <a:spLocks noChangeArrowheads="1"/>
          </p:cNvSpPr>
          <p:nvPr/>
        </p:nvSpPr>
        <p:spPr bwMode="auto">
          <a:xfrm>
            <a:off x="725488" y="798513"/>
            <a:ext cx="43735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24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、橡皮塞为什么会跳起？</a:t>
            </a:r>
          </a:p>
        </p:txBody>
      </p:sp>
      <p:sp>
        <p:nvSpPr>
          <p:cNvPr id="254979" name="Text Box 3"/>
          <p:cNvSpPr txBox="1">
            <a:spLocks noChangeArrowheads="1"/>
          </p:cNvSpPr>
          <p:nvPr/>
        </p:nvSpPr>
        <p:spPr bwMode="auto">
          <a:xfrm>
            <a:off x="725488" y="2022475"/>
            <a:ext cx="703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24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6</a:t>
            </a: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、这个过程中有没有做功？谁对谁做功？</a:t>
            </a:r>
          </a:p>
        </p:txBody>
      </p:sp>
      <p:sp>
        <p:nvSpPr>
          <p:cNvPr id="254980" name="Text Box 4"/>
          <p:cNvSpPr txBox="1">
            <a:spLocks noChangeArrowheads="1"/>
          </p:cNvSpPr>
          <p:nvPr/>
        </p:nvSpPr>
        <p:spPr bwMode="auto">
          <a:xfrm>
            <a:off x="725488" y="3246438"/>
            <a:ext cx="330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24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7</a:t>
            </a: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、能量如何转变？</a:t>
            </a:r>
          </a:p>
        </p:txBody>
      </p:sp>
      <p:sp>
        <p:nvSpPr>
          <p:cNvPr id="254981" name="Text Box 5"/>
          <p:cNvSpPr txBox="1">
            <a:spLocks noChangeArrowheads="1"/>
          </p:cNvSpPr>
          <p:nvPr/>
        </p:nvSpPr>
        <p:spPr bwMode="auto">
          <a:xfrm>
            <a:off x="725488" y="5530981"/>
            <a:ext cx="49482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</a:rPr>
              <a:t>物体对外做功，物体的内能减小。</a:t>
            </a:r>
          </a:p>
        </p:txBody>
      </p:sp>
      <p:pic>
        <p:nvPicPr>
          <p:cNvPr id="254982" name="Picture 6" descr="克服摩擦作功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7200" y="2533650"/>
            <a:ext cx="2881313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4983" name="Text Box 7"/>
          <p:cNvSpPr txBox="1">
            <a:spLocks noChangeArrowheads="1"/>
          </p:cNvSpPr>
          <p:nvPr/>
        </p:nvSpPr>
        <p:spPr bwMode="auto">
          <a:xfrm>
            <a:off x="725488" y="1409700"/>
            <a:ext cx="55260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</a:rPr>
              <a:t>乙醚蒸气膨胀，将塞子推出。</a:t>
            </a:r>
          </a:p>
        </p:txBody>
      </p:sp>
      <p:sp>
        <p:nvSpPr>
          <p:cNvPr id="254984" name="Text Box 8"/>
          <p:cNvSpPr txBox="1">
            <a:spLocks noChangeArrowheads="1"/>
          </p:cNvSpPr>
          <p:nvPr/>
        </p:nvSpPr>
        <p:spPr bwMode="auto">
          <a:xfrm>
            <a:off x="725488" y="2633663"/>
            <a:ext cx="40322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</a:rPr>
              <a:t>乙醚蒸气对塞子做功 </a:t>
            </a:r>
          </a:p>
        </p:txBody>
      </p:sp>
      <p:sp>
        <p:nvSpPr>
          <p:cNvPr id="254985" name="Text Box 9"/>
          <p:cNvSpPr txBox="1">
            <a:spLocks noChangeArrowheads="1"/>
          </p:cNvSpPr>
          <p:nvPr/>
        </p:nvSpPr>
        <p:spPr bwMode="auto">
          <a:xfrm>
            <a:off x="725488" y="3859213"/>
            <a:ext cx="56245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</a:rPr>
              <a:t>乙醚蒸气的内能→塞子的机械能。 </a:t>
            </a:r>
          </a:p>
        </p:txBody>
      </p:sp>
      <p:sp>
        <p:nvSpPr>
          <p:cNvPr id="254986" name="Text Box 10"/>
          <p:cNvSpPr txBox="1">
            <a:spLocks noChangeArrowheads="1"/>
          </p:cNvSpPr>
          <p:nvPr/>
        </p:nvSpPr>
        <p:spPr bwMode="auto">
          <a:xfrm>
            <a:off x="725488" y="4470400"/>
            <a:ext cx="435610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en-US" altLang="zh-CN" sz="24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8</a:t>
            </a: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、乙醚的内能如何变化？什么原因？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25488" y="5988181"/>
            <a:ext cx="43735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b="1" dirty="0" smtClean="0">
                <a:solidFill>
                  <a:srgbClr val="0000FF"/>
                </a:solidFill>
                <a:latin typeface="+mn-ea"/>
                <a:ea typeface="+mn-ea"/>
              </a:rPr>
              <a:t>9</a:t>
            </a:r>
            <a:r>
              <a:rPr lang="zh-CN" altLang="en-US" sz="2400" b="1" dirty="0" smtClean="0">
                <a:solidFill>
                  <a:srgbClr val="0000FF"/>
                </a:solidFill>
                <a:latin typeface="+mn-ea"/>
                <a:ea typeface="+mn-ea"/>
              </a:rPr>
              <a:t>、管口白气怎么回事？</a:t>
            </a:r>
            <a:endParaRPr lang="zh-CN" altLang="en-US" sz="24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95594" y="6031862"/>
            <a:ext cx="54864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内能减小，温度降低，液化现象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4983" grpId="0"/>
      <p:bldP spid="254984" grpId="0"/>
      <p:bldP spid="254985" grpId="0"/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Rectangle 2"/>
          <p:cNvSpPr>
            <a:spLocks noChangeArrowheads="1"/>
          </p:cNvSpPr>
          <p:nvPr/>
        </p:nvSpPr>
        <p:spPr bwMode="auto">
          <a:xfrm>
            <a:off x="925512" y="508524"/>
            <a:ext cx="59213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实验</a:t>
            </a:r>
            <a:r>
              <a:rPr lang="en-US" altLang="zh-CN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：</a:t>
            </a:r>
            <a:r>
              <a:rPr kumimoji="1" lang="zh-CN" altLang="en-US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做功可以改变物体的内能</a:t>
            </a:r>
          </a:p>
        </p:txBody>
      </p:sp>
      <p:pic>
        <p:nvPicPr>
          <p:cNvPr id="256003" name="活塞做功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447800"/>
            <a:ext cx="5961063" cy="40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06" name="Picture 6" descr="点击画面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50" y="5518150"/>
            <a:ext cx="2728913" cy="696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560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 nodeType="clickPar">
                      <p:stCondLst>
                        <p:cond delay="0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25600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003"/>
                  </p:tgtEl>
                </p:cond>
              </p:nextCondLst>
            </p:seq>
            <p:vide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56003"/>
                </p:tgtEl>
              </p:cMediaNode>
            </p:video>
          </p:childTnLst>
        </p:cTn>
      </p:par>
    </p:tnLst>
    <p:bldLst>
      <p:bldP spid="25600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Rectangle 2"/>
          <p:cNvSpPr>
            <a:spLocks noChangeArrowheads="1"/>
          </p:cNvSpPr>
          <p:nvPr/>
        </p:nvSpPr>
        <p:spPr bwMode="auto">
          <a:xfrm>
            <a:off x="852488" y="2443163"/>
            <a:ext cx="7386637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2F0BA">
                    <a:alpha val="820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</a:pPr>
            <a:r>
              <a:rPr kumimoji="1" lang="en-US" altLang="zh-CN" sz="24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    </a:t>
            </a:r>
            <a:r>
              <a:rPr kumimoji="1" lang="en-US" altLang="en-US" sz="24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1、</a:t>
            </a:r>
            <a:r>
              <a:rPr kumimoji="1" lang="zh-CN" altLang="en-US" sz="24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了解内能的概念，知道内能与温度有关。</a:t>
            </a:r>
          </a:p>
        </p:txBody>
      </p:sp>
      <p:sp>
        <p:nvSpPr>
          <p:cNvPr id="265219" name="Rectangle 3"/>
          <p:cNvSpPr>
            <a:spLocks noChangeArrowheads="1"/>
          </p:cNvSpPr>
          <p:nvPr/>
        </p:nvSpPr>
        <p:spPr bwMode="auto">
          <a:xfrm>
            <a:off x="852488" y="3328988"/>
            <a:ext cx="7386637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2F0BA">
                    <a:alpha val="820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</a:pPr>
            <a:r>
              <a:rPr kumimoji="1" lang="en-US" altLang="zh-CN" sz="24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    </a:t>
            </a:r>
            <a:r>
              <a:rPr kumimoji="1" lang="en-US" altLang="en-US" sz="24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2、</a:t>
            </a:r>
            <a:r>
              <a:rPr kumimoji="1" lang="zh-CN" altLang="en-US" sz="24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知道热传递可以改变物体的内能。</a:t>
            </a:r>
          </a:p>
        </p:txBody>
      </p:sp>
      <p:sp>
        <p:nvSpPr>
          <p:cNvPr id="265220" name="Rectangle 4"/>
          <p:cNvSpPr>
            <a:spLocks noChangeArrowheads="1"/>
          </p:cNvSpPr>
          <p:nvPr/>
        </p:nvSpPr>
        <p:spPr bwMode="auto">
          <a:xfrm>
            <a:off x="852488" y="4214813"/>
            <a:ext cx="7386637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2F0BA">
                    <a:alpha val="820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</a:pPr>
            <a:r>
              <a:rPr kumimoji="1" lang="en-US" altLang="zh-CN" sz="24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    </a:t>
            </a:r>
            <a:r>
              <a:rPr kumimoji="1" lang="en-US" altLang="en-US" sz="24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3、</a:t>
            </a:r>
            <a:r>
              <a:rPr kumimoji="1" lang="zh-CN" altLang="en-US" sz="24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知道热量的概念和单位。</a:t>
            </a:r>
          </a:p>
        </p:txBody>
      </p:sp>
      <p:sp>
        <p:nvSpPr>
          <p:cNvPr id="265221" name="Rectangle 5"/>
          <p:cNvSpPr>
            <a:spLocks noChangeArrowheads="1"/>
          </p:cNvSpPr>
          <p:nvPr/>
        </p:nvSpPr>
        <p:spPr bwMode="auto">
          <a:xfrm>
            <a:off x="852488" y="5102225"/>
            <a:ext cx="7386637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2F0BA">
                    <a:alpha val="820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</a:pPr>
            <a:r>
              <a:rPr kumimoji="1" lang="en-US" altLang="zh-CN" sz="24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    </a:t>
            </a:r>
            <a:r>
              <a:rPr kumimoji="1" lang="en-US" altLang="zh-CN" sz="24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4</a:t>
            </a:r>
            <a:r>
              <a:rPr kumimoji="1" lang="en-US" altLang="en-US" sz="24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、</a:t>
            </a:r>
            <a:r>
              <a:rPr kumimoji="1" lang="zh-CN" altLang="en-US" sz="24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知道做功可以改变物体的内能。</a:t>
            </a:r>
          </a:p>
        </p:txBody>
      </p:sp>
      <p:sp>
        <p:nvSpPr>
          <p:cNvPr id="265222" name="Text Box 6"/>
          <p:cNvSpPr txBox="1">
            <a:spLocks noChangeArrowheads="1"/>
          </p:cNvSpPr>
          <p:nvPr/>
        </p:nvSpPr>
        <p:spPr bwMode="auto">
          <a:xfrm>
            <a:off x="1394564" y="834242"/>
            <a:ext cx="5943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ea typeface="黑体" pitchFamily="2" charset="-122"/>
              </a:rPr>
              <a:t>本 节 目 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Text Box 2"/>
          <p:cNvSpPr txBox="1">
            <a:spLocks noChangeArrowheads="1"/>
          </p:cNvSpPr>
          <p:nvPr/>
        </p:nvSpPr>
        <p:spPr bwMode="auto">
          <a:xfrm>
            <a:off x="827088" y="4746625"/>
            <a:ext cx="411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</a:rPr>
              <a:t>达到乙醚的着火点</a:t>
            </a:r>
          </a:p>
        </p:txBody>
      </p:sp>
      <p:sp>
        <p:nvSpPr>
          <p:cNvPr id="257027" name="Text Box 3"/>
          <p:cNvSpPr txBox="1">
            <a:spLocks noChangeArrowheads="1"/>
          </p:cNvSpPr>
          <p:nvPr/>
        </p:nvSpPr>
        <p:spPr bwMode="auto">
          <a:xfrm>
            <a:off x="827088" y="704850"/>
            <a:ext cx="7086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24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、为什么选择用乙醚浸过棉花？</a:t>
            </a:r>
          </a:p>
        </p:txBody>
      </p:sp>
      <p:sp>
        <p:nvSpPr>
          <p:cNvPr id="257028" name="Text Box 4"/>
          <p:cNvSpPr txBox="1">
            <a:spLocks noChangeArrowheads="1"/>
          </p:cNvSpPr>
          <p:nvPr/>
        </p:nvSpPr>
        <p:spPr bwMode="auto">
          <a:xfrm>
            <a:off x="827088" y="1708150"/>
            <a:ext cx="71659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24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、压动活塞时，有没有做功？谁对谁做功？</a:t>
            </a:r>
          </a:p>
        </p:txBody>
      </p:sp>
      <p:sp>
        <p:nvSpPr>
          <p:cNvPr id="257029" name="Text Box 5"/>
          <p:cNvSpPr txBox="1">
            <a:spLocks noChangeArrowheads="1"/>
          </p:cNvSpPr>
          <p:nvPr/>
        </p:nvSpPr>
        <p:spPr bwMode="auto">
          <a:xfrm>
            <a:off x="827088" y="2790825"/>
            <a:ext cx="45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24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、能量如何转变？</a:t>
            </a:r>
          </a:p>
        </p:txBody>
      </p:sp>
      <p:sp>
        <p:nvSpPr>
          <p:cNvPr id="257030" name="Text Box 6"/>
          <p:cNvSpPr txBox="1">
            <a:spLocks noChangeArrowheads="1"/>
          </p:cNvSpPr>
          <p:nvPr/>
        </p:nvSpPr>
        <p:spPr bwMode="auto">
          <a:xfrm>
            <a:off x="827088" y="5321300"/>
            <a:ext cx="5562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24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、增大空气内能的方法？</a:t>
            </a:r>
          </a:p>
        </p:txBody>
      </p:sp>
      <p:sp>
        <p:nvSpPr>
          <p:cNvPr id="257031" name="Text Box 7"/>
          <p:cNvSpPr txBox="1">
            <a:spLocks noChangeArrowheads="1"/>
          </p:cNvSpPr>
          <p:nvPr/>
        </p:nvSpPr>
        <p:spPr bwMode="auto">
          <a:xfrm>
            <a:off x="827088" y="5773738"/>
            <a:ext cx="57245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</a:rPr>
              <a:t>对空气做功，空气内能增大</a:t>
            </a:r>
          </a:p>
        </p:txBody>
      </p:sp>
      <p:sp>
        <p:nvSpPr>
          <p:cNvPr id="257032" name="Text Box 8"/>
          <p:cNvSpPr txBox="1">
            <a:spLocks noChangeArrowheads="1"/>
          </p:cNvSpPr>
          <p:nvPr/>
        </p:nvSpPr>
        <p:spPr bwMode="auto">
          <a:xfrm>
            <a:off x="827088" y="4238625"/>
            <a:ext cx="45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24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、棉花燃烧的原因？</a:t>
            </a:r>
          </a:p>
        </p:txBody>
      </p:sp>
      <p:pic>
        <p:nvPicPr>
          <p:cNvPr id="257033" name="Picture 9" descr="压缩气体作功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5388" y="2705100"/>
            <a:ext cx="2111375" cy="347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7034" name="Text Box 10"/>
          <p:cNvSpPr txBox="1">
            <a:spLocks noChangeArrowheads="1"/>
          </p:cNvSpPr>
          <p:nvPr/>
        </p:nvSpPr>
        <p:spPr bwMode="auto">
          <a:xfrm>
            <a:off x="827088" y="2216150"/>
            <a:ext cx="29829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</a:rPr>
              <a:t>活塞对空气做功</a:t>
            </a:r>
          </a:p>
        </p:txBody>
      </p:sp>
      <p:sp>
        <p:nvSpPr>
          <p:cNvPr id="257035" name="Rectangle 11"/>
          <p:cNvSpPr>
            <a:spLocks noChangeArrowheads="1"/>
          </p:cNvSpPr>
          <p:nvPr/>
        </p:nvSpPr>
        <p:spPr bwMode="auto">
          <a:xfrm>
            <a:off x="827088" y="3209925"/>
            <a:ext cx="4779962" cy="100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</a:rPr>
              <a:t>机械能→内能</a:t>
            </a:r>
          </a:p>
          <a:p>
            <a:pPr algn="l"/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</a:rPr>
              <a:t>筒内空气的内能增大，温度升高。</a:t>
            </a:r>
          </a:p>
        </p:txBody>
      </p:sp>
      <p:sp>
        <p:nvSpPr>
          <p:cNvPr id="257036" name="Text Box 12"/>
          <p:cNvSpPr txBox="1">
            <a:spLocks noChangeArrowheads="1"/>
          </p:cNvSpPr>
          <p:nvPr/>
        </p:nvSpPr>
        <p:spPr bwMode="auto">
          <a:xfrm>
            <a:off x="827088" y="1133475"/>
            <a:ext cx="525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</a:rPr>
              <a:t>乙醚的着火点低，属于易燃物 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7026" grpId="0"/>
      <p:bldP spid="257031" grpId="0"/>
      <p:bldP spid="257034" grpId="0"/>
      <p:bldP spid="257035" grpId="0"/>
      <p:bldP spid="25703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1" name="Rectangle 3"/>
          <p:cNvSpPr>
            <a:spLocks noChangeArrowheads="1"/>
          </p:cNvSpPr>
          <p:nvPr/>
        </p:nvSpPr>
        <p:spPr bwMode="auto">
          <a:xfrm>
            <a:off x="927100" y="922185"/>
            <a:ext cx="6934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分析以上两个实验得出结论：</a:t>
            </a:r>
          </a:p>
        </p:txBody>
      </p:sp>
      <p:sp>
        <p:nvSpPr>
          <p:cNvPr id="258052" name="Rectangle 4"/>
          <p:cNvSpPr>
            <a:spLocks noChangeArrowheads="1"/>
          </p:cNvSpPr>
          <p:nvPr/>
        </p:nvSpPr>
        <p:spPr bwMode="auto">
          <a:xfrm>
            <a:off x="927100" y="1747263"/>
            <a:ext cx="776596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AFEFE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外界对物体做功，可以使物体的内能增加。</a:t>
            </a:r>
          </a:p>
        </p:txBody>
      </p:sp>
      <p:sp>
        <p:nvSpPr>
          <p:cNvPr id="258053" name="Rectangle 5"/>
          <p:cNvSpPr>
            <a:spLocks noChangeArrowheads="1"/>
          </p:cNvSpPr>
          <p:nvPr/>
        </p:nvSpPr>
        <p:spPr bwMode="auto">
          <a:xfrm>
            <a:off x="294448" y="4696640"/>
            <a:ext cx="903126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请你举出一些生活中做功使物体内能增加的例子。</a:t>
            </a:r>
          </a:p>
        </p:txBody>
      </p:sp>
      <p:sp>
        <p:nvSpPr>
          <p:cNvPr id="258054" name="Text Box 6"/>
          <p:cNvSpPr txBox="1">
            <a:spLocks noChangeArrowheads="1"/>
          </p:cNvSpPr>
          <p:nvPr/>
        </p:nvSpPr>
        <p:spPr bwMode="auto">
          <a:xfrm>
            <a:off x="927100" y="2505336"/>
            <a:ext cx="7765963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做功的方式有：</a:t>
            </a:r>
            <a:r>
              <a:rPr lang="en-US" altLang="zh-CN" sz="32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克服摩擦做功。</a:t>
            </a:r>
          </a:p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　　　　　　  </a:t>
            </a:r>
            <a:r>
              <a:rPr lang="en-US" altLang="zh-CN" sz="32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压缩气体做功。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8053" grpId="0"/>
      <p:bldP spid="25805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074" name="打气筒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513" y="838200"/>
            <a:ext cx="5130800" cy="4433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9079" name="Picture 7" descr="点击画面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2163" y="5453063"/>
            <a:ext cx="2728912" cy="69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9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590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907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59074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125" name="电锯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3450" y="947738"/>
            <a:ext cx="4802188" cy="396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1126" name="Picture 6" descr="点击画面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3275" y="5111750"/>
            <a:ext cx="2728913" cy="696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1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611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112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61125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5" name="Text Box 5"/>
          <p:cNvSpPr txBox="1">
            <a:spLocks noChangeArrowheads="1"/>
          </p:cNvSpPr>
          <p:nvPr/>
        </p:nvSpPr>
        <p:spPr bwMode="auto">
          <a:xfrm>
            <a:off x="-3175" y="336463"/>
            <a:ext cx="5638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36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四、改变内能的方式</a:t>
            </a:r>
          </a:p>
        </p:txBody>
      </p:sp>
      <p:sp>
        <p:nvSpPr>
          <p:cNvPr id="215067" name="Text Box 27"/>
          <p:cNvSpPr txBox="1">
            <a:spLocks noChangeArrowheads="1"/>
          </p:cNvSpPr>
          <p:nvPr/>
        </p:nvSpPr>
        <p:spPr bwMode="auto">
          <a:xfrm>
            <a:off x="101600" y="1520825"/>
            <a:ext cx="5888038" cy="1887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、热传递：</a:t>
            </a:r>
            <a:r>
              <a:rPr lang="zh-CN" altLang="en-US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物体向外传递热量，物体的内能会减小；外界向物体传递热量，物体的内能会增大。</a:t>
            </a:r>
          </a:p>
        </p:txBody>
      </p:sp>
      <p:pic>
        <p:nvPicPr>
          <p:cNvPr id="215068" name="Picture 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89" t="8229" b="32907"/>
          <a:stretch>
            <a:fillRect/>
          </a:stretch>
        </p:blipFill>
        <p:spPr bwMode="auto">
          <a:xfrm>
            <a:off x="6089650" y="1687513"/>
            <a:ext cx="2087563" cy="20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5069" name="Group 29"/>
          <p:cNvGrpSpPr>
            <a:grpSpLocks/>
          </p:cNvGrpSpPr>
          <p:nvPr/>
        </p:nvGrpSpPr>
        <p:grpSpPr bwMode="auto">
          <a:xfrm>
            <a:off x="666750" y="3943350"/>
            <a:ext cx="6983413" cy="1906588"/>
            <a:chOff x="702" y="2511"/>
            <a:chExt cx="4399" cy="1201"/>
          </a:xfrm>
        </p:grpSpPr>
        <p:sp>
          <p:nvSpPr>
            <p:cNvPr id="215070" name="Text Box 30"/>
            <p:cNvSpPr txBox="1">
              <a:spLocks noChangeArrowheads="1"/>
            </p:cNvSpPr>
            <p:nvPr/>
          </p:nvSpPr>
          <p:spPr bwMode="auto">
            <a:xfrm>
              <a:off x="702" y="2523"/>
              <a:ext cx="3130" cy="11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>
                <a:lnSpc>
                  <a:spcPct val="140000"/>
                </a:lnSpc>
                <a:spcBef>
                  <a:spcPct val="0"/>
                </a:spcBef>
              </a:pPr>
              <a:r>
                <a:rPr lang="en-US" altLang="zh-CN" b="1">
                  <a:solidFill>
                    <a:srgbClr val="000000"/>
                  </a:solidFill>
                  <a:latin typeface="黑体" pitchFamily="2" charset="-122"/>
                  <a:ea typeface="黑体" pitchFamily="2" charset="-122"/>
                </a:rPr>
                <a:t>2</a:t>
              </a:r>
              <a:r>
                <a:rPr lang="zh-CN" altLang="en-US" b="1">
                  <a:solidFill>
                    <a:srgbClr val="000000"/>
                  </a:solidFill>
                  <a:latin typeface="黑体" pitchFamily="2" charset="-122"/>
                  <a:ea typeface="黑体" pitchFamily="2" charset="-122"/>
                </a:rPr>
                <a:t>、做功：</a:t>
              </a:r>
              <a:r>
                <a:rPr lang="zh-CN" altLang="en-US" b="1">
                  <a:solidFill>
                    <a:srgbClr val="0000FF"/>
                  </a:solidFill>
                  <a:latin typeface="黑体" pitchFamily="2" charset="-122"/>
                  <a:ea typeface="黑体" pitchFamily="2" charset="-122"/>
                </a:rPr>
                <a:t>外界向物体做功，物体的内能会增大；物体向外界做功，物体的内能会减小。</a:t>
              </a:r>
            </a:p>
          </p:txBody>
        </p:sp>
        <p:pic>
          <p:nvPicPr>
            <p:cNvPr id="215071" name="Picture 31" descr="u=1146293280,1994322696&amp;fm=0&amp;gp=2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3" y="2511"/>
              <a:ext cx="1178" cy="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矩形 1"/>
          <p:cNvSpPr/>
          <p:nvPr/>
        </p:nvSpPr>
        <p:spPr>
          <a:xfrm>
            <a:off x="489413" y="3351155"/>
            <a:ext cx="34804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本质：内能的转移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7178" y="5871257"/>
            <a:ext cx="34804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本质：能量的转化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AutoShape 2"/>
          <p:cNvSpPr>
            <a:spLocks noChangeArrowheads="1"/>
          </p:cNvSpPr>
          <p:nvPr/>
        </p:nvSpPr>
        <p:spPr bwMode="auto">
          <a:xfrm>
            <a:off x="590550" y="2312988"/>
            <a:ext cx="7940675" cy="3673475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3253" name="Rectangle 21"/>
          <p:cNvSpPr>
            <a:spLocks noChangeArrowheads="1"/>
          </p:cNvSpPr>
          <p:nvPr/>
        </p:nvSpPr>
        <p:spPr bwMode="auto">
          <a:xfrm>
            <a:off x="249487" y="1498273"/>
            <a:ext cx="8622799" cy="440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l">
              <a:lnSpc>
                <a:spcPct val="200000"/>
              </a:lnSpc>
              <a:spcBef>
                <a:spcPct val="0"/>
              </a:spcBef>
            </a:pPr>
            <a:r>
              <a:rPr kumimoji="1" lang="en-US" altLang="zh-CN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1</a:t>
            </a:r>
            <a:r>
              <a:rPr kumimoji="1" lang="zh-CN" altLang="en-US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、下列属于通过做功途径改变物体内能的是</a:t>
            </a:r>
            <a:r>
              <a:rPr kumimoji="1" lang="en-US" altLang="zh-CN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(    )</a:t>
            </a:r>
            <a:endParaRPr kumimoji="1" lang="en-US" altLang="zh-CN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algn="l" eaLnBrk="0" hangingPunct="0">
              <a:lnSpc>
                <a:spcPct val="200000"/>
              </a:lnSpc>
              <a:spcBef>
                <a:spcPct val="0"/>
              </a:spcBef>
            </a:pPr>
            <a:r>
              <a:rPr kumimoji="1" lang="en-US" altLang="zh-CN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A</a:t>
            </a:r>
            <a:r>
              <a:rPr kumimoji="1" lang="zh-CN" altLang="en-US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．在火炉上烧水，水温升高	</a:t>
            </a:r>
          </a:p>
          <a:p>
            <a:pPr algn="l" eaLnBrk="0" hangingPunct="0">
              <a:lnSpc>
                <a:spcPct val="200000"/>
              </a:lnSpc>
              <a:spcBef>
                <a:spcPct val="0"/>
              </a:spcBef>
            </a:pPr>
            <a:r>
              <a:rPr kumimoji="1" lang="en-US" altLang="zh-CN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B</a:t>
            </a:r>
            <a:r>
              <a:rPr kumimoji="1" lang="zh-CN" altLang="en-US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．感冒发烧，用冷毛巾敷额头</a:t>
            </a:r>
            <a:endParaRPr kumimoji="1" lang="zh-CN" altLang="en-US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algn="l" eaLnBrk="0" hangingPunct="0">
              <a:lnSpc>
                <a:spcPct val="200000"/>
              </a:lnSpc>
              <a:spcBef>
                <a:spcPct val="0"/>
              </a:spcBef>
            </a:pPr>
            <a:r>
              <a:rPr kumimoji="1" lang="en-US" altLang="zh-CN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C</a:t>
            </a:r>
            <a:r>
              <a:rPr kumimoji="1" lang="zh-CN" altLang="en-US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．用气筒给轮胎打气，气筒壁发热 </a:t>
            </a:r>
          </a:p>
          <a:p>
            <a:pPr algn="l" eaLnBrk="0" hangingPunct="0">
              <a:lnSpc>
                <a:spcPct val="200000"/>
              </a:lnSpc>
              <a:spcBef>
                <a:spcPct val="0"/>
              </a:spcBef>
            </a:pPr>
            <a:r>
              <a:rPr kumimoji="1" lang="en-US" altLang="zh-CN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D</a:t>
            </a:r>
            <a:r>
              <a:rPr kumimoji="1" lang="zh-CN" altLang="en-US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．炎热的夏天，柏油路面温度升高</a:t>
            </a:r>
            <a:endParaRPr kumimoji="1" lang="zh-CN" altLang="en-US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23254" name="Rectangle 22"/>
          <p:cNvSpPr>
            <a:spLocks noChangeArrowheads="1"/>
          </p:cNvSpPr>
          <p:nvPr/>
        </p:nvSpPr>
        <p:spPr bwMode="auto">
          <a:xfrm>
            <a:off x="7617890" y="1741227"/>
            <a:ext cx="3381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2400" b="1" dirty="0">
                <a:solidFill>
                  <a:srgbClr val="FF0000"/>
                </a:solidFill>
                <a:latin typeface="楷体_GB2312" pitchFamily="49" charset="-122"/>
              </a:rPr>
              <a:t>C</a:t>
            </a:r>
          </a:p>
        </p:txBody>
      </p:sp>
      <p:pic>
        <p:nvPicPr>
          <p:cNvPr id="223255" name="Picture 49" descr="课堂练习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3006" y="170255"/>
            <a:ext cx="4195762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325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905" name="Rectangle 33"/>
          <p:cNvSpPr>
            <a:spLocks noChangeArrowheads="1"/>
          </p:cNvSpPr>
          <p:nvPr/>
        </p:nvSpPr>
        <p:spPr bwMode="auto">
          <a:xfrm>
            <a:off x="900113" y="1803213"/>
            <a:ext cx="7755372" cy="3222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kumimoji="1" lang="zh-CN" altLang="en-US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解析：选</a:t>
            </a:r>
            <a:r>
              <a:rPr kumimoji="1" lang="en-US" altLang="zh-CN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C</a:t>
            </a:r>
            <a:r>
              <a:rPr kumimoji="1" lang="zh-CN" altLang="en-US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。</a:t>
            </a:r>
            <a:r>
              <a:rPr kumimoji="1" lang="zh-CN" altLang="en-US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火炉烧水，热量从火炉上传到水上，冷毛巾敷额头，热量从头上传递到毛巾上，太阳光把柏油路晒热，都属于热传递改变内能；用气筒给轮胎打气，活塞压缩空气做功，还要克服摩擦做功，气筒内能增加，温度升高，故选</a:t>
            </a:r>
            <a:r>
              <a:rPr kumimoji="1" lang="en-US" altLang="zh-CN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C</a:t>
            </a:r>
            <a:r>
              <a:rPr kumimoji="1" lang="zh-CN" altLang="en-US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6" name="AutoShape 4"/>
          <p:cNvSpPr>
            <a:spLocks noChangeArrowheads="1"/>
          </p:cNvSpPr>
          <p:nvPr/>
        </p:nvSpPr>
        <p:spPr bwMode="gray">
          <a:xfrm>
            <a:off x="660400" y="1971675"/>
            <a:ext cx="7656513" cy="3489325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dist="56796" dir="3806097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CC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FF99FF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3477" name="Rectangle 5"/>
          <p:cNvSpPr>
            <a:spLocks noChangeArrowheads="1"/>
          </p:cNvSpPr>
          <p:nvPr/>
        </p:nvSpPr>
        <p:spPr bwMode="auto">
          <a:xfrm>
            <a:off x="388307" y="1137345"/>
            <a:ext cx="8580329" cy="4616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l">
              <a:lnSpc>
                <a:spcPct val="210000"/>
              </a:lnSpc>
              <a:spcBef>
                <a:spcPct val="0"/>
              </a:spcBef>
            </a:pPr>
            <a:r>
              <a:rPr kumimoji="1" lang="en-US" altLang="zh-CN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kumimoji="1" lang="zh-CN" altLang="en-US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下列关于温度、热量和内能的说法正确的是（   ）</a:t>
            </a:r>
          </a:p>
          <a:p>
            <a:pPr algn="l">
              <a:lnSpc>
                <a:spcPct val="210000"/>
              </a:lnSpc>
              <a:spcBef>
                <a:spcPct val="0"/>
              </a:spcBef>
            </a:pPr>
            <a:r>
              <a:rPr kumimoji="1" lang="en-US" altLang="zh-CN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A</a:t>
            </a:r>
            <a:r>
              <a:rPr kumimoji="1" lang="zh-CN" altLang="en-US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．</a:t>
            </a:r>
            <a:r>
              <a:rPr kumimoji="1" lang="en-US" altLang="zh-CN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0℃</a:t>
            </a:r>
            <a:r>
              <a:rPr kumimoji="1" lang="zh-CN" altLang="en-US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的冰可从</a:t>
            </a:r>
            <a:r>
              <a:rPr kumimoji="1" lang="en-US" altLang="zh-CN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0℃</a:t>
            </a:r>
            <a:r>
              <a:rPr kumimoji="1" lang="zh-CN" altLang="en-US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的水中吸热   </a:t>
            </a:r>
          </a:p>
          <a:p>
            <a:pPr algn="l">
              <a:lnSpc>
                <a:spcPct val="210000"/>
              </a:lnSpc>
              <a:spcBef>
                <a:spcPct val="0"/>
              </a:spcBef>
            </a:pPr>
            <a:r>
              <a:rPr kumimoji="1" lang="en-US" altLang="zh-CN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B</a:t>
            </a:r>
            <a:r>
              <a:rPr kumimoji="1" lang="zh-CN" altLang="en-US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．</a:t>
            </a:r>
            <a:r>
              <a:rPr kumimoji="1" lang="en-US" altLang="zh-CN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100℃</a:t>
            </a:r>
            <a:r>
              <a:rPr kumimoji="1" lang="zh-CN" altLang="en-US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水的内能比</a:t>
            </a:r>
            <a:r>
              <a:rPr kumimoji="1" lang="en-US" altLang="zh-CN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0℃</a:t>
            </a:r>
            <a:r>
              <a:rPr kumimoji="1" lang="zh-CN" altLang="en-US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水的内能大</a:t>
            </a:r>
          </a:p>
          <a:p>
            <a:pPr algn="l">
              <a:lnSpc>
                <a:spcPct val="210000"/>
              </a:lnSpc>
              <a:spcBef>
                <a:spcPct val="0"/>
              </a:spcBef>
            </a:pPr>
            <a:r>
              <a:rPr kumimoji="1" lang="en-US" altLang="zh-CN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C</a:t>
            </a:r>
            <a:r>
              <a:rPr kumimoji="1" lang="zh-CN" altLang="en-US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．水的温度越高，所含热量越多</a:t>
            </a:r>
          </a:p>
          <a:p>
            <a:pPr algn="l">
              <a:lnSpc>
                <a:spcPct val="210000"/>
              </a:lnSpc>
              <a:spcBef>
                <a:spcPct val="0"/>
              </a:spcBef>
            </a:pPr>
            <a:r>
              <a:rPr kumimoji="1" lang="en-US" altLang="zh-CN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D</a:t>
            </a:r>
            <a:r>
              <a:rPr kumimoji="1" lang="zh-CN" altLang="en-US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．物体的内能不会为零</a:t>
            </a:r>
          </a:p>
        </p:txBody>
      </p:sp>
      <p:sp>
        <p:nvSpPr>
          <p:cNvPr id="233478" name="Rectangle 6"/>
          <p:cNvSpPr>
            <a:spLocks noChangeArrowheads="1"/>
          </p:cNvSpPr>
          <p:nvPr/>
        </p:nvSpPr>
        <p:spPr bwMode="auto">
          <a:xfrm>
            <a:off x="7978776" y="1514475"/>
            <a:ext cx="3381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347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9" name="Rectangle 3"/>
          <p:cNvSpPr>
            <a:spLocks noChangeArrowheads="1"/>
          </p:cNvSpPr>
          <p:nvPr/>
        </p:nvSpPr>
        <p:spPr bwMode="auto">
          <a:xfrm>
            <a:off x="701109" y="948868"/>
            <a:ext cx="7916798" cy="4745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80000"/>
              </a:lnSpc>
            </a:pPr>
            <a:r>
              <a:rPr kumimoji="1" lang="zh-CN" altLang="en-US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解析：选</a:t>
            </a:r>
            <a:r>
              <a:rPr kumimoji="1" lang="en-US" altLang="zh-CN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D</a:t>
            </a:r>
            <a:r>
              <a:rPr kumimoji="1" lang="zh-CN" altLang="en-US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。</a:t>
            </a:r>
            <a:r>
              <a:rPr kumimoji="1" lang="zh-CN" alt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热传递的条件是物体间存在温度差，冰和水的温度相同，不能发生热传递，故</a:t>
            </a:r>
            <a:r>
              <a:rPr kumimoji="1" lang="en-US" altLang="zh-CN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A</a:t>
            </a:r>
            <a:r>
              <a:rPr kumimoji="1" lang="zh-CN" alt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错；内能的大小除了跟温度有关，还与物体的质量、体积、状态有关，故</a:t>
            </a:r>
            <a:r>
              <a:rPr kumimoji="1" lang="en-US" altLang="zh-CN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B</a:t>
            </a:r>
            <a:r>
              <a:rPr kumimoji="1" lang="zh-CN" alt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错；热量是个过程量，不能说一个物体“具有”、“含有”热量，故</a:t>
            </a:r>
            <a:r>
              <a:rPr kumimoji="1" lang="en-US" altLang="zh-CN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C</a:t>
            </a:r>
            <a:r>
              <a:rPr kumimoji="1" lang="zh-CN" alt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错；任何物体都有内能，故</a:t>
            </a:r>
            <a:r>
              <a:rPr kumimoji="1" lang="en-US" altLang="zh-CN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D</a:t>
            </a:r>
            <a:r>
              <a:rPr kumimoji="1" lang="zh-CN" alt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正确。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AutoShape 2"/>
          <p:cNvSpPr>
            <a:spLocks noChangeArrowheads="1"/>
          </p:cNvSpPr>
          <p:nvPr/>
        </p:nvSpPr>
        <p:spPr bwMode="gray">
          <a:xfrm>
            <a:off x="738188" y="1881188"/>
            <a:ext cx="7578725" cy="3189287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dist="56796" dir="3806097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66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66FFFF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23" name="Rectangle 3"/>
          <p:cNvSpPr>
            <a:spLocks noChangeArrowheads="1"/>
          </p:cNvSpPr>
          <p:nvPr/>
        </p:nvSpPr>
        <p:spPr bwMode="auto">
          <a:xfrm>
            <a:off x="1044574" y="1126233"/>
            <a:ext cx="7999217" cy="4616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l">
              <a:lnSpc>
                <a:spcPct val="210000"/>
              </a:lnSpc>
              <a:spcBef>
                <a:spcPct val="0"/>
              </a:spcBef>
            </a:pPr>
            <a:r>
              <a:rPr kumimoji="1" lang="en-US" altLang="zh-CN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kumimoji="1" lang="zh-CN" altLang="en-US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、关于物体的内能，下列说法正确的是（   ）</a:t>
            </a:r>
          </a:p>
          <a:p>
            <a:pPr algn="l">
              <a:lnSpc>
                <a:spcPct val="210000"/>
              </a:lnSpc>
              <a:spcBef>
                <a:spcPct val="0"/>
              </a:spcBef>
            </a:pPr>
            <a:r>
              <a:rPr kumimoji="1" lang="en-US" altLang="zh-CN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A. </a:t>
            </a:r>
            <a:r>
              <a:rPr kumimoji="1" lang="zh-CN" altLang="en-US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物体运动得越快，内能越大</a:t>
            </a:r>
          </a:p>
          <a:p>
            <a:pPr algn="l">
              <a:lnSpc>
                <a:spcPct val="210000"/>
              </a:lnSpc>
              <a:spcBef>
                <a:spcPct val="0"/>
              </a:spcBef>
            </a:pPr>
            <a:r>
              <a:rPr kumimoji="1" lang="en-US" altLang="zh-CN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B. </a:t>
            </a:r>
            <a:r>
              <a:rPr kumimoji="1" lang="zh-CN" altLang="en-US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物体被举得越高，内能越大</a:t>
            </a:r>
          </a:p>
          <a:p>
            <a:pPr algn="l">
              <a:lnSpc>
                <a:spcPct val="210000"/>
              </a:lnSpc>
              <a:spcBef>
                <a:spcPct val="0"/>
              </a:spcBef>
            </a:pPr>
            <a:r>
              <a:rPr kumimoji="1" lang="en-US" altLang="zh-CN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C. </a:t>
            </a:r>
            <a:r>
              <a:rPr kumimoji="1" lang="zh-CN" altLang="en-US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物体运动得越快，举得越高，内能越大</a:t>
            </a:r>
          </a:p>
          <a:p>
            <a:pPr algn="l">
              <a:lnSpc>
                <a:spcPct val="210000"/>
              </a:lnSpc>
              <a:spcBef>
                <a:spcPct val="0"/>
              </a:spcBef>
            </a:pPr>
            <a:r>
              <a:rPr kumimoji="1" lang="en-US" altLang="zh-CN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D. </a:t>
            </a:r>
            <a:r>
              <a:rPr kumimoji="1" lang="zh-CN" altLang="en-US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物体温度越高，内能越大</a:t>
            </a:r>
          </a:p>
        </p:txBody>
      </p:sp>
      <p:sp>
        <p:nvSpPr>
          <p:cNvPr id="235524" name="Rectangle 4"/>
          <p:cNvSpPr>
            <a:spLocks noChangeArrowheads="1"/>
          </p:cNvSpPr>
          <p:nvPr/>
        </p:nvSpPr>
        <p:spPr bwMode="auto">
          <a:xfrm>
            <a:off x="7907055" y="1542702"/>
            <a:ext cx="3381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Text Box 2"/>
          <p:cNvSpPr txBox="1">
            <a:spLocks noChangeArrowheads="1"/>
          </p:cNvSpPr>
          <p:nvPr/>
        </p:nvSpPr>
        <p:spPr bwMode="auto">
          <a:xfrm>
            <a:off x="228600" y="152400"/>
            <a:ext cx="3352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600" b="1" dirty="0">
                <a:solidFill>
                  <a:srgbClr val="000000"/>
                </a:solidFill>
                <a:ea typeface="黑体" pitchFamily="2" charset="-122"/>
              </a:rPr>
              <a:t>知识回顾</a:t>
            </a:r>
          </a:p>
        </p:txBody>
      </p:sp>
      <p:sp>
        <p:nvSpPr>
          <p:cNvPr id="266243" name="Text Box 3"/>
          <p:cNvSpPr txBox="1">
            <a:spLocks noChangeArrowheads="1"/>
          </p:cNvSpPr>
          <p:nvPr/>
        </p:nvSpPr>
        <p:spPr bwMode="auto">
          <a:xfrm>
            <a:off x="1905000" y="1143000"/>
            <a:ext cx="34559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kumimoji="1" lang="zh-CN" altLang="en-US" sz="3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动能和势能的概念</a:t>
            </a:r>
          </a:p>
        </p:txBody>
      </p:sp>
      <p:sp>
        <p:nvSpPr>
          <p:cNvPr id="266244" name="Text Box 4"/>
          <p:cNvSpPr txBox="1">
            <a:spLocks noChangeArrowheads="1"/>
          </p:cNvSpPr>
          <p:nvPr/>
        </p:nvSpPr>
        <p:spPr bwMode="auto">
          <a:xfrm>
            <a:off x="1295400" y="3581400"/>
            <a:ext cx="50419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kumimoji="1" lang="zh-CN" altLang="en-US" sz="3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分子动理论的初步知识</a:t>
            </a:r>
          </a:p>
        </p:txBody>
      </p:sp>
      <p:sp>
        <p:nvSpPr>
          <p:cNvPr id="266245" name="Text Box 5"/>
          <p:cNvSpPr txBox="1">
            <a:spLocks noChangeArrowheads="1"/>
          </p:cNvSpPr>
          <p:nvPr/>
        </p:nvSpPr>
        <p:spPr bwMode="auto">
          <a:xfrm>
            <a:off x="179388" y="1773238"/>
            <a:ext cx="9540875" cy="15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kumimoji="1" lang="zh-CN" altLang="en-US" sz="3200" b="1" dirty="0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物体由于运动而具有的能叫做</a:t>
            </a:r>
            <a:r>
              <a:rPr kumimoji="1" lang="zh-CN" altLang="en-US" sz="3200" b="1" dirty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动能</a:t>
            </a:r>
            <a:r>
              <a:rPr kumimoji="1" lang="zh-CN" altLang="en-US" sz="3200" b="1" dirty="0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；</a:t>
            </a:r>
          </a:p>
          <a:p>
            <a:pPr algn="l">
              <a:spcBef>
                <a:spcPct val="0"/>
              </a:spcBef>
            </a:pPr>
            <a:r>
              <a:rPr kumimoji="1" lang="zh-CN" altLang="en-US" sz="3200" b="1" dirty="0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物体由于被举高而具有的能叫做</a:t>
            </a:r>
            <a:r>
              <a:rPr kumimoji="1" lang="zh-CN" altLang="en-US" sz="3200" b="1" dirty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重力势能</a:t>
            </a:r>
          </a:p>
          <a:p>
            <a:pPr algn="l">
              <a:spcBef>
                <a:spcPct val="0"/>
              </a:spcBef>
            </a:pPr>
            <a:r>
              <a:rPr kumimoji="1" lang="zh-CN" altLang="en-US" sz="3200" b="1" dirty="0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物体由于弹性形变而具有的能叫做</a:t>
            </a:r>
            <a:r>
              <a:rPr kumimoji="1" lang="zh-CN" altLang="en-US" sz="3200" b="1" dirty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弹性势能</a:t>
            </a:r>
            <a:r>
              <a:rPr kumimoji="1" lang="zh-CN" altLang="en-US" sz="3200" b="1" dirty="0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。</a:t>
            </a:r>
          </a:p>
        </p:txBody>
      </p:sp>
      <p:sp>
        <p:nvSpPr>
          <p:cNvPr id="266246" name="Text Box 6"/>
          <p:cNvSpPr txBox="1">
            <a:spLocks noChangeArrowheads="1"/>
          </p:cNvSpPr>
          <p:nvPr/>
        </p:nvSpPr>
        <p:spPr bwMode="auto">
          <a:xfrm>
            <a:off x="342227" y="4221163"/>
            <a:ext cx="820261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kumimoji="1" lang="zh-CN" altLang="en-US" sz="3200" b="1" dirty="0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物质是由大量分</a:t>
            </a:r>
            <a:r>
              <a:rPr kumimoji="1" lang="zh-CN" altLang="en-US" sz="3200" b="1" dirty="0" smtClean="0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子、原子组</a:t>
            </a:r>
            <a:r>
              <a:rPr kumimoji="1" lang="zh-CN" altLang="en-US" sz="3200" b="1" dirty="0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成的</a:t>
            </a:r>
          </a:p>
          <a:p>
            <a:pPr algn="l">
              <a:spcBef>
                <a:spcPct val="0"/>
              </a:spcBef>
            </a:pPr>
            <a:r>
              <a:rPr kumimoji="1" lang="zh-CN" altLang="en-US" sz="3200" b="1" dirty="0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分子在永不停息地做无规则的热运动</a:t>
            </a:r>
          </a:p>
          <a:p>
            <a:pPr algn="l">
              <a:spcBef>
                <a:spcPct val="0"/>
              </a:spcBef>
            </a:pPr>
            <a:r>
              <a:rPr kumimoji="1" lang="zh-CN" altLang="en-US" sz="3200" b="1" dirty="0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分子间存在相互作用的引力和斥力</a:t>
            </a:r>
            <a:r>
              <a:rPr kumimoji="1" lang="zh-CN" altLang="en-US" sz="3200" b="1" dirty="0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44" grpId="0"/>
      <p:bldP spid="266245" grpId="0"/>
      <p:bldP spid="26624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7" name="Rectangle 3"/>
          <p:cNvSpPr>
            <a:spLocks noChangeArrowheads="1"/>
          </p:cNvSpPr>
          <p:nvPr/>
        </p:nvSpPr>
        <p:spPr bwMode="auto">
          <a:xfrm>
            <a:off x="911225" y="1841500"/>
            <a:ext cx="6956425" cy="440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200000"/>
              </a:lnSpc>
            </a:pPr>
            <a:r>
              <a:rPr kumimoji="1" lang="zh-CN" altLang="en-US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解析：选</a:t>
            </a:r>
            <a:r>
              <a:rPr kumimoji="1" lang="en-US" altLang="zh-CN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D</a:t>
            </a:r>
            <a:r>
              <a:rPr kumimoji="1" lang="zh-CN" altLang="en-US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。</a:t>
            </a:r>
            <a:r>
              <a:rPr kumimoji="1" lang="zh-CN" altLang="en-US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物体的内能与物体的质量、温度、体积、状态有关，与物体的运动速度和举起的高度无关；物体的速度和高度影响的是机械能，内能和机械能是不同形式的能，故</a:t>
            </a:r>
            <a:r>
              <a:rPr kumimoji="1" lang="en-US" altLang="zh-CN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A</a:t>
            </a:r>
            <a:r>
              <a:rPr kumimoji="1" lang="zh-CN" altLang="en-US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kumimoji="1" lang="en-US" altLang="zh-CN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B</a:t>
            </a:r>
            <a:r>
              <a:rPr kumimoji="1" lang="zh-CN" altLang="en-US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kumimoji="1" lang="en-US" altLang="zh-CN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C</a:t>
            </a:r>
            <a:r>
              <a:rPr kumimoji="1" lang="zh-CN" altLang="en-US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错。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46" name="Text Box 142"/>
          <p:cNvSpPr txBox="1">
            <a:spLocks noChangeArrowheads="1"/>
          </p:cNvSpPr>
          <p:nvPr/>
        </p:nvSpPr>
        <p:spPr bwMode="auto">
          <a:xfrm>
            <a:off x="1193800" y="2076450"/>
            <a:ext cx="6362700" cy="162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400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一、内能</a:t>
            </a:r>
          </a:p>
          <a:p>
            <a:pPr algn="l">
              <a:lnSpc>
                <a:spcPct val="140000"/>
              </a:lnSpc>
              <a:spcBef>
                <a:spcPct val="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、定义</a:t>
            </a:r>
          </a:p>
          <a:p>
            <a:pPr algn="l">
              <a:lnSpc>
                <a:spcPct val="140000"/>
              </a:lnSpc>
              <a:spcBef>
                <a:spcPct val="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、相关因素：温度、质量、状态、体积等</a:t>
            </a:r>
          </a:p>
        </p:txBody>
      </p:sp>
      <p:sp>
        <p:nvSpPr>
          <p:cNvPr id="98447" name="Text Box 143"/>
          <p:cNvSpPr txBox="1">
            <a:spLocks noChangeArrowheads="1"/>
          </p:cNvSpPr>
          <p:nvPr/>
        </p:nvSpPr>
        <p:spPr bwMode="auto">
          <a:xfrm>
            <a:off x="1193800" y="3851275"/>
            <a:ext cx="4973638" cy="162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40000"/>
              </a:lnSpc>
              <a:spcBef>
                <a:spcPct val="0"/>
              </a:spcBef>
            </a:pP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二、改变内能的方式</a:t>
            </a:r>
          </a:p>
          <a:p>
            <a:pPr algn="l">
              <a:lnSpc>
                <a:spcPct val="140000"/>
              </a:lnSpc>
              <a:spcBef>
                <a:spcPct val="0"/>
              </a:spcBef>
            </a:pPr>
            <a:r>
              <a:rPr lang="en-US" altLang="zh-CN" sz="24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、热传递</a:t>
            </a:r>
          </a:p>
          <a:p>
            <a:pPr algn="l">
              <a:lnSpc>
                <a:spcPct val="140000"/>
              </a:lnSpc>
              <a:spcBef>
                <a:spcPct val="0"/>
              </a:spcBef>
            </a:pPr>
            <a:r>
              <a:rPr lang="en-US" altLang="zh-CN" sz="24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、做功</a:t>
            </a:r>
          </a:p>
        </p:txBody>
      </p:sp>
      <p:pic>
        <p:nvPicPr>
          <p:cNvPr id="98448" name="Picture 12" descr="本课小结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4275" y="955675"/>
            <a:ext cx="3722688" cy="102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Text Box 2"/>
          <p:cNvSpPr txBox="1">
            <a:spLocks noChangeArrowheads="1"/>
          </p:cNvSpPr>
          <p:nvPr/>
        </p:nvSpPr>
        <p:spPr bwMode="auto">
          <a:xfrm>
            <a:off x="827088" y="1341438"/>
            <a:ext cx="7518400" cy="2369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en-US" altLang="zh-CN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       </a:t>
            </a:r>
            <a:r>
              <a:rPr lang="zh-CN" altLang="en-US" sz="3600" b="1" dirty="0">
                <a:solidFill>
                  <a:srgbClr val="000000"/>
                </a:solidFill>
                <a:ea typeface="黑体" pitchFamily="2" charset="-122"/>
              </a:rPr>
              <a:t>物体由于做</a:t>
            </a:r>
            <a:r>
              <a:rPr lang="zh-CN" altLang="en-US" sz="3600" b="1" dirty="0">
                <a:solidFill>
                  <a:srgbClr val="0000FF"/>
                </a:solidFill>
                <a:ea typeface="黑体" pitchFamily="2" charset="-122"/>
              </a:rPr>
              <a:t>机械运动</a:t>
            </a:r>
            <a:r>
              <a:rPr lang="zh-CN" altLang="en-US" sz="3600" b="1" dirty="0">
                <a:solidFill>
                  <a:srgbClr val="000000"/>
                </a:solidFill>
                <a:ea typeface="黑体" pitchFamily="2" charset="-122"/>
              </a:rPr>
              <a:t>而具有</a:t>
            </a:r>
            <a:r>
              <a:rPr lang="zh-CN" altLang="en-US" sz="3600" b="1" dirty="0">
                <a:solidFill>
                  <a:srgbClr val="0000FF"/>
                </a:solidFill>
                <a:ea typeface="黑体" pitchFamily="2" charset="-122"/>
              </a:rPr>
              <a:t>机械能</a:t>
            </a:r>
            <a:r>
              <a:rPr lang="zh-CN" altLang="en-US" sz="3600" b="1" dirty="0">
                <a:solidFill>
                  <a:srgbClr val="000000"/>
                </a:solidFill>
                <a:ea typeface="黑体" pitchFamily="2" charset="-122"/>
              </a:rPr>
              <a:t>，</a:t>
            </a:r>
            <a:r>
              <a:rPr kumimoji="1" lang="zh-CN" altLang="en-US" sz="3600" b="1" dirty="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构成物质的大量</a:t>
            </a:r>
            <a:r>
              <a:rPr kumimoji="1" lang="zh-CN" altLang="en-US" sz="3600" b="1" dirty="0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分子</a:t>
            </a:r>
            <a:r>
              <a:rPr kumimoji="1" lang="zh-CN" altLang="en-US" sz="3600" b="1" dirty="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也在不停地</a:t>
            </a:r>
            <a:r>
              <a:rPr kumimoji="1" lang="zh-CN" altLang="en-US" sz="3600" b="1" dirty="0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运动</a:t>
            </a:r>
            <a:r>
              <a:rPr kumimoji="1" lang="zh-CN" altLang="en-US" sz="3600" b="1" dirty="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着，而且分子间也存在</a:t>
            </a:r>
            <a:r>
              <a:rPr kumimoji="1" lang="zh-CN" altLang="en-US" sz="3600" b="1" dirty="0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相互作用的力</a:t>
            </a:r>
            <a:r>
              <a:rPr kumimoji="1" lang="zh-CN" altLang="en-US" sz="3600" b="1" dirty="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。</a:t>
            </a:r>
            <a:r>
              <a:rPr lang="zh-CN" altLang="en-US" sz="3600" b="1" dirty="0">
                <a:solidFill>
                  <a:srgbClr val="000000"/>
                </a:solidFill>
                <a:ea typeface="黑体" pitchFamily="2" charset="-122"/>
              </a:rPr>
              <a:t>分子是否也具有能呢？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Text Box 2"/>
          <p:cNvSpPr txBox="1">
            <a:spLocks noChangeArrowheads="1"/>
          </p:cNvSpPr>
          <p:nvPr/>
        </p:nvSpPr>
        <p:spPr bwMode="auto">
          <a:xfrm>
            <a:off x="342900" y="112425"/>
            <a:ext cx="1905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kumimoji="1"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观察对比</a:t>
            </a:r>
            <a:r>
              <a:rPr kumimoji="1"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:</a:t>
            </a:r>
          </a:p>
        </p:txBody>
      </p:sp>
      <p:pic>
        <p:nvPicPr>
          <p:cNvPr id="268291" name="Picture 3" descr="ball7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395413"/>
            <a:ext cx="18288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8292" name="Text Box 4"/>
          <p:cNvSpPr txBox="1">
            <a:spLocks noChangeArrowheads="1"/>
          </p:cNvSpPr>
          <p:nvPr/>
        </p:nvSpPr>
        <p:spPr bwMode="auto">
          <a:xfrm>
            <a:off x="380999" y="4062413"/>
            <a:ext cx="452920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kumimoji="1" lang="en-US" altLang="zh-CN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①</a:t>
            </a:r>
            <a:r>
              <a:rPr kumimoji="1" lang="zh-CN" altLang="en-US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运动着的篮球具有动能</a:t>
            </a:r>
          </a:p>
        </p:txBody>
      </p:sp>
      <p:sp>
        <p:nvSpPr>
          <p:cNvPr id="268293" name="Text Box 5"/>
          <p:cNvSpPr txBox="1">
            <a:spLocks noChangeArrowheads="1"/>
          </p:cNvSpPr>
          <p:nvPr/>
        </p:nvSpPr>
        <p:spPr bwMode="auto">
          <a:xfrm>
            <a:off x="5651500" y="4059238"/>
            <a:ext cx="34925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kumimoji="1" lang="zh-CN" altLang="en-US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运动着的分子呢</a:t>
            </a:r>
            <a:r>
              <a:rPr kumimoji="1" lang="en-US" altLang="zh-CN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?</a:t>
            </a:r>
          </a:p>
        </p:txBody>
      </p:sp>
      <p:sp>
        <p:nvSpPr>
          <p:cNvPr id="268294" name="Text Box 6"/>
          <p:cNvSpPr txBox="1">
            <a:spLocks noChangeArrowheads="1"/>
          </p:cNvSpPr>
          <p:nvPr/>
        </p:nvSpPr>
        <p:spPr bwMode="auto">
          <a:xfrm>
            <a:off x="3543300" y="2212975"/>
            <a:ext cx="16764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kumimoji="1" lang="zh-CN" altLang="en-US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</a:rPr>
              <a:t>想一想</a:t>
            </a:r>
            <a:r>
              <a:rPr kumimoji="1" lang="en-US" altLang="zh-CN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</a:rPr>
              <a:t>?</a:t>
            </a:r>
          </a:p>
        </p:txBody>
      </p:sp>
      <p:sp>
        <p:nvSpPr>
          <p:cNvPr id="268295" name="Text Box 7"/>
          <p:cNvSpPr txBox="1">
            <a:spLocks noChangeArrowheads="1"/>
          </p:cNvSpPr>
          <p:nvPr/>
        </p:nvSpPr>
        <p:spPr bwMode="auto">
          <a:xfrm>
            <a:off x="381000" y="4797425"/>
            <a:ext cx="7315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kumimoji="1" lang="zh-CN" altLang="en-US" sz="360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结论</a:t>
            </a:r>
            <a:r>
              <a:rPr kumimoji="1" lang="en-US" altLang="zh-CN" sz="360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:</a:t>
            </a:r>
            <a:r>
              <a:rPr kumimoji="1" lang="zh-CN" altLang="en-US" sz="360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运动着的分子也有动能</a:t>
            </a:r>
            <a:r>
              <a:rPr kumimoji="1" lang="en-US" altLang="zh-CN" sz="3600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  <a:t>.</a:t>
            </a:r>
          </a:p>
        </p:txBody>
      </p:sp>
      <p:grpSp>
        <p:nvGrpSpPr>
          <p:cNvPr id="268296" name="Group 8"/>
          <p:cNvGrpSpPr>
            <a:grpSpLocks/>
          </p:cNvGrpSpPr>
          <p:nvPr/>
        </p:nvGrpSpPr>
        <p:grpSpPr bwMode="auto">
          <a:xfrm>
            <a:off x="6207125" y="2171700"/>
            <a:ext cx="1244600" cy="1311275"/>
            <a:chOff x="3910" y="1833"/>
            <a:chExt cx="784" cy="826"/>
          </a:xfrm>
        </p:grpSpPr>
        <p:grpSp>
          <p:nvGrpSpPr>
            <p:cNvPr id="268297" name="Group 9"/>
            <p:cNvGrpSpPr>
              <a:grpSpLocks/>
            </p:cNvGrpSpPr>
            <p:nvPr/>
          </p:nvGrpSpPr>
          <p:grpSpPr bwMode="auto">
            <a:xfrm>
              <a:off x="3910" y="1833"/>
              <a:ext cx="349" cy="363"/>
              <a:chOff x="3910" y="1833"/>
              <a:chExt cx="349" cy="363"/>
            </a:xfrm>
          </p:grpSpPr>
          <p:sp>
            <p:nvSpPr>
              <p:cNvPr id="268298" name="Line 10"/>
              <p:cNvSpPr>
                <a:spLocks noChangeShapeType="1"/>
              </p:cNvSpPr>
              <p:nvPr/>
            </p:nvSpPr>
            <p:spPr bwMode="auto">
              <a:xfrm rot="13060392" flipV="1">
                <a:off x="3910" y="1956"/>
                <a:ext cx="144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68299" name="Picture 11" descr="006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2726" t="12004" r="23317" b="71977"/>
              <a:stretch>
                <a:fillRect/>
              </a:stretch>
            </p:blipFill>
            <p:spPr bwMode="auto">
              <a:xfrm>
                <a:off x="4032" y="1833"/>
                <a:ext cx="227" cy="36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268300" name="Group 12"/>
            <p:cNvGrpSpPr>
              <a:grpSpLocks/>
            </p:cNvGrpSpPr>
            <p:nvPr/>
          </p:nvGrpSpPr>
          <p:grpSpPr bwMode="auto">
            <a:xfrm rot="8226283">
              <a:off x="3923" y="2205"/>
              <a:ext cx="349" cy="363"/>
              <a:chOff x="3910" y="1833"/>
              <a:chExt cx="349" cy="363"/>
            </a:xfrm>
          </p:grpSpPr>
          <p:sp>
            <p:nvSpPr>
              <p:cNvPr id="268301" name="Line 13"/>
              <p:cNvSpPr>
                <a:spLocks noChangeShapeType="1"/>
              </p:cNvSpPr>
              <p:nvPr/>
            </p:nvSpPr>
            <p:spPr bwMode="auto">
              <a:xfrm rot="13060392" flipV="1">
                <a:off x="3910" y="1956"/>
                <a:ext cx="144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68302" name="Picture 14" descr="006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2726" t="12004" r="23317" b="71977"/>
              <a:stretch>
                <a:fillRect/>
              </a:stretch>
            </p:blipFill>
            <p:spPr bwMode="auto">
              <a:xfrm>
                <a:off x="4032" y="1833"/>
                <a:ext cx="227" cy="36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268303" name="Group 15"/>
            <p:cNvGrpSpPr>
              <a:grpSpLocks/>
            </p:cNvGrpSpPr>
            <p:nvPr/>
          </p:nvGrpSpPr>
          <p:grpSpPr bwMode="auto">
            <a:xfrm rot="12098824">
              <a:off x="4345" y="2296"/>
              <a:ext cx="349" cy="363"/>
              <a:chOff x="3910" y="1833"/>
              <a:chExt cx="349" cy="363"/>
            </a:xfrm>
          </p:grpSpPr>
          <p:sp>
            <p:nvSpPr>
              <p:cNvPr id="268304" name="Line 16"/>
              <p:cNvSpPr>
                <a:spLocks noChangeShapeType="1"/>
              </p:cNvSpPr>
              <p:nvPr/>
            </p:nvSpPr>
            <p:spPr bwMode="auto">
              <a:xfrm rot="13060392" flipV="1">
                <a:off x="3910" y="1956"/>
                <a:ext cx="144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68305" name="Picture 17" descr="006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2726" t="12004" r="23317" b="71977"/>
              <a:stretch>
                <a:fillRect/>
              </a:stretch>
            </p:blipFill>
            <p:spPr bwMode="auto">
              <a:xfrm>
                <a:off x="4032" y="1833"/>
                <a:ext cx="227" cy="36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268306" name="AutoShape 18"/>
          <p:cNvSpPr>
            <a:spLocks noChangeArrowheads="1"/>
          </p:cNvSpPr>
          <p:nvPr/>
        </p:nvSpPr>
        <p:spPr bwMode="auto">
          <a:xfrm>
            <a:off x="6408738" y="1322388"/>
            <a:ext cx="2735262" cy="935037"/>
          </a:xfrm>
          <a:prstGeom prst="wedgeRect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r>
              <a:rPr lang="zh-CN" altLang="en-US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我在动</a:t>
            </a:r>
            <a:r>
              <a:rPr lang="en-US" altLang="zh-CN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也有动能噢！</a:t>
            </a:r>
          </a:p>
        </p:txBody>
      </p:sp>
      <p:sp>
        <p:nvSpPr>
          <p:cNvPr id="268307" name="Text Box 19"/>
          <p:cNvSpPr txBox="1">
            <a:spLocks noChangeArrowheads="1"/>
          </p:cNvSpPr>
          <p:nvPr/>
        </p:nvSpPr>
        <p:spPr bwMode="auto">
          <a:xfrm>
            <a:off x="160338" y="4800600"/>
            <a:ext cx="8983662" cy="5492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0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一、分子动能：</a:t>
            </a:r>
            <a:r>
              <a:rPr lang="zh-CN" altLang="en-US" sz="30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由于分子作无规则运动而具有的能。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8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8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8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68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8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8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82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8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268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68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68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292" grpId="0" autoUpdateAnimBg="0"/>
      <p:bldP spid="268293" grpId="0" autoUpdateAnimBg="0"/>
      <p:bldP spid="268294" grpId="0" autoUpdateAnimBg="0"/>
      <p:bldP spid="268295" grpId="0" autoUpdateAnimBg="0"/>
      <p:bldP spid="268306" grpId="0" animBg="1"/>
      <p:bldP spid="26830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314" name="Picture 2" descr="未命名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3933825"/>
            <a:ext cx="1112837" cy="1135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69315" name="Group 3"/>
          <p:cNvGrpSpPr>
            <a:grpSpLocks/>
          </p:cNvGrpSpPr>
          <p:nvPr/>
        </p:nvGrpSpPr>
        <p:grpSpPr bwMode="auto">
          <a:xfrm>
            <a:off x="323850" y="4941888"/>
            <a:ext cx="1835150" cy="1835150"/>
            <a:chOff x="0" y="2352"/>
            <a:chExt cx="1872" cy="1872"/>
          </a:xfrm>
        </p:grpSpPr>
        <p:sp>
          <p:nvSpPr>
            <p:cNvPr id="269316" name="Oval 4"/>
            <p:cNvSpPr>
              <a:spLocks noChangeArrowheads="1"/>
            </p:cNvSpPr>
            <p:nvPr/>
          </p:nvSpPr>
          <p:spPr bwMode="auto">
            <a:xfrm>
              <a:off x="0" y="2352"/>
              <a:ext cx="1872" cy="1872"/>
            </a:xfrm>
            <a:prstGeom prst="ellipse">
              <a:avLst/>
            </a:prstGeom>
            <a:solidFill>
              <a:srgbClr val="00CC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9317" name="Oval 5"/>
            <p:cNvSpPr>
              <a:spLocks noChangeArrowheads="1"/>
            </p:cNvSpPr>
            <p:nvPr/>
          </p:nvSpPr>
          <p:spPr bwMode="auto">
            <a:xfrm>
              <a:off x="0" y="3168"/>
              <a:ext cx="1872" cy="144"/>
            </a:xfrm>
            <a:prstGeom prst="ellipse">
              <a:avLst/>
            </a:prstGeom>
            <a:solidFill>
              <a:srgbClr val="00CC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69318" name="Text Box 6"/>
          <p:cNvSpPr txBox="1">
            <a:spLocks noChangeArrowheads="1"/>
          </p:cNvSpPr>
          <p:nvPr/>
        </p:nvSpPr>
        <p:spPr bwMode="auto">
          <a:xfrm>
            <a:off x="2627313" y="228600"/>
            <a:ext cx="611187" cy="563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algn="l"/>
            <a:r>
              <a:rPr kumimoji="1" lang="en-US" altLang="zh-CN" b="1">
                <a:solidFill>
                  <a:schemeClr val="tx1"/>
                </a:solidFill>
                <a:latin typeface="Times New Roman" pitchFamily="18" charset="0"/>
                <a:ea typeface="黑体" pitchFamily="2" charset="-122"/>
              </a:rPr>
              <a:t>②</a:t>
            </a:r>
            <a:r>
              <a:rPr kumimoji="1" lang="zh-CN" altLang="en-US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石块和地球互相吸引具有势能</a:t>
            </a:r>
          </a:p>
        </p:txBody>
      </p:sp>
      <p:sp>
        <p:nvSpPr>
          <p:cNvPr id="269319" name="Text Box 7"/>
          <p:cNvSpPr txBox="1">
            <a:spLocks noChangeArrowheads="1"/>
          </p:cNvSpPr>
          <p:nvPr/>
        </p:nvSpPr>
        <p:spPr bwMode="auto">
          <a:xfrm>
            <a:off x="3911600" y="228600"/>
            <a:ext cx="671513" cy="617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algn="l"/>
            <a:r>
              <a:rPr kumimoji="1" lang="zh-CN" altLang="en-US" sz="32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互相吸引的分子也有势能吗</a:t>
            </a:r>
            <a:r>
              <a:rPr kumimoji="1" lang="en-US" altLang="zh-CN" sz="32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?</a:t>
            </a:r>
          </a:p>
        </p:txBody>
      </p:sp>
      <p:sp>
        <p:nvSpPr>
          <p:cNvPr id="269320" name="Text Box 8"/>
          <p:cNvSpPr txBox="1">
            <a:spLocks noChangeArrowheads="1"/>
          </p:cNvSpPr>
          <p:nvPr/>
        </p:nvSpPr>
        <p:spPr bwMode="auto">
          <a:xfrm>
            <a:off x="15875" y="76200"/>
            <a:ext cx="671513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algn="l"/>
            <a:r>
              <a:rPr kumimoji="1" lang="zh-CN" altLang="en-US" sz="3200" b="1">
                <a:solidFill>
                  <a:schemeClr val="tx1"/>
                </a:solidFill>
                <a:latin typeface="Times New Roman" pitchFamily="18" charset="0"/>
                <a:ea typeface="黑体" pitchFamily="2" charset="-122"/>
              </a:rPr>
              <a:t>石块由于地球吸引而下落</a:t>
            </a:r>
          </a:p>
        </p:txBody>
      </p:sp>
      <p:grpSp>
        <p:nvGrpSpPr>
          <p:cNvPr id="269321" name="Group 9"/>
          <p:cNvGrpSpPr>
            <a:grpSpLocks/>
          </p:cNvGrpSpPr>
          <p:nvPr/>
        </p:nvGrpSpPr>
        <p:grpSpPr bwMode="auto">
          <a:xfrm rot="59060237">
            <a:off x="5518150" y="2338388"/>
            <a:ext cx="554038" cy="576262"/>
            <a:chOff x="3910" y="1833"/>
            <a:chExt cx="349" cy="363"/>
          </a:xfrm>
        </p:grpSpPr>
        <p:sp>
          <p:nvSpPr>
            <p:cNvPr id="269322" name="Line 10"/>
            <p:cNvSpPr>
              <a:spLocks noChangeShapeType="1"/>
            </p:cNvSpPr>
            <p:nvPr/>
          </p:nvSpPr>
          <p:spPr bwMode="auto">
            <a:xfrm rot="13060392" flipV="1">
              <a:off x="3910" y="1956"/>
              <a:ext cx="144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69323" name="Picture 11" descr="00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726" t="12004" r="23317" b="71977"/>
            <a:stretch>
              <a:fillRect/>
            </a:stretch>
          </p:blipFill>
          <p:spPr bwMode="auto">
            <a:xfrm>
              <a:off x="4032" y="1833"/>
              <a:ext cx="227" cy="3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69324" name="Group 12"/>
          <p:cNvGrpSpPr>
            <a:grpSpLocks/>
          </p:cNvGrpSpPr>
          <p:nvPr/>
        </p:nvGrpSpPr>
        <p:grpSpPr bwMode="auto">
          <a:xfrm rot="5132609">
            <a:off x="5519738" y="3417887"/>
            <a:ext cx="554038" cy="576263"/>
            <a:chOff x="3910" y="1833"/>
            <a:chExt cx="349" cy="363"/>
          </a:xfrm>
        </p:grpSpPr>
        <p:sp>
          <p:nvSpPr>
            <p:cNvPr id="269325" name="Line 13"/>
            <p:cNvSpPr>
              <a:spLocks noChangeShapeType="1"/>
            </p:cNvSpPr>
            <p:nvPr/>
          </p:nvSpPr>
          <p:spPr bwMode="auto">
            <a:xfrm rot="13060392" flipV="1">
              <a:off x="3910" y="1956"/>
              <a:ext cx="144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69326" name="Picture 14" descr="00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726" t="12004" r="23317" b="71977"/>
            <a:stretch>
              <a:fillRect/>
            </a:stretch>
          </p:blipFill>
          <p:spPr bwMode="auto">
            <a:xfrm>
              <a:off x="4032" y="1833"/>
              <a:ext cx="227" cy="3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69327" name="Group 15"/>
          <p:cNvGrpSpPr>
            <a:grpSpLocks/>
          </p:cNvGrpSpPr>
          <p:nvPr/>
        </p:nvGrpSpPr>
        <p:grpSpPr bwMode="auto">
          <a:xfrm rot="59060237">
            <a:off x="5519738" y="1546225"/>
            <a:ext cx="554037" cy="576263"/>
            <a:chOff x="3910" y="1833"/>
            <a:chExt cx="349" cy="363"/>
          </a:xfrm>
        </p:grpSpPr>
        <p:sp>
          <p:nvSpPr>
            <p:cNvPr id="269328" name="Line 16"/>
            <p:cNvSpPr>
              <a:spLocks noChangeShapeType="1"/>
            </p:cNvSpPr>
            <p:nvPr/>
          </p:nvSpPr>
          <p:spPr bwMode="auto">
            <a:xfrm rot="13060392" flipV="1">
              <a:off x="3910" y="1956"/>
              <a:ext cx="144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69329" name="Picture 17" descr="00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726" t="12004" r="23317" b="71977"/>
            <a:stretch>
              <a:fillRect/>
            </a:stretch>
          </p:blipFill>
          <p:spPr bwMode="auto">
            <a:xfrm>
              <a:off x="4032" y="1833"/>
              <a:ext cx="227" cy="3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69330" name="Group 18"/>
          <p:cNvGrpSpPr>
            <a:grpSpLocks/>
          </p:cNvGrpSpPr>
          <p:nvPr/>
        </p:nvGrpSpPr>
        <p:grpSpPr bwMode="auto">
          <a:xfrm rot="5132609">
            <a:off x="5519738" y="4065587"/>
            <a:ext cx="554038" cy="576263"/>
            <a:chOff x="3910" y="1833"/>
            <a:chExt cx="349" cy="363"/>
          </a:xfrm>
        </p:grpSpPr>
        <p:sp>
          <p:nvSpPr>
            <p:cNvPr id="269331" name="Line 19"/>
            <p:cNvSpPr>
              <a:spLocks noChangeShapeType="1"/>
            </p:cNvSpPr>
            <p:nvPr/>
          </p:nvSpPr>
          <p:spPr bwMode="auto">
            <a:xfrm rot="13060392" flipV="1">
              <a:off x="3910" y="1956"/>
              <a:ext cx="144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69332" name="Picture 20" descr="00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726" t="12004" r="23317" b="71977"/>
            <a:stretch>
              <a:fillRect/>
            </a:stretch>
          </p:blipFill>
          <p:spPr bwMode="auto">
            <a:xfrm>
              <a:off x="4032" y="1833"/>
              <a:ext cx="227" cy="3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69333" name="Text Box 21"/>
          <p:cNvSpPr txBox="1">
            <a:spLocks noChangeArrowheads="1"/>
          </p:cNvSpPr>
          <p:nvPr/>
        </p:nvSpPr>
        <p:spPr bwMode="auto">
          <a:xfrm>
            <a:off x="8028481" y="-30817"/>
            <a:ext cx="67710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 b="1" dirty="0">
                <a:solidFill>
                  <a:schemeClr val="tx1"/>
                </a:solidFill>
                <a:ea typeface="黑体" pitchFamily="2" charset="-122"/>
              </a:rPr>
              <a:t>结论：</a:t>
            </a:r>
            <a:r>
              <a:rPr lang="zh-CN" altLang="en-US" sz="3200" b="1" dirty="0">
                <a:solidFill>
                  <a:schemeClr val="tx2"/>
                </a:solidFill>
                <a:ea typeface="黑体" pitchFamily="2" charset="-122"/>
              </a:rPr>
              <a:t>互</a:t>
            </a:r>
            <a:r>
              <a:rPr lang="zh-CN" altLang="en-US" sz="3200" b="1" dirty="0" smtClean="0">
                <a:solidFill>
                  <a:schemeClr val="tx2"/>
                </a:solidFill>
                <a:ea typeface="黑体" pitchFamily="2" charset="-122"/>
              </a:rPr>
              <a:t>相</a:t>
            </a:r>
            <a:r>
              <a:rPr lang="zh-CN" altLang="en-US" sz="3200" b="1" dirty="0">
                <a:solidFill>
                  <a:schemeClr val="tx2"/>
                </a:solidFill>
                <a:ea typeface="黑体" pitchFamily="2" charset="-122"/>
              </a:rPr>
              <a:t>作用</a:t>
            </a:r>
            <a:r>
              <a:rPr lang="zh-CN" altLang="en-US" sz="3200" b="1" dirty="0" smtClean="0">
                <a:solidFill>
                  <a:schemeClr val="tx2"/>
                </a:solidFill>
                <a:ea typeface="黑体" pitchFamily="2" charset="-122"/>
              </a:rPr>
              <a:t>的</a:t>
            </a:r>
            <a:r>
              <a:rPr lang="zh-CN" altLang="en-US" sz="3200" b="1" dirty="0">
                <a:solidFill>
                  <a:schemeClr val="tx2"/>
                </a:solidFill>
                <a:ea typeface="黑体" pitchFamily="2" charset="-122"/>
              </a:rPr>
              <a:t>分子也具有势能</a:t>
            </a:r>
          </a:p>
        </p:txBody>
      </p:sp>
      <p:pic>
        <p:nvPicPr>
          <p:cNvPr id="269334" name="Picture 2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10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9335" name="Text Box 23"/>
          <p:cNvSpPr txBox="1">
            <a:spLocks noChangeArrowheads="1"/>
          </p:cNvSpPr>
          <p:nvPr/>
        </p:nvSpPr>
        <p:spPr bwMode="auto">
          <a:xfrm>
            <a:off x="304800" y="533400"/>
            <a:ext cx="8382000" cy="20145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3600" b="1">
                <a:solidFill>
                  <a:srgbClr val="000000"/>
                </a:solidFill>
                <a:ea typeface="黑体" pitchFamily="2" charset="-122"/>
              </a:rPr>
              <a:t>二、分子势能：</a:t>
            </a:r>
            <a:r>
              <a:rPr lang="zh-CN" altLang="en-US" sz="3600" b="1">
                <a:solidFill>
                  <a:srgbClr val="0000FF"/>
                </a:solidFill>
                <a:ea typeface="黑体" pitchFamily="2" charset="-122"/>
              </a:rPr>
              <a:t>由于分子间具有相互作用力而具有的能。</a:t>
            </a:r>
          </a:p>
          <a:p>
            <a:pPr algn="l"/>
            <a:endParaRPr lang="en-US" altLang="zh-CN" sz="3600" b="1">
              <a:solidFill>
                <a:srgbClr val="0000FF"/>
              </a:solidFill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9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9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693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693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9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69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693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9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9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693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9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9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9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9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9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69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9318" grpId="0" autoUpdateAnimBg="0"/>
      <p:bldP spid="269319" grpId="0" autoUpdateAnimBg="0"/>
      <p:bldP spid="269333" grpId="0"/>
      <p:bldP spid="26933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Text Box 2"/>
          <p:cNvSpPr txBox="1">
            <a:spLocks noChangeArrowheads="1"/>
          </p:cNvSpPr>
          <p:nvPr/>
        </p:nvSpPr>
        <p:spPr bwMode="auto">
          <a:xfrm>
            <a:off x="609600" y="1295400"/>
            <a:ext cx="7200900" cy="2725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80000"/>
              </a:lnSpc>
            </a:pPr>
            <a:r>
              <a:rPr kumimoji="1" lang="zh-CN" altLang="en-US" sz="32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三、内能：</a:t>
            </a:r>
            <a:r>
              <a:rPr lang="zh-CN" altLang="en-US" sz="32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把物体内</a:t>
            </a:r>
            <a:r>
              <a:rPr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所有分子</a:t>
            </a:r>
            <a:r>
              <a:rPr lang="zh-CN" altLang="en-US" sz="32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做无规则运动的动能和分子势能的</a:t>
            </a:r>
            <a:r>
              <a:rPr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总和</a:t>
            </a:r>
            <a:r>
              <a:rPr lang="zh-CN" altLang="en-US" sz="32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叫做物体的内能。</a:t>
            </a:r>
          </a:p>
        </p:txBody>
      </p:sp>
      <p:sp>
        <p:nvSpPr>
          <p:cNvPr id="270339" name="Text Box 3"/>
          <p:cNvSpPr txBox="1">
            <a:spLocks noChangeArrowheads="1"/>
          </p:cNvSpPr>
          <p:nvPr/>
        </p:nvSpPr>
        <p:spPr bwMode="auto">
          <a:xfrm>
            <a:off x="762000" y="4419600"/>
            <a:ext cx="4495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32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32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、单位：</a:t>
            </a:r>
            <a:r>
              <a:rPr lang="zh-CN" altLang="en-US" sz="32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焦耳（焦） </a:t>
            </a:r>
            <a:r>
              <a:rPr lang="en-US" altLang="zh-CN" sz="32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J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0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0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Rectangle 2"/>
          <p:cNvSpPr>
            <a:spLocks noChangeArrowheads="1"/>
          </p:cNvSpPr>
          <p:nvPr/>
        </p:nvSpPr>
        <p:spPr bwMode="auto">
          <a:xfrm>
            <a:off x="437366" y="533399"/>
            <a:ext cx="853126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FF">
                    <a:alpha val="86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kumimoji="1" lang="zh-CN" altLang="en-US" sz="32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炽热的铁水有内能，北极的冰山也有内能吗</a:t>
            </a:r>
            <a:r>
              <a:rPr kumimoji="1"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？</a:t>
            </a:r>
            <a:endParaRPr kumimoji="1" lang="zh-CN" altLang="en-US" sz="32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71363" name="Picture 3" descr="A13005~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4000"/>
            <a:ext cx="426720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1364" name="Picture 4" descr="136902~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524000"/>
            <a:ext cx="457200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1365" name="Rectangle 5"/>
          <p:cNvSpPr>
            <a:spLocks noChangeArrowheads="1"/>
          </p:cNvSpPr>
          <p:nvPr/>
        </p:nvSpPr>
        <p:spPr bwMode="auto">
          <a:xfrm>
            <a:off x="609600" y="5303838"/>
            <a:ext cx="73247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、任何物体在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任何情况下</a:t>
            </a:r>
            <a:r>
              <a:rPr lang="zh-CN" altLang="en-US" sz="32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都具有内能。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1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1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36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6" name="Text Box 2"/>
          <p:cNvSpPr txBox="1">
            <a:spLocks noChangeArrowheads="1"/>
          </p:cNvSpPr>
          <p:nvPr/>
        </p:nvSpPr>
        <p:spPr bwMode="auto">
          <a:xfrm>
            <a:off x="533400" y="762000"/>
            <a:ext cx="8382000" cy="629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80000"/>
              </a:lnSpc>
              <a:spcBef>
                <a:spcPct val="0"/>
              </a:spcBef>
            </a:pPr>
            <a:r>
              <a:rPr lang="en-US" altLang="zh-CN" b="1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    </a:t>
            </a:r>
            <a:r>
              <a:rPr lang="en-US" altLang="zh-CN" b="1" dirty="0" smtClean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en-US" b="1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内</a:t>
            </a:r>
            <a:r>
              <a:rPr lang="zh-CN" altLang="en-US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能与机械能是一回事吗？</a:t>
            </a:r>
          </a:p>
          <a:p>
            <a:pPr algn="l">
              <a:lnSpc>
                <a:spcPct val="180000"/>
              </a:lnSpc>
              <a:spcBef>
                <a:spcPct val="0"/>
              </a:spcBef>
            </a:pPr>
            <a:r>
              <a:rPr lang="zh-CN" altLang="en-US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内</a:t>
            </a:r>
            <a:r>
              <a:rPr lang="zh-CN" altLang="en-US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能的大小跟分子的热运动和分子间相互作用有关；机械能跟机械运动有关，故两者不是一回事。</a:t>
            </a:r>
          </a:p>
          <a:p>
            <a:pPr algn="l">
              <a:lnSpc>
                <a:spcPct val="180000"/>
              </a:lnSpc>
              <a:spcBef>
                <a:spcPct val="0"/>
              </a:spcBef>
            </a:pPr>
            <a:r>
              <a:rPr lang="zh-CN" altLang="en-US" b="1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b="1" dirty="0" smtClean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en-US" b="1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比</a:t>
            </a:r>
            <a:r>
              <a:rPr lang="zh-CN" altLang="en-US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较静止在地面上的球和运动在空中的球所具有的机械能和内能。</a:t>
            </a:r>
          </a:p>
          <a:p>
            <a:pPr algn="l">
              <a:lnSpc>
                <a:spcPct val="180000"/>
              </a:lnSpc>
              <a:spcBef>
                <a:spcPct val="0"/>
              </a:spcBef>
            </a:pPr>
            <a:r>
              <a:rPr lang="zh-CN" altLang="en-US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en-US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   静</a:t>
            </a:r>
            <a:r>
              <a:rPr lang="zh-CN" altLang="en-US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止在地面上的球没有机械能，运动在空中的球具有机械能；但无论在地上还是在空中，都具有内能。</a:t>
            </a:r>
          </a:p>
        </p:txBody>
      </p:sp>
      <p:sp>
        <p:nvSpPr>
          <p:cNvPr id="272387" name="Text Box 3"/>
          <p:cNvSpPr txBox="1">
            <a:spLocks noChangeArrowheads="1"/>
          </p:cNvSpPr>
          <p:nvPr/>
        </p:nvSpPr>
        <p:spPr bwMode="auto">
          <a:xfrm>
            <a:off x="304800" y="228600"/>
            <a:ext cx="2895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3200" b="1">
                <a:solidFill>
                  <a:srgbClr val="FF0000"/>
                </a:solidFill>
                <a:ea typeface="宋体" pitchFamily="2" charset="-122"/>
              </a:rPr>
              <a:t>想一想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古瓶荷花">
  <a:themeElements>
    <a:clrScheme name="1_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1_古瓶荷花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8E163E"/>
            </a:solidFill>
            <a:effectLst/>
            <a:latin typeface="Arial" charset="0"/>
            <a:ea typeface="楷体_GB2312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8E163E"/>
            </a:solidFill>
            <a:effectLst/>
            <a:latin typeface="Arial" charset="0"/>
            <a:ea typeface="楷体_GB2312" pitchFamily="49" charset="-122"/>
          </a:defRPr>
        </a:defPPr>
      </a:lstStyle>
    </a:lnDef>
  </a:objectDefaults>
  <a:extraClrSchemeLst>
    <a:extraClrScheme>
      <a:clrScheme name="1_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古瓶荷花">
  <a:themeElements>
    <a:clrScheme name="2_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2_古瓶荷花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8E163E"/>
            </a:solidFill>
            <a:effectLst/>
            <a:latin typeface="Arial" charset="0"/>
            <a:ea typeface="楷体_GB2312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8E163E"/>
            </a:solidFill>
            <a:effectLst/>
            <a:latin typeface="Arial" charset="0"/>
            <a:ea typeface="楷体_GB2312" pitchFamily="49" charset="-122"/>
          </a:defRPr>
        </a:defPPr>
      </a:lstStyle>
    </a:lnDef>
  </a:objectDefaults>
  <a:extraClrSchemeLst>
    <a:extraClrScheme>
      <a:clrScheme name="2_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古瓶荷花">
  <a:themeElements>
    <a:clrScheme name="3_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3_古瓶荷花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8E163E"/>
            </a:solidFill>
            <a:effectLst/>
            <a:latin typeface="Arial" charset="0"/>
            <a:ea typeface="楷体_GB2312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8E163E"/>
            </a:solidFill>
            <a:effectLst/>
            <a:latin typeface="Arial" charset="0"/>
            <a:ea typeface="楷体_GB2312" pitchFamily="49" charset="-122"/>
          </a:defRPr>
        </a:defPPr>
      </a:lstStyle>
    </a:lnDef>
  </a:objectDefaults>
  <a:extraClrSchemeLst>
    <a:extraClrScheme>
      <a:clrScheme name="3_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Kimono</Template>
  <TotalTime>5021</TotalTime>
  <Words>2048</Words>
  <Application>Microsoft Office PowerPoint</Application>
  <PresentationFormat>全屏显示(4:3)</PresentationFormat>
  <Paragraphs>127</Paragraphs>
  <Slides>31</Slides>
  <Notes>0</Notes>
  <HiddenSlides>0</HiddenSlides>
  <MMClips>4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1_古瓶荷花</vt:lpstr>
      <vt:lpstr>2_古瓶荷花</vt:lpstr>
      <vt:lpstr>3_古瓶荷花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www.DearEDU.com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世纪金榜</dc:creator>
  <cp:lastModifiedBy>yanhj</cp:lastModifiedBy>
  <cp:revision>614</cp:revision>
  <dcterms:created xsi:type="dcterms:W3CDTF">2001-04-08T04:59:18Z</dcterms:created>
  <dcterms:modified xsi:type="dcterms:W3CDTF">2013-08-30T00:44:35Z</dcterms:modified>
</cp:coreProperties>
</file>