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  <p:sldMasterId id="2147483685" r:id="rId2"/>
  </p:sldMasterIdLst>
  <p:notesMasterIdLst>
    <p:notesMasterId r:id="rId21"/>
  </p:notesMasterIdLst>
  <p:handoutMasterIdLst>
    <p:handoutMasterId r:id="rId22"/>
  </p:handoutMasterIdLst>
  <p:sldIdLst>
    <p:sldId id="262" r:id="rId3"/>
    <p:sldId id="263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61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129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D3D25F-903F-49D0-BD7C-9BA23C48581A}" type="datetimeFigureOut">
              <a:rPr lang="zh-CN" altLang="en-US" smtClean="0"/>
              <a:t>2013/10/4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246AB3-7E25-4ADC-8C69-05DA5831DA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33434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00233-97E9-434F-935E-01162C9F596A}" type="datetimeFigureOut">
              <a:rPr lang="zh-CN" altLang="en-US" smtClean="0"/>
              <a:t>2013/10/4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0545E8-EB90-4575-AD89-187D93028D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52444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59032C-17B7-4C47-8540-722B0016AD8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9049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685800" y="1048942"/>
            <a:ext cx="7772400" cy="109538"/>
          </a:xfrm>
          <a:custGeom>
            <a:avLst/>
            <a:gdLst>
              <a:gd name="T0" fmla="*/ 0 w 1000"/>
              <a:gd name="T1" fmla="*/ 0 h 1000"/>
              <a:gd name="T2" fmla="*/ 2147483647 w 1000"/>
              <a:gd name="T3" fmla="*/ 0 h 1000"/>
              <a:gd name="T4" fmla="*/ 2147483647 w 1000"/>
              <a:gd name="T5" fmla="*/ 2147483647 h 1000"/>
              <a:gd name="T6" fmla="*/ 0 w 1000"/>
              <a:gd name="T7" fmla="*/ 2147483647 h 1000"/>
              <a:gd name="T8" fmla="*/ 0 w 1000"/>
              <a:gd name="T9" fmla="*/ 0 h 1000"/>
              <a:gd name="T10" fmla="*/ 2147483647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163513" y="116632"/>
            <a:ext cx="7667625" cy="754063"/>
            <a:chOff x="143942" y="154657"/>
            <a:chExt cx="7668418" cy="754063"/>
          </a:xfrm>
        </p:grpSpPr>
        <p:sp>
          <p:nvSpPr>
            <p:cNvPr id="9" name="Rectangle 2"/>
            <p:cNvSpPr txBox="1">
              <a:spLocks noChangeArrowheads="1"/>
            </p:cNvSpPr>
            <p:nvPr/>
          </p:nvSpPr>
          <p:spPr bwMode="auto">
            <a:xfrm>
              <a:off x="900385" y="332904"/>
              <a:ext cx="6911975" cy="431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1600" b="1" dirty="0" smtClean="0">
                  <a:solidFill>
                    <a:srgbClr val="0000FF"/>
                  </a:solidFill>
                  <a:latin typeface="Verdana" pitchFamily="34" charset="0"/>
                </a:rPr>
                <a:t>齐河县第四中学</a:t>
              </a:r>
              <a:endParaRPr lang="zh-CN" altLang="en-US" sz="1600" b="1" dirty="0">
                <a:solidFill>
                  <a:srgbClr val="0000FF"/>
                </a:solidFill>
                <a:latin typeface="Verdana" pitchFamily="34" charset="0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3942" y="154657"/>
              <a:ext cx="755650" cy="754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A3BA5D3-2A78-4FC8-B440-69A6AFE5D3B5}" type="datetime1">
              <a:rPr lang="zh-CN" altLang="en-US" smtClean="0"/>
              <a:t>2013/10/4 Friday</a:t>
            </a:fld>
            <a:endParaRPr lang="zh-CN" alt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FA09F38-6152-468A-BC94-7EA14342C8B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685800" y="6196758"/>
            <a:ext cx="7772400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685800" y="1318072"/>
            <a:ext cx="7772400" cy="191928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81328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167257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167257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9F3D4-D294-46EF-9925-E233FD9C2487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2013/10/4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4A21-6890-448A-B78F-0DB825742FF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Rectangle 3"/>
          <p:cNvSpPr>
            <a:spLocks noChangeArrowheads="1"/>
          </p:cNvSpPr>
          <p:nvPr userDrawn="1"/>
        </p:nvSpPr>
        <p:spPr bwMode="auto">
          <a:xfrm>
            <a:off x="2728913" y="0"/>
            <a:ext cx="6415087" cy="769938"/>
          </a:xfrm>
          <a:prstGeom prst="rect">
            <a:avLst/>
          </a:prstGeom>
          <a:solidFill>
            <a:srgbClr val="2788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9" name="Rectangle 4"/>
          <p:cNvSpPr>
            <a:spLocks noChangeArrowheads="1"/>
          </p:cNvSpPr>
          <p:nvPr userDrawn="1"/>
        </p:nvSpPr>
        <p:spPr bwMode="auto">
          <a:xfrm>
            <a:off x="0" y="6305550"/>
            <a:ext cx="9144000" cy="552450"/>
          </a:xfrm>
          <a:prstGeom prst="rect">
            <a:avLst/>
          </a:prstGeom>
          <a:solidFill>
            <a:srgbClr val="2788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0" name="Rectangle 52"/>
          <p:cNvSpPr>
            <a:spLocks noChangeArrowheads="1"/>
          </p:cNvSpPr>
          <p:nvPr userDrawn="1"/>
        </p:nvSpPr>
        <p:spPr bwMode="auto">
          <a:xfrm>
            <a:off x="-28575" y="0"/>
            <a:ext cx="2757488" cy="768350"/>
          </a:xfrm>
          <a:prstGeom prst="rect">
            <a:avLst/>
          </a:prstGeom>
          <a:solidFill>
            <a:srgbClr val="7BD37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endParaRPr lang="en-US" altLang="zh-CN" sz="6000" b="1" i="1" dirty="0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文本占位符 15"/>
          <p:cNvSpPr>
            <a:spLocks noGrp="1"/>
          </p:cNvSpPr>
          <p:nvPr>
            <p:ph type="body" sz="quarter" idx="14" hasCustomPrompt="1"/>
          </p:nvPr>
        </p:nvSpPr>
        <p:spPr>
          <a:xfrm>
            <a:off x="964505" y="-1589"/>
            <a:ext cx="1626296" cy="10323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00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defRPr>
            </a:lvl1pPr>
          </a:lstStyle>
          <a:p>
            <a:pPr lvl="0"/>
            <a:r>
              <a:rPr lang="en-US" altLang="zh-CN" dirty="0" smtClean="0"/>
              <a:t>1</a:t>
            </a:r>
            <a:endParaRPr lang="zh-CN" altLang="en-US" dirty="0" smtClean="0"/>
          </a:p>
        </p:txBody>
      </p:sp>
      <p:sp>
        <p:nvSpPr>
          <p:cNvPr id="13" name="Rectangle 5"/>
          <p:cNvSpPr txBox="1">
            <a:spLocks noChangeArrowheads="1"/>
          </p:cNvSpPr>
          <p:nvPr userDrawn="1"/>
        </p:nvSpPr>
        <p:spPr>
          <a:xfrm>
            <a:off x="3124200" y="6330569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>
                <a:solidFill>
                  <a:prstClr val="black">
                    <a:tint val="75000"/>
                  </a:prstClr>
                </a:solidFill>
              </a:rPr>
              <a:t>齐河县第四中学</a:t>
            </a: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Rectangle 6"/>
          <p:cNvSpPr txBox="1">
            <a:spLocks noChangeArrowheads="1"/>
          </p:cNvSpPr>
          <p:nvPr userDrawn="1"/>
        </p:nvSpPr>
        <p:spPr>
          <a:xfrm>
            <a:off x="6553200" y="6330569"/>
            <a:ext cx="2133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EE6DBC8-30AE-411B-8D45-C80FD3AACA6C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标题 1"/>
          <p:cNvSpPr>
            <a:spLocks noGrp="1"/>
          </p:cNvSpPr>
          <p:nvPr>
            <p:ph type="title"/>
          </p:nvPr>
        </p:nvSpPr>
        <p:spPr>
          <a:xfrm>
            <a:off x="2728912" y="1"/>
            <a:ext cx="6415087" cy="76835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6061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" name="Rectangle 3"/>
          <p:cNvSpPr>
            <a:spLocks noChangeArrowheads="1"/>
          </p:cNvSpPr>
          <p:nvPr userDrawn="1"/>
        </p:nvSpPr>
        <p:spPr bwMode="auto">
          <a:xfrm>
            <a:off x="2728913" y="0"/>
            <a:ext cx="6415087" cy="769938"/>
          </a:xfrm>
          <a:prstGeom prst="rect">
            <a:avLst/>
          </a:prstGeom>
          <a:solidFill>
            <a:srgbClr val="2788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 userDrawn="1"/>
        </p:nvSpPr>
        <p:spPr bwMode="auto">
          <a:xfrm>
            <a:off x="0" y="6305550"/>
            <a:ext cx="9144000" cy="552450"/>
          </a:xfrm>
          <a:prstGeom prst="rect">
            <a:avLst/>
          </a:prstGeom>
          <a:solidFill>
            <a:srgbClr val="2788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2" name="Rectangle 52"/>
          <p:cNvSpPr>
            <a:spLocks noChangeArrowheads="1"/>
          </p:cNvSpPr>
          <p:nvPr userDrawn="1"/>
        </p:nvSpPr>
        <p:spPr bwMode="auto">
          <a:xfrm>
            <a:off x="-28575" y="0"/>
            <a:ext cx="2757488" cy="768350"/>
          </a:xfrm>
          <a:prstGeom prst="rect">
            <a:avLst/>
          </a:prstGeom>
          <a:solidFill>
            <a:srgbClr val="7BD37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endParaRPr lang="en-US" altLang="zh-CN" sz="6000" b="1" i="1" dirty="0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文本占位符 15"/>
          <p:cNvSpPr>
            <a:spLocks noGrp="1"/>
          </p:cNvSpPr>
          <p:nvPr>
            <p:ph type="body" sz="quarter" idx="14" hasCustomPrompt="1"/>
          </p:nvPr>
        </p:nvSpPr>
        <p:spPr>
          <a:xfrm>
            <a:off x="964505" y="-1588"/>
            <a:ext cx="1626296" cy="10866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00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defRPr>
            </a:lvl1pPr>
          </a:lstStyle>
          <a:p>
            <a:pPr lvl="0"/>
            <a:r>
              <a:rPr lang="en-US" altLang="zh-CN" dirty="0" smtClean="0"/>
              <a:t>1</a:t>
            </a:r>
            <a:endParaRPr lang="zh-CN" altLang="en-US" dirty="0" smtClean="0"/>
          </a:p>
        </p:txBody>
      </p:sp>
      <p:sp>
        <p:nvSpPr>
          <p:cNvPr id="15" name="Rectangle 5"/>
          <p:cNvSpPr txBox="1">
            <a:spLocks noChangeArrowheads="1"/>
          </p:cNvSpPr>
          <p:nvPr userDrawn="1"/>
        </p:nvSpPr>
        <p:spPr>
          <a:xfrm>
            <a:off x="3124200" y="6330569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>
                <a:solidFill>
                  <a:prstClr val="black">
                    <a:tint val="75000"/>
                  </a:prstClr>
                </a:solidFill>
              </a:rPr>
              <a:t>齐河县第四中学</a:t>
            </a: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6" name="Rectangle 6"/>
          <p:cNvSpPr txBox="1">
            <a:spLocks noChangeArrowheads="1"/>
          </p:cNvSpPr>
          <p:nvPr userDrawn="1"/>
        </p:nvSpPr>
        <p:spPr>
          <a:xfrm>
            <a:off x="6553200" y="6330569"/>
            <a:ext cx="2133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EE6DBC8-30AE-411B-8D45-C80FD3AACA6C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标题 1"/>
          <p:cNvSpPr>
            <a:spLocks noGrp="1"/>
          </p:cNvSpPr>
          <p:nvPr>
            <p:ph type="title"/>
          </p:nvPr>
        </p:nvSpPr>
        <p:spPr>
          <a:xfrm>
            <a:off x="2728912" y="1"/>
            <a:ext cx="6415087" cy="76835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760934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2728913" y="0"/>
            <a:ext cx="6415087" cy="769938"/>
          </a:xfrm>
          <a:prstGeom prst="rect">
            <a:avLst/>
          </a:prstGeom>
          <a:solidFill>
            <a:srgbClr val="2788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6305550"/>
            <a:ext cx="9144000" cy="552450"/>
          </a:xfrm>
          <a:prstGeom prst="rect">
            <a:avLst/>
          </a:prstGeom>
          <a:solidFill>
            <a:srgbClr val="2788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8" name="Rectangle 52"/>
          <p:cNvSpPr>
            <a:spLocks noChangeArrowheads="1"/>
          </p:cNvSpPr>
          <p:nvPr userDrawn="1"/>
        </p:nvSpPr>
        <p:spPr bwMode="auto">
          <a:xfrm>
            <a:off x="-28575" y="0"/>
            <a:ext cx="2757488" cy="768350"/>
          </a:xfrm>
          <a:prstGeom prst="rect">
            <a:avLst/>
          </a:prstGeom>
          <a:solidFill>
            <a:srgbClr val="7BD37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endParaRPr lang="en-US" altLang="zh-CN" sz="6000" b="1" i="1" dirty="0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Rectangle 5"/>
          <p:cNvSpPr txBox="1">
            <a:spLocks noChangeArrowheads="1"/>
          </p:cNvSpPr>
          <p:nvPr userDrawn="1"/>
        </p:nvSpPr>
        <p:spPr>
          <a:xfrm>
            <a:off x="3124200" y="6330569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solidFill>
                  <a:prstClr val="black">
                    <a:tint val="75000"/>
                  </a:prstClr>
                </a:solidFill>
              </a:rPr>
              <a:t>齐河县第四中学</a:t>
            </a:r>
            <a:endParaRPr lang="en-US" altLang="ko-K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Rectangle 6"/>
          <p:cNvSpPr txBox="1">
            <a:spLocks noChangeArrowheads="1"/>
          </p:cNvSpPr>
          <p:nvPr userDrawn="1"/>
        </p:nvSpPr>
        <p:spPr>
          <a:xfrm>
            <a:off x="6553200" y="6330569"/>
            <a:ext cx="2133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EE6DBC8-30AE-411B-8D45-C80FD3AACA6C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CN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标题 1"/>
          <p:cNvSpPr>
            <a:spLocks noGrp="1"/>
          </p:cNvSpPr>
          <p:nvPr>
            <p:ph type="title"/>
          </p:nvPr>
        </p:nvSpPr>
        <p:spPr>
          <a:xfrm>
            <a:off x="2728912" y="1"/>
            <a:ext cx="6415087" cy="76835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9" name="Rectangle 5"/>
          <p:cNvSpPr txBox="1">
            <a:spLocks noChangeArrowheads="1"/>
          </p:cNvSpPr>
          <p:nvPr userDrawn="1"/>
        </p:nvSpPr>
        <p:spPr>
          <a:xfrm>
            <a:off x="329853" y="6343650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 smtClean="0">
                <a:solidFill>
                  <a:prstClr val="black">
                    <a:tint val="75000"/>
                  </a:prstClr>
                </a:solidFill>
              </a:rPr>
              <a:t>张泉</a:t>
            </a:r>
            <a:r>
              <a:rPr lang="en-US" altLang="zh-CN" dirty="0" smtClean="0">
                <a:solidFill>
                  <a:prstClr val="black">
                    <a:tint val="75000"/>
                  </a:prstClr>
                </a:solidFill>
              </a:rPr>
              <a:t>-:527494284</a:t>
            </a:r>
            <a:endParaRPr lang="en-US" altLang="ko-K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887411" y="-190500"/>
            <a:ext cx="18415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39AF087-7C11-46AF-B007-9F0FFB960171}" type="slidenum">
              <a:rPr lang="en-US" altLang="zh-CN" sz="6600" i="1" smtClean="0">
                <a:solidFill>
                  <a:srgbClr val="C00000"/>
                </a:solidFill>
              </a:rPr>
              <a:t>‹#›</a:t>
            </a:fld>
            <a:endParaRPr lang="zh-CN" altLang="en-US" sz="6600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0862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F2FE0-6D46-4385-BFB5-DC21BD19A4F9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2013/10/4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4A21-6890-448A-B78F-0DB825742FF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>
          <a:xfrm>
            <a:off x="628650" y="3397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3"/>
          </p:nvPr>
        </p:nvSpPr>
        <p:spPr>
          <a:xfrm>
            <a:off x="628650" y="2023270"/>
            <a:ext cx="7886700" cy="39751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5237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987426"/>
            <a:ext cx="2949178" cy="488156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Rectangle 3"/>
          <p:cNvSpPr>
            <a:spLocks noChangeArrowheads="1"/>
          </p:cNvSpPr>
          <p:nvPr userDrawn="1"/>
        </p:nvSpPr>
        <p:spPr bwMode="auto">
          <a:xfrm>
            <a:off x="2728913" y="0"/>
            <a:ext cx="6415087" cy="769938"/>
          </a:xfrm>
          <a:prstGeom prst="rect">
            <a:avLst/>
          </a:prstGeom>
          <a:solidFill>
            <a:srgbClr val="2788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9" name="Rectangle 4"/>
          <p:cNvSpPr>
            <a:spLocks noChangeArrowheads="1"/>
          </p:cNvSpPr>
          <p:nvPr userDrawn="1"/>
        </p:nvSpPr>
        <p:spPr bwMode="auto">
          <a:xfrm>
            <a:off x="0" y="6305550"/>
            <a:ext cx="9144000" cy="552450"/>
          </a:xfrm>
          <a:prstGeom prst="rect">
            <a:avLst/>
          </a:prstGeom>
          <a:solidFill>
            <a:srgbClr val="2788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0" name="Rectangle 52"/>
          <p:cNvSpPr>
            <a:spLocks noChangeArrowheads="1"/>
          </p:cNvSpPr>
          <p:nvPr userDrawn="1"/>
        </p:nvSpPr>
        <p:spPr bwMode="auto">
          <a:xfrm>
            <a:off x="-28575" y="0"/>
            <a:ext cx="2757488" cy="768350"/>
          </a:xfrm>
          <a:prstGeom prst="rect">
            <a:avLst/>
          </a:prstGeom>
          <a:solidFill>
            <a:srgbClr val="7BD37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endParaRPr lang="en-US" altLang="zh-CN" sz="6000" b="1" i="1" dirty="0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文本占位符 15"/>
          <p:cNvSpPr>
            <a:spLocks noGrp="1"/>
          </p:cNvSpPr>
          <p:nvPr>
            <p:ph type="body" sz="quarter" idx="14" hasCustomPrompt="1"/>
          </p:nvPr>
        </p:nvSpPr>
        <p:spPr>
          <a:xfrm>
            <a:off x="964505" y="-1588"/>
            <a:ext cx="1626296" cy="98901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00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defRPr>
            </a:lvl1pPr>
          </a:lstStyle>
          <a:p>
            <a:pPr lvl="0"/>
            <a:r>
              <a:rPr lang="en-US" altLang="zh-CN" dirty="0" smtClean="0"/>
              <a:t>1</a:t>
            </a:r>
            <a:endParaRPr lang="zh-CN" altLang="en-US" dirty="0" smtClean="0"/>
          </a:p>
        </p:txBody>
      </p:sp>
      <p:sp>
        <p:nvSpPr>
          <p:cNvPr id="13" name="Rectangle 5"/>
          <p:cNvSpPr txBox="1">
            <a:spLocks noChangeArrowheads="1"/>
          </p:cNvSpPr>
          <p:nvPr userDrawn="1"/>
        </p:nvSpPr>
        <p:spPr>
          <a:xfrm>
            <a:off x="3124200" y="6330569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>
                <a:solidFill>
                  <a:prstClr val="black">
                    <a:tint val="75000"/>
                  </a:prstClr>
                </a:solidFill>
              </a:rPr>
              <a:t>齐河县第四中学</a:t>
            </a: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Rectangle 6"/>
          <p:cNvSpPr txBox="1">
            <a:spLocks noChangeArrowheads="1"/>
          </p:cNvSpPr>
          <p:nvPr userDrawn="1"/>
        </p:nvSpPr>
        <p:spPr>
          <a:xfrm>
            <a:off x="6553200" y="6330569"/>
            <a:ext cx="2133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EE6DBC8-30AE-411B-8D45-C80FD3AACA6C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标题 1"/>
          <p:cNvSpPr>
            <a:spLocks noGrp="1"/>
          </p:cNvSpPr>
          <p:nvPr>
            <p:ph type="title"/>
          </p:nvPr>
        </p:nvSpPr>
        <p:spPr>
          <a:xfrm>
            <a:off x="2728912" y="1"/>
            <a:ext cx="6415087" cy="76835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90229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341" y="1018381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Rectangle 3"/>
          <p:cNvSpPr>
            <a:spLocks noChangeArrowheads="1"/>
          </p:cNvSpPr>
          <p:nvPr userDrawn="1"/>
        </p:nvSpPr>
        <p:spPr bwMode="auto">
          <a:xfrm>
            <a:off x="2728913" y="0"/>
            <a:ext cx="6415087" cy="769938"/>
          </a:xfrm>
          <a:prstGeom prst="rect">
            <a:avLst/>
          </a:prstGeom>
          <a:solidFill>
            <a:srgbClr val="2788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9" name="Rectangle 4"/>
          <p:cNvSpPr>
            <a:spLocks noChangeArrowheads="1"/>
          </p:cNvSpPr>
          <p:nvPr userDrawn="1"/>
        </p:nvSpPr>
        <p:spPr bwMode="auto">
          <a:xfrm>
            <a:off x="0" y="6305550"/>
            <a:ext cx="9144000" cy="552450"/>
          </a:xfrm>
          <a:prstGeom prst="rect">
            <a:avLst/>
          </a:prstGeom>
          <a:solidFill>
            <a:srgbClr val="2788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0" name="Rectangle 52"/>
          <p:cNvSpPr>
            <a:spLocks noChangeArrowheads="1"/>
          </p:cNvSpPr>
          <p:nvPr userDrawn="1"/>
        </p:nvSpPr>
        <p:spPr bwMode="auto">
          <a:xfrm>
            <a:off x="-28575" y="0"/>
            <a:ext cx="2757488" cy="768350"/>
          </a:xfrm>
          <a:prstGeom prst="rect">
            <a:avLst/>
          </a:prstGeom>
          <a:solidFill>
            <a:srgbClr val="7BD37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endParaRPr lang="en-US" altLang="zh-CN" sz="6000" b="1" i="1" dirty="0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文本占位符 15"/>
          <p:cNvSpPr>
            <a:spLocks noGrp="1"/>
          </p:cNvSpPr>
          <p:nvPr>
            <p:ph type="body" sz="quarter" idx="14" hasCustomPrompt="1"/>
          </p:nvPr>
        </p:nvSpPr>
        <p:spPr>
          <a:xfrm>
            <a:off x="964505" y="-1588"/>
            <a:ext cx="1626296" cy="98901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00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defRPr>
            </a:lvl1pPr>
          </a:lstStyle>
          <a:p>
            <a:pPr lvl="0"/>
            <a:r>
              <a:rPr lang="en-US" altLang="zh-CN" dirty="0" smtClean="0"/>
              <a:t>1</a:t>
            </a:r>
            <a:endParaRPr lang="zh-CN" altLang="en-US" dirty="0" smtClean="0"/>
          </a:p>
        </p:txBody>
      </p:sp>
      <p:sp>
        <p:nvSpPr>
          <p:cNvPr id="13" name="Rectangle 5"/>
          <p:cNvSpPr txBox="1">
            <a:spLocks noChangeArrowheads="1"/>
          </p:cNvSpPr>
          <p:nvPr userDrawn="1"/>
        </p:nvSpPr>
        <p:spPr>
          <a:xfrm>
            <a:off x="3124200" y="6330569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>
                <a:solidFill>
                  <a:prstClr val="black">
                    <a:tint val="75000"/>
                  </a:prstClr>
                </a:solidFill>
              </a:rPr>
              <a:t>齐河县第四中学</a:t>
            </a: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Rectangle 6"/>
          <p:cNvSpPr txBox="1">
            <a:spLocks noChangeArrowheads="1"/>
          </p:cNvSpPr>
          <p:nvPr userDrawn="1"/>
        </p:nvSpPr>
        <p:spPr>
          <a:xfrm>
            <a:off x="6553200" y="6330569"/>
            <a:ext cx="2133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EE6DBC8-30AE-411B-8D45-C80FD3AACA6C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标题 1"/>
          <p:cNvSpPr>
            <a:spLocks noGrp="1"/>
          </p:cNvSpPr>
          <p:nvPr>
            <p:ph type="title"/>
          </p:nvPr>
        </p:nvSpPr>
        <p:spPr>
          <a:xfrm>
            <a:off x="2728912" y="1"/>
            <a:ext cx="6415087" cy="76835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27171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5226" y="614855"/>
            <a:ext cx="4101627" cy="3894083"/>
          </a:xfrm>
          <a:prstGeom prst="roundRect">
            <a:avLst>
              <a:gd name="adj" fmla="val 495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 Box 2"/>
          <p:cNvSpPr txBox="1">
            <a:spLocks noChangeArrowheads="1"/>
          </p:cNvSpPr>
          <p:nvPr userDrawn="1"/>
        </p:nvSpPr>
        <p:spPr bwMode="auto">
          <a:xfrm>
            <a:off x="1717675" y="4000500"/>
            <a:ext cx="5897563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60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anose="02010600040101010101" pitchFamily="2" charset="-122"/>
              </a:rPr>
              <a:t>齐河县第四中学</a:t>
            </a:r>
          </a:p>
        </p:txBody>
      </p:sp>
      <p:sp>
        <p:nvSpPr>
          <p:cNvPr id="8" name="Text Box 2"/>
          <p:cNvSpPr txBox="1">
            <a:spLocks noChangeArrowheads="1"/>
          </p:cNvSpPr>
          <p:nvPr userDrawn="1"/>
        </p:nvSpPr>
        <p:spPr bwMode="auto">
          <a:xfrm>
            <a:off x="1717675" y="5194300"/>
            <a:ext cx="5897563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anose="02010600040101010101" pitchFamily="2" charset="-122"/>
              </a:rPr>
              <a:t>张  泉</a:t>
            </a:r>
          </a:p>
        </p:txBody>
      </p:sp>
    </p:spTree>
    <p:extLst>
      <p:ext uri="{BB962C8B-B14F-4D97-AF65-F5344CB8AC3E}">
        <p14:creationId xmlns:p14="http://schemas.microsoft.com/office/powerpoint/2010/main" val="72476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ED8EF6-1DC4-4134-94EE-D59ECF8EF123}" type="datetimeFigureOut">
              <a:rPr lang="zh-CN" altLang="en-US"/>
              <a:pPr/>
              <a:t>2013/10/4 Friday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1F52EA-3D18-40B5-B477-FF6122002B0E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7711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E4136EB-5CC0-4DB7-8A1C-AADD0045CB2F}" type="datetimeFigureOut">
              <a:rPr lang="zh-CN" altLang="en-US"/>
              <a:pPr/>
              <a:t>2013/10/4 Friday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9A6C05-FB34-4248-A8C1-D7ED6CBA2082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390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685800" y="1048942"/>
            <a:ext cx="7772400" cy="109538"/>
          </a:xfrm>
          <a:custGeom>
            <a:avLst/>
            <a:gdLst>
              <a:gd name="T0" fmla="*/ 0 w 1000"/>
              <a:gd name="T1" fmla="*/ 0 h 1000"/>
              <a:gd name="T2" fmla="*/ 2147483647 w 1000"/>
              <a:gd name="T3" fmla="*/ 0 h 1000"/>
              <a:gd name="T4" fmla="*/ 2147483647 w 1000"/>
              <a:gd name="T5" fmla="*/ 2147483647 h 1000"/>
              <a:gd name="T6" fmla="*/ 0 w 1000"/>
              <a:gd name="T7" fmla="*/ 2147483647 h 1000"/>
              <a:gd name="T8" fmla="*/ 0 w 1000"/>
              <a:gd name="T9" fmla="*/ 0 h 1000"/>
              <a:gd name="T10" fmla="*/ 2147483647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E8513F4-5D36-42AF-8E50-44169EE4CCF1}" type="datetime1">
              <a:rPr lang="zh-CN" altLang="en-US" smtClean="0"/>
              <a:t>2013/10/4 Friday</a:t>
            </a:fld>
            <a:endParaRPr lang="zh-CN" alt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FA09F38-6152-468A-BC94-7EA14342C8B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685800" y="6196758"/>
            <a:ext cx="7772400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342900" y="109984"/>
            <a:ext cx="7772400" cy="812800"/>
          </a:xfrm>
        </p:spPr>
        <p:txBody>
          <a:bodyPr/>
          <a:lstStyle>
            <a:lvl1pPr>
              <a:defRPr sz="4000"/>
            </a:lvl1pPr>
          </a:lstStyle>
          <a:p>
            <a:pPr lvl="0"/>
            <a:r>
              <a:rPr lang="zh-CN" altLang="en-US" noProof="0" dirty="0" smtClean="0"/>
              <a:t>课间展示</a:t>
            </a: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8859" y="241300"/>
            <a:ext cx="648049" cy="648049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5254579" y="6311771"/>
            <a:ext cx="3837905" cy="373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QQ:527494284   jmaf@live.cn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2480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685800" y="1048942"/>
            <a:ext cx="7772400" cy="109538"/>
          </a:xfrm>
          <a:custGeom>
            <a:avLst/>
            <a:gdLst>
              <a:gd name="T0" fmla="*/ 0 w 1000"/>
              <a:gd name="T1" fmla="*/ 0 h 1000"/>
              <a:gd name="T2" fmla="*/ 2147483647 w 1000"/>
              <a:gd name="T3" fmla="*/ 0 h 1000"/>
              <a:gd name="T4" fmla="*/ 2147483647 w 1000"/>
              <a:gd name="T5" fmla="*/ 2147483647 h 1000"/>
              <a:gd name="T6" fmla="*/ 0 w 1000"/>
              <a:gd name="T7" fmla="*/ 2147483647 h 1000"/>
              <a:gd name="T8" fmla="*/ 0 w 1000"/>
              <a:gd name="T9" fmla="*/ 0 h 1000"/>
              <a:gd name="T10" fmla="*/ 2147483647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561B208-B4D1-4355-BFAF-0657704B781D}" type="datetime1">
              <a:rPr lang="zh-CN" altLang="en-US" smtClean="0"/>
              <a:t>2013/10/4 Friday</a:t>
            </a:fld>
            <a:endParaRPr lang="zh-CN" alt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FA09F38-6152-468A-BC94-7EA14342C8B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685800" y="6196758"/>
            <a:ext cx="7772400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09984"/>
            <a:ext cx="7772400" cy="812800"/>
          </a:xfrm>
        </p:spPr>
        <p:txBody>
          <a:bodyPr/>
          <a:lstStyle>
            <a:lvl1pPr>
              <a:defRPr sz="40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dirty="0" smtClean="0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8859" y="241300"/>
            <a:ext cx="648049" cy="648049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5254579" y="6311771"/>
            <a:ext cx="3837905" cy="373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QQ:527494284   jmaf@live.cn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9510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685800" y="1048942"/>
            <a:ext cx="7772400" cy="109538"/>
          </a:xfrm>
          <a:custGeom>
            <a:avLst/>
            <a:gdLst>
              <a:gd name="T0" fmla="*/ 0 w 1000"/>
              <a:gd name="T1" fmla="*/ 0 h 1000"/>
              <a:gd name="T2" fmla="*/ 2147483647 w 1000"/>
              <a:gd name="T3" fmla="*/ 0 h 1000"/>
              <a:gd name="T4" fmla="*/ 2147483647 w 1000"/>
              <a:gd name="T5" fmla="*/ 2147483647 h 1000"/>
              <a:gd name="T6" fmla="*/ 0 w 1000"/>
              <a:gd name="T7" fmla="*/ 2147483647 h 1000"/>
              <a:gd name="T8" fmla="*/ 0 w 1000"/>
              <a:gd name="T9" fmla="*/ 0 h 1000"/>
              <a:gd name="T10" fmla="*/ 2147483647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25564CA-F25E-490A-8A99-79F981583686}" type="datetime1">
              <a:rPr lang="zh-CN" altLang="en-US" smtClean="0"/>
              <a:t>2013/10/4 Friday</a:t>
            </a:fld>
            <a:endParaRPr lang="zh-CN" alt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FA09F38-6152-468A-BC94-7EA14342C8B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685800" y="6196758"/>
            <a:ext cx="7772400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09984"/>
            <a:ext cx="7772400" cy="812800"/>
          </a:xfrm>
        </p:spPr>
        <p:txBody>
          <a:bodyPr/>
          <a:lstStyle>
            <a:lvl1pPr>
              <a:defRPr sz="40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dirty="0" smtClean="0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8859" y="241300"/>
            <a:ext cx="648049" cy="648049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5254579" y="6311771"/>
            <a:ext cx="3837905" cy="373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QQ:527494284   jmaf@live.cn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" name="内容占位符 2"/>
          <p:cNvSpPr>
            <a:spLocks noGrp="1"/>
          </p:cNvSpPr>
          <p:nvPr>
            <p:ph idx="1"/>
          </p:nvPr>
        </p:nvSpPr>
        <p:spPr>
          <a:xfrm>
            <a:off x="628650" y="1346374"/>
            <a:ext cx="8001000" cy="469079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35474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53801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686CE4F-B4B4-4E01-8333-716780956A46}" type="datetime1">
              <a:rPr lang="zh-CN" altLang="en-US" smtClean="0"/>
              <a:t>2013/10/4 Friday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C7B4A21-6890-448A-B78F-0DB825742FF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>
          <a:xfrm>
            <a:off x="628650" y="3397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3"/>
          </p:nvPr>
        </p:nvSpPr>
        <p:spPr>
          <a:xfrm>
            <a:off x="628650" y="2023270"/>
            <a:ext cx="7886700" cy="39751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5223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56616" y="945579"/>
            <a:ext cx="7772400" cy="1236789"/>
          </a:xfrm>
        </p:spPr>
        <p:txBody>
          <a:bodyPr anchor="b">
            <a:normAutofit/>
          </a:bodyPr>
          <a:lstStyle>
            <a:lvl1pPr algn="l">
              <a:defRPr sz="4800" baseline="0"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r>
              <a:rPr lang="zh-CN" altLang="en-US" dirty="0" smtClean="0"/>
              <a:t>第</a:t>
            </a:r>
            <a:r>
              <a:rPr lang="en-US" altLang="zh-CN" dirty="0" smtClean="0"/>
              <a:t>2</a:t>
            </a:r>
            <a:r>
              <a:rPr lang="zh-CN" altLang="en-US" dirty="0" smtClean="0"/>
              <a:t>章第</a:t>
            </a:r>
            <a:r>
              <a:rPr lang="en-US" altLang="zh-CN" dirty="0" smtClean="0"/>
              <a:t>2</a:t>
            </a:r>
            <a:r>
              <a:rPr lang="zh-CN" altLang="en-US" dirty="0" smtClean="0"/>
              <a:t>节 声音的特性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0" y="548641"/>
            <a:ext cx="5935218" cy="396938"/>
          </a:xfrm>
        </p:spPr>
        <p:txBody>
          <a:bodyPr/>
          <a:lstStyle>
            <a:lvl1pPr marL="0" indent="0" algn="l">
              <a:buNone/>
              <a:defRPr sz="2400" baseline="0">
                <a:latin typeface="华文行楷" panose="02010800040101010101" pitchFamily="2" charset="-122"/>
                <a:ea typeface="华文行楷" panose="02010800040101010101" pitchFamily="2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人民教育出版社 八年级物理上册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81006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>
            <a:spLocks noChangeArrowheads="1"/>
          </p:cNvSpPr>
          <p:nvPr userDrawn="1"/>
        </p:nvSpPr>
        <p:spPr bwMode="auto">
          <a:xfrm>
            <a:off x="2728913" y="0"/>
            <a:ext cx="6415087" cy="769938"/>
          </a:xfrm>
          <a:prstGeom prst="rect">
            <a:avLst/>
          </a:prstGeom>
          <a:solidFill>
            <a:srgbClr val="2788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auto">
          <a:xfrm>
            <a:off x="0" y="6305550"/>
            <a:ext cx="9144000" cy="552450"/>
          </a:xfrm>
          <a:prstGeom prst="rect">
            <a:avLst/>
          </a:prstGeom>
          <a:solidFill>
            <a:srgbClr val="2788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9" name="Rectangle 52"/>
          <p:cNvSpPr>
            <a:spLocks noChangeArrowheads="1"/>
          </p:cNvSpPr>
          <p:nvPr userDrawn="1"/>
        </p:nvSpPr>
        <p:spPr bwMode="auto">
          <a:xfrm>
            <a:off x="-28575" y="0"/>
            <a:ext cx="2757488" cy="768350"/>
          </a:xfrm>
          <a:prstGeom prst="rect">
            <a:avLst/>
          </a:prstGeom>
          <a:solidFill>
            <a:srgbClr val="7BD37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endParaRPr lang="en-US" altLang="zh-CN" sz="6000" b="1" i="1" dirty="0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内容占位符 2"/>
          <p:cNvSpPr>
            <a:spLocks noGrp="1"/>
          </p:cNvSpPr>
          <p:nvPr>
            <p:ph idx="13"/>
          </p:nvPr>
        </p:nvSpPr>
        <p:spPr>
          <a:xfrm>
            <a:off x="457200" y="1636941"/>
            <a:ext cx="8229600" cy="2283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lang="zh-CN" altLang="en-US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 marL="742950" indent="-285750">
              <a:buFont typeface="Wingdings" panose="05000000000000000000" pitchFamily="2" charset="2"/>
              <a:buChar char="Ø"/>
              <a:defRPr lang="zh-CN" altLang="en-US" dirty="0" smtClean="0">
                <a:solidFill>
                  <a:srgbClr val="FF0000"/>
                </a:solidFill>
                <a:latin typeface="华文仿宋" panose="02010600040101010101" pitchFamily="2" charset="-122"/>
                <a:ea typeface="华文仿宋" panose="02010600040101010101" pitchFamily="2" charset="-122"/>
              </a:defRPr>
            </a:lvl2pPr>
            <a:lvl3pPr>
              <a:defRPr lang="zh-CN" altLang="en-US" dirty="0" smtClean="0">
                <a:latin typeface="华文行楷" panose="02010800040101010101" pitchFamily="2" charset="-122"/>
                <a:ea typeface="华文行楷" panose="02010800040101010101" pitchFamily="2" charset="-122"/>
              </a:defRPr>
            </a:lvl3pPr>
            <a:lvl4pPr>
              <a:defRPr lang="zh-CN" altLang="en-US" dirty="0" smtClean="0">
                <a:latin typeface="华文行楷" panose="02010800040101010101" pitchFamily="2" charset="-122"/>
                <a:ea typeface="华文行楷" panose="02010800040101010101" pitchFamily="2" charset="-122"/>
              </a:defRPr>
            </a:lvl4pPr>
            <a:lvl5pPr>
              <a:defRPr lang="zh-CN" altLang="en-US" dirty="0">
                <a:latin typeface="华文行楷" panose="02010800040101010101" pitchFamily="2" charset="-122"/>
                <a:ea typeface="华文行楷" panose="02010800040101010101" pitchFamily="2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12" name="文本占位符 15"/>
          <p:cNvSpPr>
            <a:spLocks noGrp="1"/>
          </p:cNvSpPr>
          <p:nvPr>
            <p:ph type="body" sz="quarter" idx="14" hasCustomPrompt="1"/>
          </p:nvPr>
        </p:nvSpPr>
        <p:spPr>
          <a:xfrm>
            <a:off x="964505" y="10604"/>
            <a:ext cx="1626296" cy="97694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600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defRPr>
            </a:lvl1pPr>
          </a:lstStyle>
          <a:p>
            <a:pPr lvl="0"/>
            <a:r>
              <a:rPr lang="en-US" altLang="zh-CN" dirty="0" smtClean="0"/>
              <a:t>0</a:t>
            </a:r>
            <a:endParaRPr lang="zh-CN" altLang="en-US" dirty="0" smtClean="0"/>
          </a:p>
        </p:txBody>
      </p:sp>
      <p:sp>
        <p:nvSpPr>
          <p:cNvPr id="13" name="Rectangle 5"/>
          <p:cNvSpPr txBox="1">
            <a:spLocks noChangeArrowheads="1"/>
          </p:cNvSpPr>
          <p:nvPr userDrawn="1"/>
        </p:nvSpPr>
        <p:spPr>
          <a:xfrm>
            <a:off x="3124200" y="6330569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>
                <a:solidFill>
                  <a:prstClr val="black">
                    <a:tint val="75000"/>
                  </a:prstClr>
                </a:solidFill>
              </a:rPr>
              <a:t>齐河县第四中学</a:t>
            </a: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Rectangle 6"/>
          <p:cNvSpPr txBox="1">
            <a:spLocks noChangeArrowheads="1"/>
          </p:cNvSpPr>
          <p:nvPr userDrawn="1"/>
        </p:nvSpPr>
        <p:spPr>
          <a:xfrm>
            <a:off x="6553200" y="6330569"/>
            <a:ext cx="2133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EE6DBC8-30AE-411B-8D45-C80FD3AACA6C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2" name="标题 1"/>
          <p:cNvSpPr>
            <a:spLocks noGrp="1"/>
          </p:cNvSpPr>
          <p:nvPr>
            <p:ph type="title"/>
          </p:nvPr>
        </p:nvSpPr>
        <p:spPr>
          <a:xfrm>
            <a:off x="2728912" y="1"/>
            <a:ext cx="6415087" cy="76835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23" name="Rectangle 5"/>
          <p:cNvSpPr txBox="1">
            <a:spLocks noChangeArrowheads="1"/>
          </p:cNvSpPr>
          <p:nvPr userDrawn="1"/>
        </p:nvSpPr>
        <p:spPr>
          <a:xfrm>
            <a:off x="114300" y="6330569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>
                <a:solidFill>
                  <a:prstClr val="black">
                    <a:tint val="75000"/>
                  </a:prstClr>
                </a:solidFill>
              </a:rPr>
              <a:t>张泉</a:t>
            </a: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6872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0100" y="1469422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48FB8-BE4A-4AEC-917D-1FD318D9BEC1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2013/10/4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4A21-6890-448A-B78F-0DB825742FF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3"/>
          <p:cNvSpPr>
            <a:spLocks noChangeArrowheads="1"/>
          </p:cNvSpPr>
          <p:nvPr userDrawn="1"/>
        </p:nvSpPr>
        <p:spPr bwMode="auto">
          <a:xfrm>
            <a:off x="2728913" y="0"/>
            <a:ext cx="6415087" cy="769938"/>
          </a:xfrm>
          <a:prstGeom prst="rect">
            <a:avLst/>
          </a:prstGeom>
          <a:solidFill>
            <a:srgbClr val="2788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auto">
          <a:xfrm>
            <a:off x="0" y="6305550"/>
            <a:ext cx="9144000" cy="552450"/>
          </a:xfrm>
          <a:prstGeom prst="rect">
            <a:avLst/>
          </a:prstGeom>
          <a:solidFill>
            <a:srgbClr val="2788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9" name="Rectangle 52"/>
          <p:cNvSpPr>
            <a:spLocks noChangeArrowheads="1"/>
          </p:cNvSpPr>
          <p:nvPr userDrawn="1"/>
        </p:nvSpPr>
        <p:spPr bwMode="auto">
          <a:xfrm>
            <a:off x="-28575" y="0"/>
            <a:ext cx="2757488" cy="768350"/>
          </a:xfrm>
          <a:prstGeom prst="rect">
            <a:avLst/>
          </a:prstGeom>
          <a:solidFill>
            <a:srgbClr val="7BD37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endParaRPr lang="en-US" altLang="zh-CN" sz="6000" b="1" i="1" dirty="0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文本占位符 15"/>
          <p:cNvSpPr>
            <a:spLocks noGrp="1"/>
          </p:cNvSpPr>
          <p:nvPr>
            <p:ph type="body" sz="quarter" idx="14" hasCustomPrompt="1"/>
          </p:nvPr>
        </p:nvSpPr>
        <p:spPr>
          <a:xfrm>
            <a:off x="964505" y="-1588"/>
            <a:ext cx="1626296" cy="113544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00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defRPr>
            </a:lvl1pPr>
          </a:lstStyle>
          <a:p>
            <a:pPr lvl="0"/>
            <a:r>
              <a:rPr lang="en-US" altLang="zh-CN" dirty="0" smtClean="0"/>
              <a:t>1</a:t>
            </a:r>
            <a:endParaRPr lang="zh-CN" altLang="en-US" dirty="0" smtClean="0"/>
          </a:p>
        </p:txBody>
      </p:sp>
      <p:sp>
        <p:nvSpPr>
          <p:cNvPr id="12" name="Rectangle 5"/>
          <p:cNvSpPr txBox="1">
            <a:spLocks noChangeArrowheads="1"/>
          </p:cNvSpPr>
          <p:nvPr userDrawn="1"/>
        </p:nvSpPr>
        <p:spPr>
          <a:xfrm>
            <a:off x="3124200" y="6330569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>
                <a:solidFill>
                  <a:prstClr val="black">
                    <a:tint val="75000"/>
                  </a:prstClr>
                </a:solidFill>
              </a:rPr>
              <a:t>齐河县第四中学</a:t>
            </a: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Rectangle 6"/>
          <p:cNvSpPr txBox="1">
            <a:spLocks noChangeArrowheads="1"/>
          </p:cNvSpPr>
          <p:nvPr userDrawn="1"/>
        </p:nvSpPr>
        <p:spPr>
          <a:xfrm>
            <a:off x="6553200" y="6330569"/>
            <a:ext cx="2133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EE6DBC8-30AE-411B-8D45-C80FD3AACA6C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标题 1"/>
          <p:cNvSpPr txBox="1">
            <a:spLocks/>
          </p:cNvSpPr>
          <p:nvPr userDrawn="1"/>
        </p:nvSpPr>
        <p:spPr>
          <a:xfrm>
            <a:off x="2728912" y="1"/>
            <a:ext cx="6415087" cy="76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j-cs"/>
              </a:defRPr>
            </a:lvl1pPr>
          </a:lstStyle>
          <a:p>
            <a:r>
              <a:rPr lang="zh-CN" altLang="en-US" smtClean="0">
                <a:solidFill>
                  <a:prstClr val="white"/>
                </a:solidFill>
              </a:rPr>
              <a:t>单击此处编辑母版标题样式</a:t>
            </a:r>
            <a:endParaRPr lang="zh-CN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9943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lt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7544" y="954758"/>
            <a:ext cx="5869533" cy="612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8" y="1752600"/>
            <a:ext cx="80010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609600" y="1566863"/>
            <a:ext cx="7958138" cy="109537"/>
          </a:xfrm>
          <a:custGeom>
            <a:avLst/>
            <a:gdLst>
              <a:gd name="T0" fmla="*/ 0 w 1000"/>
              <a:gd name="T1" fmla="*/ 0 h 1000"/>
              <a:gd name="T2" fmla="*/ 2147483647 w 1000"/>
              <a:gd name="T3" fmla="*/ 0 h 1000"/>
              <a:gd name="T4" fmla="*/ 2147483647 w 1000"/>
              <a:gd name="T5" fmla="*/ 2147483647 h 1000"/>
              <a:gd name="T6" fmla="*/ 0 w 1000"/>
              <a:gd name="T7" fmla="*/ 2147483647 h 1000"/>
              <a:gd name="T8" fmla="*/ 0 w 1000"/>
              <a:gd name="T9" fmla="*/ 0 h 1000"/>
              <a:gd name="T10" fmla="*/ 2147483647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9" name="Line 5"/>
          <p:cNvSpPr>
            <a:spLocks noChangeShapeType="1"/>
          </p:cNvSpPr>
          <p:nvPr/>
        </p:nvSpPr>
        <p:spPr bwMode="auto">
          <a:xfrm flipV="1">
            <a:off x="609600" y="617220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1" name="图片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13" y="116632"/>
            <a:ext cx="755572" cy="754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1043608" y="332656"/>
            <a:ext cx="5832475" cy="39687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000" b="0" dirty="0" smtClean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齐河县第四中学</a:t>
            </a:r>
            <a:endParaRPr lang="zh-CN" altLang="en-US" sz="2000" b="0" dirty="0">
              <a:solidFill>
                <a:srgbClr val="0000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5447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4" r:id="rId5"/>
    <p:sldLayoutId id="2147483683" r:id="rId6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0" cap="none" spc="50">
          <a:ln w="11430"/>
          <a:gradFill>
            <a:gsLst>
              <a:gs pos="25000">
                <a:schemeClr val="accent2">
                  <a:satMod val="155000"/>
                </a:schemeClr>
              </a:gs>
              <a:gs pos="100000">
                <a:schemeClr val="accent2">
                  <a:shade val="45000"/>
                  <a:satMod val="165000"/>
                </a:schemeClr>
              </a:gs>
            </a:gsLst>
            <a:lin ang="5400000"/>
          </a:gradFill>
          <a:effectLst>
            <a:outerShdw blurRad="76200" dist="50800" dir="5400000" algn="tl" rotWithShape="0">
              <a:srgbClr val="000000">
                <a:alpha val="65000"/>
              </a:srgbClr>
            </a:outerShdw>
          </a:effectLst>
          <a:latin typeface="华文行楷" pitchFamily="2" charset="-122"/>
          <a:ea typeface="华文行楷" pitchFamily="2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ea typeface="宋体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ea typeface="宋体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ea typeface="宋体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ea typeface="宋体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ea typeface="宋体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ea typeface="宋体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ea typeface="宋体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ea typeface="宋体" charset="-122"/>
        </a:defRPr>
      </a:lvl9pPr>
    </p:titleStyle>
    <p:bodyStyle>
      <a:lvl1pPr marL="469900" indent="-4699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600">
          <a:solidFill>
            <a:schemeClr val="tx1"/>
          </a:solidFill>
          <a:latin typeface="+mn-lt"/>
          <a:ea typeface="+mn-ea"/>
        </a:defRPr>
      </a:lvl2pPr>
      <a:lvl3pPr marL="1304925" indent="-395288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2300">
          <a:solidFill>
            <a:schemeClr val="tx1"/>
          </a:solidFill>
          <a:latin typeface="+mn-lt"/>
          <a:ea typeface="+mn-ea"/>
        </a:defRPr>
      </a:lvl3pPr>
      <a:lvl4pPr marL="1693863" indent="-3873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93913" indent="-398463" algn="l" rtl="0" eaLnBrk="1" fontAlgn="base" hangingPunct="1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51113" indent="-398463" algn="l" rtl="0" eaLnBrk="1" fontAlgn="base" hangingPunct="1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3008313" indent="-398463" algn="l" rtl="0" eaLnBrk="1" fontAlgn="base" hangingPunct="1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65513" indent="-398463" algn="l" rtl="0" eaLnBrk="1" fontAlgn="base" hangingPunct="1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922713" indent="-398463" algn="l" rtl="0" eaLnBrk="1" fontAlgn="base" hangingPunct="1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701663-E278-4A58-B39B-0266669F5DE2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2013/10/4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7B4A21-6890-448A-B78F-0DB825742FF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193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56615" y="945579"/>
            <a:ext cx="8568443" cy="1236789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4400" dirty="0" smtClean="0"/>
              <a:t>第</a:t>
            </a:r>
            <a:r>
              <a:rPr lang="en-US" altLang="zh-CN" sz="4400" dirty="0" smtClean="0"/>
              <a:t>16</a:t>
            </a:r>
            <a:r>
              <a:rPr lang="zh-CN" altLang="en-US" sz="4400" dirty="0" smtClean="0"/>
              <a:t>章 </a:t>
            </a:r>
            <a:r>
              <a:rPr lang="zh-CN" altLang="en-US" sz="4400" dirty="0" smtClean="0"/>
              <a:t>第</a:t>
            </a:r>
            <a:r>
              <a:rPr lang="en-US" altLang="zh-CN" sz="4400" dirty="0"/>
              <a:t>2</a:t>
            </a:r>
            <a:r>
              <a:rPr lang="zh-CN" altLang="en-US" sz="4400" dirty="0" smtClean="0"/>
              <a:t>节 串并联电路电压的规律</a:t>
            </a:r>
            <a:endParaRPr lang="zh-CN" altLang="en-US" sz="44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-1" y="548641"/>
            <a:ext cx="4700789" cy="396938"/>
          </a:xfrm>
        </p:spPr>
        <p:txBody>
          <a:bodyPr>
            <a:normAutofit lnSpcReduction="10000"/>
          </a:bodyPr>
          <a:lstStyle/>
          <a:p>
            <a:r>
              <a:rPr lang="zh-CN" altLang="en-US" dirty="0" smtClean="0"/>
              <a:t>人民教育出版社 九年级物理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9248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431800" y="2024063"/>
            <a:ext cx="8280400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66CC"/>
                </a:solidFill>
                <a:latin typeface="Times New Roman" panose="02020603050405020304" pitchFamily="18" charset="0"/>
              </a:rPr>
              <a:t>　　</a:t>
            </a:r>
            <a:r>
              <a:rPr lang="en-US" sz="2800" b="1">
                <a:solidFill>
                  <a:srgbClr val="0066CC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rgbClr val="0066CC"/>
                </a:solidFill>
                <a:latin typeface="Times New Roman" panose="02020603050405020304" pitchFamily="18" charset="0"/>
              </a:rPr>
              <a:t>．各支路两端的电压与电源两端电压的关系是怎样的？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66CC"/>
                </a:solidFill>
                <a:latin typeface="Times New Roman" panose="02020603050405020304" pitchFamily="18" charset="0"/>
              </a:rPr>
              <a:t>　　</a:t>
            </a:r>
            <a:r>
              <a:rPr lang="en-US" sz="2800" b="1">
                <a:solidFill>
                  <a:srgbClr val="0066CC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>
                <a:solidFill>
                  <a:srgbClr val="0066CC"/>
                </a:solidFill>
                <a:latin typeface="Times New Roman" panose="02020603050405020304" pitchFamily="18" charset="0"/>
              </a:rPr>
              <a:t>．与并联电路中的电流关系一样吗？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66CC"/>
                </a:solidFill>
                <a:latin typeface="Times New Roman" panose="02020603050405020304" pitchFamily="18" charset="0"/>
              </a:rPr>
              <a:t>　　</a:t>
            </a:r>
            <a:r>
              <a:rPr lang="en-US" sz="2800" b="1">
                <a:solidFill>
                  <a:srgbClr val="0066CC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800" b="1">
                <a:solidFill>
                  <a:srgbClr val="0066CC"/>
                </a:solidFill>
                <a:latin typeface="Times New Roman" panose="02020603050405020304" pitchFamily="18" charset="0"/>
              </a:rPr>
              <a:t>．与串联电路中的电压关系一样吗？</a:t>
            </a:r>
          </a:p>
        </p:txBody>
      </p:sp>
      <p:sp>
        <p:nvSpPr>
          <p:cNvPr id="31753" name="Rectangle 4"/>
          <p:cNvSpPr>
            <a:spLocks noChangeArrowheads="1"/>
          </p:cNvSpPr>
          <p:nvPr/>
        </p:nvSpPr>
        <p:spPr bwMode="auto">
          <a:xfrm>
            <a:off x="431800" y="1268413"/>
            <a:ext cx="2114550" cy="538162"/>
          </a:xfrm>
          <a:prstGeom prst="rect">
            <a:avLst/>
          </a:prstGeom>
          <a:gradFill rotWithShape="1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</a:gradFill>
          <a:ln w="19050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/>
              <a:t>问　题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31754" name="Rectangle 4"/>
          <p:cNvSpPr>
            <a:spLocks noChangeArrowheads="1"/>
          </p:cNvSpPr>
          <p:nvPr/>
        </p:nvSpPr>
        <p:spPr bwMode="auto">
          <a:xfrm>
            <a:off x="431800" y="4508500"/>
            <a:ext cx="2114550" cy="538163"/>
          </a:xfrm>
          <a:prstGeom prst="rect">
            <a:avLst/>
          </a:prstGeom>
          <a:gradFill rotWithShape="1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</a:gradFill>
          <a:ln w="19050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/>
              <a:t>作出猜想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二、探究并联电路</a:t>
            </a:r>
            <a:r>
              <a:rPr lang="zh-CN" altLang="en-US" dirty="0"/>
              <a:t>电压的规律</a:t>
            </a:r>
          </a:p>
        </p:txBody>
      </p:sp>
    </p:spTree>
    <p:extLst>
      <p:ext uri="{BB962C8B-B14F-4D97-AF65-F5344CB8AC3E}">
        <p14:creationId xmlns:p14="http://schemas.microsoft.com/office/powerpoint/2010/main" val="90823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431800" y="2384425"/>
            <a:ext cx="23399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</a:rPr>
              <a:t>　　电路图</a:t>
            </a:r>
          </a:p>
        </p:txBody>
      </p:sp>
      <p:grpSp>
        <p:nvGrpSpPr>
          <p:cNvPr id="30725" name="Group 5"/>
          <p:cNvGrpSpPr>
            <a:grpSpLocks/>
          </p:cNvGrpSpPr>
          <p:nvPr/>
        </p:nvGrpSpPr>
        <p:grpSpPr bwMode="auto">
          <a:xfrm>
            <a:off x="4716463" y="1628775"/>
            <a:ext cx="2917825" cy="2897188"/>
            <a:chOff x="0" y="0"/>
            <a:chExt cx="1838" cy="1825"/>
          </a:xfrm>
        </p:grpSpPr>
        <p:sp>
          <p:nvSpPr>
            <p:cNvPr id="30726" name="Rectangle 6"/>
            <p:cNvSpPr>
              <a:spLocks noChangeArrowheads="1"/>
            </p:cNvSpPr>
            <p:nvPr/>
          </p:nvSpPr>
          <p:spPr bwMode="auto">
            <a:xfrm>
              <a:off x="0" y="658"/>
              <a:ext cx="1838" cy="99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27" name="Rectangle 7"/>
            <p:cNvSpPr>
              <a:spLocks noChangeArrowheads="1"/>
            </p:cNvSpPr>
            <p:nvPr/>
          </p:nvSpPr>
          <p:spPr bwMode="auto">
            <a:xfrm>
              <a:off x="386" y="340"/>
              <a:ext cx="1089" cy="635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28" name="AutoShape 187"/>
            <p:cNvSpPr>
              <a:spLocks noChangeArrowheads="1"/>
            </p:cNvSpPr>
            <p:nvPr/>
          </p:nvSpPr>
          <p:spPr bwMode="auto">
            <a:xfrm>
              <a:off x="778" y="181"/>
              <a:ext cx="311" cy="300"/>
            </a:xfrm>
            <a:prstGeom prst="flowChartSummingJunction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30729" name="AutoShape 187"/>
            <p:cNvSpPr>
              <a:spLocks noChangeArrowheads="1"/>
            </p:cNvSpPr>
            <p:nvPr/>
          </p:nvSpPr>
          <p:spPr bwMode="auto">
            <a:xfrm>
              <a:off x="771" y="834"/>
              <a:ext cx="311" cy="300"/>
            </a:xfrm>
            <a:prstGeom prst="flowChartSummingJunction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grpSp>
          <p:nvGrpSpPr>
            <p:cNvPr id="30730" name="Group 10"/>
            <p:cNvGrpSpPr>
              <a:grpSpLocks/>
            </p:cNvGrpSpPr>
            <p:nvPr/>
          </p:nvGrpSpPr>
          <p:grpSpPr bwMode="auto">
            <a:xfrm flipH="1">
              <a:off x="477" y="1497"/>
              <a:ext cx="85" cy="328"/>
              <a:chOff x="0" y="0"/>
              <a:chExt cx="85" cy="340"/>
            </a:xfrm>
          </p:grpSpPr>
          <p:sp>
            <p:nvSpPr>
              <p:cNvPr id="30731" name="Rectangle 23"/>
              <p:cNvSpPr>
                <a:spLocks noChangeArrowheads="1"/>
              </p:cNvSpPr>
              <p:nvPr/>
            </p:nvSpPr>
            <p:spPr bwMode="auto"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/>
              </a:p>
            </p:txBody>
          </p:sp>
          <p:sp>
            <p:nvSpPr>
              <p:cNvPr id="30732" name="Line 24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3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33" name="Line 25"/>
              <p:cNvSpPr>
                <a:spLocks noChangeShapeType="1"/>
              </p:cNvSpPr>
              <p:nvPr/>
            </p:nvSpPr>
            <p:spPr bwMode="auto">
              <a:xfrm>
                <a:off x="85" y="85"/>
                <a:ext cx="0" cy="17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0734" name="Text Box 109"/>
            <p:cNvSpPr txBox="1">
              <a:spLocks noChangeArrowheads="1"/>
            </p:cNvSpPr>
            <p:nvPr/>
          </p:nvSpPr>
          <p:spPr bwMode="auto">
            <a:xfrm>
              <a:off x="1021" y="0"/>
              <a:ext cx="341" cy="2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800" b="1">
                  <a:latin typeface="Times New Roman" panose="02020603050405020304" pitchFamily="18" charset="0"/>
                </a:rPr>
                <a:t>L</a:t>
              </a:r>
              <a:r>
                <a:rPr lang="en-US" sz="2800" b="1" baseline="-25000">
                  <a:latin typeface="Times New Roman" panose="02020603050405020304" pitchFamily="18" charset="0"/>
                </a:rPr>
                <a:t>1</a:t>
              </a:r>
            </a:p>
          </p:txBody>
        </p:sp>
        <p:grpSp>
          <p:nvGrpSpPr>
            <p:cNvPr id="30735" name="Group 15"/>
            <p:cNvGrpSpPr>
              <a:grpSpLocks/>
            </p:cNvGrpSpPr>
            <p:nvPr/>
          </p:nvGrpSpPr>
          <p:grpSpPr bwMode="auto">
            <a:xfrm>
              <a:off x="1134" y="1565"/>
              <a:ext cx="283" cy="165"/>
              <a:chOff x="0" y="0"/>
              <a:chExt cx="256" cy="142"/>
            </a:xfrm>
          </p:grpSpPr>
          <p:sp>
            <p:nvSpPr>
              <p:cNvPr id="30736" name="Rectangle 15"/>
              <p:cNvSpPr>
                <a:spLocks noChangeArrowheads="1"/>
              </p:cNvSpPr>
              <p:nvPr/>
            </p:nvSpPr>
            <p:spPr bwMode="auto"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/>
              </a:p>
            </p:txBody>
          </p:sp>
          <p:sp>
            <p:nvSpPr>
              <p:cNvPr id="30737" name="Line 16"/>
              <p:cNvSpPr>
                <a:spLocks noChangeShapeType="1"/>
              </p:cNvSpPr>
              <p:nvPr/>
            </p:nvSpPr>
            <p:spPr bwMode="auto">
              <a:xfrm flipV="1">
                <a:off x="29" y="0"/>
                <a:ext cx="227" cy="8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38" name="Oval 17"/>
              <p:cNvSpPr>
                <a:spLocks noChangeArrowheads="1"/>
              </p:cNvSpPr>
              <p:nvPr/>
            </p:nvSpPr>
            <p:spPr bwMode="auto"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/>
              </a:p>
            </p:txBody>
          </p:sp>
        </p:grpSp>
        <p:sp>
          <p:nvSpPr>
            <p:cNvPr id="30739" name="Text Box 109"/>
            <p:cNvSpPr txBox="1">
              <a:spLocks noChangeArrowheads="1"/>
            </p:cNvSpPr>
            <p:nvPr/>
          </p:nvSpPr>
          <p:spPr bwMode="auto">
            <a:xfrm>
              <a:off x="1112" y="658"/>
              <a:ext cx="341" cy="2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800" b="1">
                  <a:latin typeface="Times New Roman" panose="02020603050405020304" pitchFamily="18" charset="0"/>
                </a:rPr>
                <a:t>L</a:t>
              </a:r>
              <a:r>
                <a:rPr lang="en-US" sz="2800" b="1" baseline="-25000">
                  <a:latin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30740" name="Oval 125"/>
            <p:cNvSpPr>
              <a:spLocks noChangeArrowheads="1"/>
            </p:cNvSpPr>
            <p:nvPr/>
          </p:nvSpPr>
          <p:spPr bwMode="auto">
            <a:xfrm rot="5400000" flipV="1">
              <a:off x="1448" y="629"/>
              <a:ext cx="55" cy="5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30741" name="Oval 125"/>
            <p:cNvSpPr>
              <a:spLocks noChangeArrowheads="1"/>
            </p:cNvSpPr>
            <p:nvPr/>
          </p:nvSpPr>
          <p:spPr bwMode="auto">
            <a:xfrm rot="5400000" flipV="1">
              <a:off x="348" y="629"/>
              <a:ext cx="55" cy="5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</p:grpSp>
      <p:sp>
        <p:nvSpPr>
          <p:cNvPr id="30742" name="Rectangle 22"/>
          <p:cNvSpPr>
            <a:spLocks noChangeArrowheads="1"/>
          </p:cNvSpPr>
          <p:nvPr/>
        </p:nvSpPr>
        <p:spPr bwMode="auto">
          <a:xfrm>
            <a:off x="431800" y="3357563"/>
            <a:ext cx="29876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</a:rPr>
              <a:t>　　主要步骤</a:t>
            </a:r>
          </a:p>
        </p:txBody>
      </p:sp>
      <p:sp>
        <p:nvSpPr>
          <p:cNvPr id="30743" name="Rectangle 23"/>
          <p:cNvSpPr>
            <a:spLocks noChangeArrowheads="1"/>
          </p:cNvSpPr>
          <p:nvPr/>
        </p:nvSpPr>
        <p:spPr bwMode="auto">
          <a:xfrm>
            <a:off x="2447925" y="5084763"/>
            <a:ext cx="411321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</a:rPr>
              <a:t>电压表要选择合适的量程</a:t>
            </a:r>
          </a:p>
        </p:txBody>
      </p:sp>
      <p:sp>
        <p:nvSpPr>
          <p:cNvPr id="30744" name="TextBox 2"/>
          <p:cNvSpPr>
            <a:spLocks noChangeArrowheads="1"/>
          </p:cNvSpPr>
          <p:nvPr/>
        </p:nvSpPr>
        <p:spPr bwMode="auto">
          <a:xfrm>
            <a:off x="431800" y="5049838"/>
            <a:ext cx="2232025" cy="56515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2D2D8A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CC0000"/>
                </a:solidFill>
              </a:rPr>
              <a:t>　　注意：</a:t>
            </a:r>
          </a:p>
        </p:txBody>
      </p:sp>
      <p:sp>
        <p:nvSpPr>
          <p:cNvPr id="30747" name="Rectangle 4"/>
          <p:cNvSpPr>
            <a:spLocks noChangeArrowheads="1"/>
          </p:cNvSpPr>
          <p:nvPr/>
        </p:nvSpPr>
        <p:spPr bwMode="auto">
          <a:xfrm>
            <a:off x="431800" y="1268413"/>
            <a:ext cx="2114550" cy="538162"/>
          </a:xfrm>
          <a:prstGeom prst="rect">
            <a:avLst/>
          </a:prstGeom>
          <a:gradFill rotWithShape="1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</a:gradFill>
          <a:ln w="19050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/>
              <a:t>设计实验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二、探究并联电路电压的规律</a:t>
            </a:r>
          </a:p>
        </p:txBody>
      </p:sp>
    </p:spTree>
    <p:extLst>
      <p:ext uri="{BB962C8B-B14F-4D97-AF65-F5344CB8AC3E}">
        <p14:creationId xmlns:p14="http://schemas.microsoft.com/office/powerpoint/2010/main" val="1139240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autoUpdateAnimBg="0"/>
      <p:bldP spid="30742" grpId="0" autoUpdateAnimBg="0"/>
      <p:bldP spid="30743" grpId="0" autoUpdateAnimBg="0"/>
      <p:bldP spid="3074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2"/>
          <p:cNvGrpSpPr>
            <a:grpSpLocks/>
          </p:cNvGrpSpPr>
          <p:nvPr/>
        </p:nvGrpSpPr>
        <p:grpSpPr bwMode="auto">
          <a:xfrm>
            <a:off x="1112302" y="2863246"/>
            <a:ext cx="3236912" cy="3167062"/>
            <a:chOff x="0" y="0"/>
            <a:chExt cx="2039" cy="1995"/>
          </a:xfrm>
        </p:grpSpPr>
        <p:grpSp>
          <p:nvGrpSpPr>
            <p:cNvPr id="29699" name="Group 3"/>
            <p:cNvGrpSpPr>
              <a:grpSpLocks/>
            </p:cNvGrpSpPr>
            <p:nvPr/>
          </p:nvGrpSpPr>
          <p:grpSpPr bwMode="auto">
            <a:xfrm>
              <a:off x="0" y="204"/>
              <a:ext cx="2039" cy="1791"/>
              <a:chOff x="0" y="0"/>
              <a:chExt cx="2039" cy="1791"/>
            </a:xfrm>
          </p:grpSpPr>
          <p:pic>
            <p:nvPicPr>
              <p:cNvPr id="29700" name="Picture 5" descr="H:\2\人教教参资源\九\图\小灯泡.JP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9" y="643"/>
                <a:ext cx="769" cy="4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9701" name="Picture 5" descr="H:\2\人教教参资源\九\图\小灯泡.JP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9" y="0"/>
                <a:ext cx="769" cy="4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9702" name="Picture 10" descr="H:\2\人教教参资源\九\图\电池组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91" y="1429"/>
                <a:ext cx="997" cy="3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9703" name="Picture 3" descr="H:\2\人教教参资源\九\图\铡刀开关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17" y="706"/>
                <a:ext cx="722" cy="4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04" name="任意多边形 404"/>
              <p:cNvSpPr>
                <a:spLocks/>
              </p:cNvSpPr>
              <p:nvPr/>
            </p:nvSpPr>
            <p:spPr bwMode="auto">
              <a:xfrm>
                <a:off x="156" y="307"/>
                <a:ext cx="287" cy="685"/>
              </a:xfrm>
              <a:custGeom>
                <a:avLst/>
                <a:gdLst>
                  <a:gd name="T0" fmla="*/ 272 w 287"/>
                  <a:gd name="T1" fmla="*/ 12 h 685"/>
                  <a:gd name="T2" fmla="*/ 258 w 287"/>
                  <a:gd name="T3" fmla="*/ 39 h 685"/>
                  <a:gd name="T4" fmla="*/ 98 w 287"/>
                  <a:gd name="T5" fmla="*/ 163 h 685"/>
                  <a:gd name="T6" fmla="*/ 18 w 287"/>
                  <a:gd name="T7" fmla="*/ 348 h 685"/>
                  <a:gd name="T8" fmla="*/ 38 w 287"/>
                  <a:gd name="T9" fmla="*/ 560 h 685"/>
                  <a:gd name="T10" fmla="*/ 244 w 287"/>
                  <a:gd name="T11" fmla="*/ 657 h 685"/>
                  <a:gd name="T12" fmla="*/ 258 w 287"/>
                  <a:gd name="T13" fmla="*/ 657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7" h="685">
                    <a:moveTo>
                      <a:pt x="272" y="12"/>
                    </a:moveTo>
                    <a:cubicBezTo>
                      <a:pt x="274" y="0"/>
                      <a:pt x="287" y="14"/>
                      <a:pt x="258" y="39"/>
                    </a:cubicBezTo>
                    <a:cubicBezTo>
                      <a:pt x="229" y="64"/>
                      <a:pt x="138" y="112"/>
                      <a:pt x="98" y="163"/>
                    </a:cubicBezTo>
                    <a:cubicBezTo>
                      <a:pt x="58" y="214"/>
                      <a:pt x="28" y="282"/>
                      <a:pt x="18" y="348"/>
                    </a:cubicBezTo>
                    <a:cubicBezTo>
                      <a:pt x="8" y="414"/>
                      <a:pt x="0" y="509"/>
                      <a:pt x="38" y="560"/>
                    </a:cubicBezTo>
                    <a:cubicBezTo>
                      <a:pt x="76" y="611"/>
                      <a:pt x="207" y="641"/>
                      <a:pt x="244" y="657"/>
                    </a:cubicBezTo>
                    <a:cubicBezTo>
                      <a:pt x="281" y="673"/>
                      <a:pt x="259" y="685"/>
                      <a:pt x="258" y="657"/>
                    </a:cubicBezTo>
                  </a:path>
                </a:pathLst>
              </a:custGeom>
              <a:noFill/>
              <a:ln w="28575" cap="flat" cmpd="sng">
                <a:solidFill>
                  <a:srgbClr val="0033C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9705" name="任意多边形 405"/>
              <p:cNvSpPr>
                <a:spLocks/>
              </p:cNvSpPr>
              <p:nvPr/>
            </p:nvSpPr>
            <p:spPr bwMode="auto">
              <a:xfrm>
                <a:off x="907" y="317"/>
                <a:ext cx="153" cy="643"/>
              </a:xfrm>
              <a:custGeom>
                <a:avLst/>
                <a:gdLst>
                  <a:gd name="T0" fmla="*/ 0 w 153"/>
                  <a:gd name="T1" fmla="*/ 0 h 643"/>
                  <a:gd name="T2" fmla="*/ 134 w 153"/>
                  <a:gd name="T3" fmla="*/ 213 h 643"/>
                  <a:gd name="T4" fmla="*/ 115 w 153"/>
                  <a:gd name="T5" fmla="*/ 451 h 643"/>
                  <a:gd name="T6" fmla="*/ 0 w 153"/>
                  <a:gd name="T7" fmla="*/ 643 h 6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3" h="643">
                    <a:moveTo>
                      <a:pt x="0" y="0"/>
                    </a:moveTo>
                    <a:cubicBezTo>
                      <a:pt x="22" y="35"/>
                      <a:pt x="115" y="138"/>
                      <a:pt x="134" y="213"/>
                    </a:cubicBezTo>
                    <a:cubicBezTo>
                      <a:pt x="153" y="288"/>
                      <a:pt x="137" y="379"/>
                      <a:pt x="115" y="451"/>
                    </a:cubicBezTo>
                    <a:cubicBezTo>
                      <a:pt x="93" y="523"/>
                      <a:pt x="24" y="603"/>
                      <a:pt x="0" y="643"/>
                    </a:cubicBezTo>
                  </a:path>
                </a:pathLst>
              </a:custGeom>
              <a:noFill/>
              <a:ln w="28575" cap="flat" cmpd="sng">
                <a:solidFill>
                  <a:srgbClr val="0033C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9706" name="任意多边形 406"/>
              <p:cNvSpPr>
                <a:spLocks/>
              </p:cNvSpPr>
              <p:nvPr/>
            </p:nvSpPr>
            <p:spPr bwMode="auto">
              <a:xfrm>
                <a:off x="998" y="1020"/>
                <a:ext cx="893" cy="611"/>
              </a:xfrm>
              <a:custGeom>
                <a:avLst/>
                <a:gdLst>
                  <a:gd name="T0" fmla="*/ 0 w 1889760"/>
                  <a:gd name="T1" fmla="*/ 1402080 h 1402080"/>
                  <a:gd name="T2" fmla="*/ 1524000 w 1889760"/>
                  <a:gd name="T3" fmla="*/ 838200 h 1402080"/>
                  <a:gd name="T4" fmla="*/ 1889760 w 1889760"/>
                  <a:gd name="T5" fmla="*/ 0 h 14020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89760" h="1402080">
                    <a:moveTo>
                      <a:pt x="0" y="1402080"/>
                    </a:moveTo>
                    <a:cubicBezTo>
                      <a:pt x="604520" y="1236980"/>
                      <a:pt x="1209040" y="1071880"/>
                      <a:pt x="1524000" y="838200"/>
                    </a:cubicBezTo>
                    <a:cubicBezTo>
                      <a:pt x="1838960" y="604520"/>
                      <a:pt x="1864360" y="302260"/>
                      <a:pt x="1889760" y="0"/>
                    </a:cubicBezTo>
                  </a:path>
                </a:pathLst>
              </a:custGeom>
              <a:noFill/>
              <a:ln w="28575" cap="flat" cmpd="sng">
                <a:solidFill>
                  <a:srgbClr val="0033C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9707" name="任意多边形 407"/>
              <p:cNvSpPr>
                <a:spLocks/>
              </p:cNvSpPr>
              <p:nvPr/>
            </p:nvSpPr>
            <p:spPr bwMode="auto">
              <a:xfrm>
                <a:off x="930" y="975"/>
                <a:ext cx="562" cy="122"/>
              </a:xfrm>
              <a:custGeom>
                <a:avLst/>
                <a:gdLst>
                  <a:gd name="T0" fmla="*/ 1188720 w 1188720"/>
                  <a:gd name="T1" fmla="*/ 30480 h 279400"/>
                  <a:gd name="T2" fmla="*/ 655320 w 1188720"/>
                  <a:gd name="T3" fmla="*/ 274320 h 279400"/>
                  <a:gd name="T4" fmla="*/ 0 w 1188720"/>
                  <a:gd name="T5" fmla="*/ 0 h 279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88720" h="279400">
                    <a:moveTo>
                      <a:pt x="1188720" y="30480"/>
                    </a:moveTo>
                    <a:cubicBezTo>
                      <a:pt x="1021080" y="154940"/>
                      <a:pt x="853440" y="279400"/>
                      <a:pt x="655320" y="274320"/>
                    </a:cubicBezTo>
                    <a:cubicBezTo>
                      <a:pt x="457200" y="269240"/>
                      <a:pt x="228600" y="134620"/>
                      <a:pt x="0" y="0"/>
                    </a:cubicBezTo>
                  </a:path>
                </a:pathLst>
              </a:custGeom>
              <a:noFill/>
              <a:ln w="28575" cap="flat" cmpd="sng">
                <a:solidFill>
                  <a:srgbClr val="0033C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9708" name="任意多边形 409"/>
              <p:cNvSpPr>
                <a:spLocks/>
              </p:cNvSpPr>
              <p:nvPr/>
            </p:nvSpPr>
            <p:spPr bwMode="auto">
              <a:xfrm>
                <a:off x="0" y="998"/>
                <a:ext cx="389" cy="670"/>
              </a:xfrm>
              <a:custGeom>
                <a:avLst/>
                <a:gdLst>
                  <a:gd name="T0" fmla="*/ 822960 w 822960"/>
                  <a:gd name="T1" fmla="*/ 0 h 1539240"/>
                  <a:gd name="T2" fmla="*/ 91440 w 822960"/>
                  <a:gd name="T3" fmla="*/ 1005840 h 1539240"/>
                  <a:gd name="T4" fmla="*/ 274320 w 822960"/>
                  <a:gd name="T5" fmla="*/ 1539240 h 1539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22960" h="1539240">
                    <a:moveTo>
                      <a:pt x="822960" y="0"/>
                    </a:moveTo>
                    <a:cubicBezTo>
                      <a:pt x="502920" y="374650"/>
                      <a:pt x="182880" y="749300"/>
                      <a:pt x="91440" y="1005840"/>
                    </a:cubicBezTo>
                    <a:cubicBezTo>
                      <a:pt x="0" y="1262380"/>
                      <a:pt x="137160" y="1400810"/>
                      <a:pt x="274320" y="1539240"/>
                    </a:cubicBezTo>
                  </a:path>
                </a:pathLst>
              </a:custGeom>
              <a:noFill/>
              <a:ln w="28575" cap="flat" cmpd="sng">
                <a:solidFill>
                  <a:srgbClr val="0033C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9709" name="Rectangle 275"/>
              <p:cNvSpPr>
                <a:spLocks noChangeArrowheads="1"/>
              </p:cNvSpPr>
              <p:nvPr/>
            </p:nvSpPr>
            <p:spPr bwMode="auto">
              <a:xfrm>
                <a:off x="340" y="499"/>
                <a:ext cx="341" cy="4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800" b="1">
                    <a:latin typeface="Times New Roman" panose="02020603050405020304" pitchFamily="18" charset="0"/>
                  </a:rPr>
                  <a:t>L</a:t>
                </a:r>
                <a:r>
                  <a:rPr lang="zh-CN" altLang="en-US" sz="2800" b="1" baseline="-25000">
                    <a:latin typeface="Times New Roman" panose="02020603050405020304" pitchFamily="18" charset="0"/>
                  </a:rPr>
                  <a:t>2</a:t>
                </a:r>
                <a:r>
                  <a:rPr lang="zh-CN" altLang="en-US" sz="2800" b="1" i="1">
                    <a:solidFill>
                      <a:srgbClr val="FF3300"/>
                    </a:solidFill>
                    <a:latin typeface="Times New Roman" panose="02020603050405020304" pitchFamily="18" charset="0"/>
                  </a:rPr>
                  <a:t> </a:t>
                </a:r>
                <a:endParaRPr lang="zh-CN" altLang="en-US" sz="2800" b="1" baseline="-25000">
                  <a:solidFill>
                    <a:srgbClr val="FF33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9710" name="Text Box 220"/>
              <p:cNvSpPr txBox="1">
                <a:spLocks noChangeArrowheads="1"/>
              </p:cNvSpPr>
              <p:nvPr/>
            </p:nvSpPr>
            <p:spPr bwMode="auto">
              <a:xfrm>
                <a:off x="1520" y="567"/>
                <a:ext cx="468" cy="2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/>
                <a:r>
                  <a:rPr lang="zh-CN" altLang="en-US" sz="2800" b="1">
                    <a:latin typeface="Times New Roman" panose="02020603050405020304" pitchFamily="18" charset="0"/>
                  </a:rPr>
                  <a:t>S</a:t>
                </a:r>
                <a:endParaRPr lang="zh-CN" altLang="en-US" sz="2800" b="1" baseline="-250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29711" name="Rectangle 276"/>
            <p:cNvSpPr>
              <a:spLocks noChangeArrowheads="1"/>
            </p:cNvSpPr>
            <p:nvPr/>
          </p:nvSpPr>
          <p:spPr bwMode="auto">
            <a:xfrm>
              <a:off x="317" y="0"/>
              <a:ext cx="386" cy="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latin typeface="Times New Roman" panose="02020603050405020304" pitchFamily="18" charset="0"/>
                </a:rPr>
                <a:t>L</a:t>
              </a:r>
              <a:r>
                <a:rPr lang="zh-CN" altLang="en-US" sz="2800" b="1" baseline="-25000">
                  <a:latin typeface="Times New Roman" panose="02020603050405020304" pitchFamily="18" charset="0"/>
                </a:rPr>
                <a:t>1</a:t>
              </a:r>
              <a:r>
                <a:rPr lang="zh-CN" altLang="en-US" sz="2800" b="1" i="1">
                  <a:solidFill>
                    <a:srgbClr val="FF3300"/>
                  </a:solidFill>
                  <a:latin typeface="Times New Roman" panose="02020603050405020304" pitchFamily="18" charset="0"/>
                </a:rPr>
                <a:t> </a:t>
              </a:r>
              <a:endParaRPr lang="zh-CN" altLang="en-US" sz="2800" b="1" baseline="-2500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</p:grpSp>
      <p:pic>
        <p:nvPicPr>
          <p:cNvPr id="29712" name="Picture 7" descr="H:\2\人教教参资源\九\图\电压表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0727" y="1963133"/>
            <a:ext cx="1166812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13" name="任意多边形 411"/>
          <p:cNvSpPr>
            <a:spLocks/>
          </p:cNvSpPr>
          <p:nvPr/>
        </p:nvSpPr>
        <p:spPr bwMode="auto">
          <a:xfrm>
            <a:off x="2588677" y="2858483"/>
            <a:ext cx="763587" cy="841375"/>
          </a:xfrm>
          <a:custGeom>
            <a:avLst/>
            <a:gdLst>
              <a:gd name="T0" fmla="*/ 461 w 481"/>
              <a:gd name="T1" fmla="*/ 0 h 530"/>
              <a:gd name="T2" fmla="*/ 441 w 481"/>
              <a:gd name="T3" fmla="*/ 248 h 530"/>
              <a:gd name="T4" fmla="*/ 222 w 481"/>
              <a:gd name="T5" fmla="*/ 483 h 530"/>
              <a:gd name="T6" fmla="*/ 0 w 481"/>
              <a:gd name="T7" fmla="*/ 529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81" h="530">
                <a:moveTo>
                  <a:pt x="461" y="0"/>
                </a:moveTo>
                <a:cubicBezTo>
                  <a:pt x="459" y="41"/>
                  <a:pt x="481" y="168"/>
                  <a:pt x="441" y="248"/>
                </a:cubicBezTo>
                <a:cubicBezTo>
                  <a:pt x="401" y="328"/>
                  <a:pt x="295" y="436"/>
                  <a:pt x="222" y="483"/>
                </a:cubicBezTo>
                <a:cubicBezTo>
                  <a:pt x="149" y="530"/>
                  <a:pt x="46" y="519"/>
                  <a:pt x="0" y="529"/>
                </a:cubicBezTo>
              </a:path>
            </a:pathLst>
          </a:custGeom>
          <a:noFill/>
          <a:ln w="28575" cap="flat" cmpd="sng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9714" name="任意多边形 410"/>
          <p:cNvSpPr>
            <a:spLocks/>
          </p:cNvSpPr>
          <p:nvPr/>
        </p:nvSpPr>
        <p:spPr bwMode="auto">
          <a:xfrm>
            <a:off x="1332964" y="2637821"/>
            <a:ext cx="1473200" cy="1100137"/>
          </a:xfrm>
          <a:custGeom>
            <a:avLst/>
            <a:gdLst>
              <a:gd name="T0" fmla="*/ 928 w 928"/>
              <a:gd name="T1" fmla="*/ 113 h 693"/>
              <a:gd name="T2" fmla="*/ 232 w 928"/>
              <a:gd name="T3" fmla="*/ 40 h 693"/>
              <a:gd name="T4" fmla="*/ 21 w 928"/>
              <a:gd name="T5" fmla="*/ 355 h 693"/>
              <a:gd name="T6" fmla="*/ 107 w 928"/>
              <a:gd name="T7" fmla="*/ 640 h 693"/>
              <a:gd name="T8" fmla="*/ 272 w 928"/>
              <a:gd name="T9" fmla="*/ 673 h 6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8" h="693">
                <a:moveTo>
                  <a:pt x="928" y="113"/>
                </a:moveTo>
                <a:cubicBezTo>
                  <a:pt x="812" y="101"/>
                  <a:pt x="383" y="0"/>
                  <a:pt x="232" y="40"/>
                </a:cubicBezTo>
                <a:cubicBezTo>
                  <a:pt x="81" y="80"/>
                  <a:pt x="42" y="255"/>
                  <a:pt x="21" y="355"/>
                </a:cubicBezTo>
                <a:cubicBezTo>
                  <a:pt x="0" y="455"/>
                  <a:pt x="65" y="587"/>
                  <a:pt x="107" y="640"/>
                </a:cubicBezTo>
                <a:cubicBezTo>
                  <a:pt x="149" y="693"/>
                  <a:pt x="238" y="666"/>
                  <a:pt x="272" y="673"/>
                </a:cubicBezTo>
              </a:path>
            </a:pathLst>
          </a:custGeom>
          <a:noFill/>
          <a:ln w="28575" cap="flat" cmpd="sng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29715" name="Group 19"/>
          <p:cNvGrpSpPr>
            <a:grpSpLocks/>
          </p:cNvGrpSpPr>
          <p:nvPr/>
        </p:nvGrpSpPr>
        <p:grpSpPr bwMode="auto">
          <a:xfrm>
            <a:off x="5328702" y="2971196"/>
            <a:ext cx="3236912" cy="3024187"/>
            <a:chOff x="0" y="0"/>
            <a:chExt cx="2039" cy="1905"/>
          </a:xfrm>
        </p:grpSpPr>
        <p:grpSp>
          <p:nvGrpSpPr>
            <p:cNvPr id="29716" name="Group 20"/>
            <p:cNvGrpSpPr>
              <a:grpSpLocks/>
            </p:cNvGrpSpPr>
            <p:nvPr/>
          </p:nvGrpSpPr>
          <p:grpSpPr bwMode="auto">
            <a:xfrm>
              <a:off x="0" y="114"/>
              <a:ext cx="2039" cy="1791"/>
              <a:chOff x="0" y="0"/>
              <a:chExt cx="2039" cy="1791"/>
            </a:xfrm>
          </p:grpSpPr>
          <p:pic>
            <p:nvPicPr>
              <p:cNvPr id="29717" name="Picture 5" descr="H:\2\人教教参资源\九\图\小灯泡.JP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9" y="643"/>
                <a:ext cx="769" cy="4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9718" name="Picture 5" descr="H:\2\人教教参资源\九\图\小灯泡.JP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2" y="0"/>
                <a:ext cx="769" cy="4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9719" name="Picture 10" descr="H:\2\人教教参资源\九\图\电池组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46" y="1429"/>
                <a:ext cx="997" cy="3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9720" name="Picture 3" descr="H:\2\人教教参资源\九\图\铡刀开关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17" y="706"/>
                <a:ext cx="722" cy="4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21" name="任意多边形 404"/>
              <p:cNvSpPr>
                <a:spLocks/>
              </p:cNvSpPr>
              <p:nvPr/>
            </p:nvSpPr>
            <p:spPr bwMode="auto">
              <a:xfrm>
                <a:off x="156" y="307"/>
                <a:ext cx="287" cy="685"/>
              </a:xfrm>
              <a:custGeom>
                <a:avLst/>
                <a:gdLst>
                  <a:gd name="T0" fmla="*/ 272 w 287"/>
                  <a:gd name="T1" fmla="*/ 12 h 685"/>
                  <a:gd name="T2" fmla="*/ 258 w 287"/>
                  <a:gd name="T3" fmla="*/ 39 h 685"/>
                  <a:gd name="T4" fmla="*/ 98 w 287"/>
                  <a:gd name="T5" fmla="*/ 163 h 685"/>
                  <a:gd name="T6" fmla="*/ 18 w 287"/>
                  <a:gd name="T7" fmla="*/ 348 h 685"/>
                  <a:gd name="T8" fmla="*/ 38 w 287"/>
                  <a:gd name="T9" fmla="*/ 560 h 685"/>
                  <a:gd name="T10" fmla="*/ 244 w 287"/>
                  <a:gd name="T11" fmla="*/ 657 h 685"/>
                  <a:gd name="T12" fmla="*/ 258 w 287"/>
                  <a:gd name="T13" fmla="*/ 657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7" h="685">
                    <a:moveTo>
                      <a:pt x="272" y="12"/>
                    </a:moveTo>
                    <a:cubicBezTo>
                      <a:pt x="274" y="0"/>
                      <a:pt x="287" y="14"/>
                      <a:pt x="258" y="39"/>
                    </a:cubicBezTo>
                    <a:cubicBezTo>
                      <a:pt x="229" y="64"/>
                      <a:pt x="138" y="112"/>
                      <a:pt x="98" y="163"/>
                    </a:cubicBezTo>
                    <a:cubicBezTo>
                      <a:pt x="58" y="214"/>
                      <a:pt x="28" y="282"/>
                      <a:pt x="18" y="348"/>
                    </a:cubicBezTo>
                    <a:cubicBezTo>
                      <a:pt x="8" y="414"/>
                      <a:pt x="0" y="509"/>
                      <a:pt x="38" y="560"/>
                    </a:cubicBezTo>
                    <a:cubicBezTo>
                      <a:pt x="76" y="611"/>
                      <a:pt x="207" y="641"/>
                      <a:pt x="244" y="657"/>
                    </a:cubicBezTo>
                    <a:cubicBezTo>
                      <a:pt x="281" y="673"/>
                      <a:pt x="259" y="685"/>
                      <a:pt x="258" y="657"/>
                    </a:cubicBezTo>
                  </a:path>
                </a:pathLst>
              </a:custGeom>
              <a:noFill/>
              <a:ln w="28575" cap="flat" cmpd="sng">
                <a:solidFill>
                  <a:srgbClr val="0033C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9722" name="任意多边形 405"/>
              <p:cNvSpPr>
                <a:spLocks/>
              </p:cNvSpPr>
              <p:nvPr/>
            </p:nvSpPr>
            <p:spPr bwMode="auto">
              <a:xfrm>
                <a:off x="907" y="317"/>
                <a:ext cx="153" cy="643"/>
              </a:xfrm>
              <a:custGeom>
                <a:avLst/>
                <a:gdLst>
                  <a:gd name="T0" fmla="*/ 0 w 153"/>
                  <a:gd name="T1" fmla="*/ 0 h 643"/>
                  <a:gd name="T2" fmla="*/ 134 w 153"/>
                  <a:gd name="T3" fmla="*/ 213 h 643"/>
                  <a:gd name="T4" fmla="*/ 115 w 153"/>
                  <a:gd name="T5" fmla="*/ 451 h 643"/>
                  <a:gd name="T6" fmla="*/ 0 w 153"/>
                  <a:gd name="T7" fmla="*/ 643 h 6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3" h="643">
                    <a:moveTo>
                      <a:pt x="0" y="0"/>
                    </a:moveTo>
                    <a:cubicBezTo>
                      <a:pt x="22" y="35"/>
                      <a:pt x="115" y="138"/>
                      <a:pt x="134" y="213"/>
                    </a:cubicBezTo>
                    <a:cubicBezTo>
                      <a:pt x="153" y="288"/>
                      <a:pt x="137" y="379"/>
                      <a:pt x="115" y="451"/>
                    </a:cubicBezTo>
                    <a:cubicBezTo>
                      <a:pt x="93" y="523"/>
                      <a:pt x="24" y="603"/>
                      <a:pt x="0" y="643"/>
                    </a:cubicBezTo>
                  </a:path>
                </a:pathLst>
              </a:custGeom>
              <a:noFill/>
              <a:ln w="28575" cap="flat" cmpd="sng">
                <a:solidFill>
                  <a:srgbClr val="0033C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9723" name="任意多边形 406"/>
              <p:cNvSpPr>
                <a:spLocks/>
              </p:cNvSpPr>
              <p:nvPr/>
            </p:nvSpPr>
            <p:spPr bwMode="auto">
              <a:xfrm>
                <a:off x="998" y="1020"/>
                <a:ext cx="893" cy="611"/>
              </a:xfrm>
              <a:custGeom>
                <a:avLst/>
                <a:gdLst>
                  <a:gd name="T0" fmla="*/ 0 w 1889760"/>
                  <a:gd name="T1" fmla="*/ 1402080 h 1402080"/>
                  <a:gd name="T2" fmla="*/ 1524000 w 1889760"/>
                  <a:gd name="T3" fmla="*/ 838200 h 1402080"/>
                  <a:gd name="T4" fmla="*/ 1889760 w 1889760"/>
                  <a:gd name="T5" fmla="*/ 0 h 14020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89760" h="1402080">
                    <a:moveTo>
                      <a:pt x="0" y="1402080"/>
                    </a:moveTo>
                    <a:cubicBezTo>
                      <a:pt x="604520" y="1236980"/>
                      <a:pt x="1209040" y="1071880"/>
                      <a:pt x="1524000" y="838200"/>
                    </a:cubicBezTo>
                    <a:cubicBezTo>
                      <a:pt x="1838960" y="604520"/>
                      <a:pt x="1864360" y="302260"/>
                      <a:pt x="1889760" y="0"/>
                    </a:cubicBezTo>
                  </a:path>
                </a:pathLst>
              </a:custGeom>
              <a:noFill/>
              <a:ln w="28575" cap="flat" cmpd="sng">
                <a:solidFill>
                  <a:srgbClr val="0033C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9724" name="任意多边形 407"/>
              <p:cNvSpPr>
                <a:spLocks/>
              </p:cNvSpPr>
              <p:nvPr/>
            </p:nvSpPr>
            <p:spPr bwMode="auto">
              <a:xfrm>
                <a:off x="930" y="975"/>
                <a:ext cx="562" cy="122"/>
              </a:xfrm>
              <a:custGeom>
                <a:avLst/>
                <a:gdLst>
                  <a:gd name="T0" fmla="*/ 1188720 w 1188720"/>
                  <a:gd name="T1" fmla="*/ 30480 h 279400"/>
                  <a:gd name="T2" fmla="*/ 655320 w 1188720"/>
                  <a:gd name="T3" fmla="*/ 274320 h 279400"/>
                  <a:gd name="T4" fmla="*/ 0 w 1188720"/>
                  <a:gd name="T5" fmla="*/ 0 h 279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88720" h="279400">
                    <a:moveTo>
                      <a:pt x="1188720" y="30480"/>
                    </a:moveTo>
                    <a:cubicBezTo>
                      <a:pt x="1021080" y="154940"/>
                      <a:pt x="853440" y="279400"/>
                      <a:pt x="655320" y="274320"/>
                    </a:cubicBezTo>
                    <a:cubicBezTo>
                      <a:pt x="457200" y="269240"/>
                      <a:pt x="228600" y="134620"/>
                      <a:pt x="0" y="0"/>
                    </a:cubicBezTo>
                  </a:path>
                </a:pathLst>
              </a:custGeom>
              <a:noFill/>
              <a:ln w="28575" cap="flat" cmpd="sng">
                <a:solidFill>
                  <a:srgbClr val="0033C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9725" name="任意多边形 409"/>
              <p:cNvSpPr>
                <a:spLocks/>
              </p:cNvSpPr>
              <p:nvPr/>
            </p:nvSpPr>
            <p:spPr bwMode="auto">
              <a:xfrm>
                <a:off x="0" y="998"/>
                <a:ext cx="389" cy="670"/>
              </a:xfrm>
              <a:custGeom>
                <a:avLst/>
                <a:gdLst>
                  <a:gd name="T0" fmla="*/ 822960 w 822960"/>
                  <a:gd name="T1" fmla="*/ 0 h 1539240"/>
                  <a:gd name="T2" fmla="*/ 91440 w 822960"/>
                  <a:gd name="T3" fmla="*/ 1005840 h 1539240"/>
                  <a:gd name="T4" fmla="*/ 274320 w 822960"/>
                  <a:gd name="T5" fmla="*/ 1539240 h 1539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22960" h="1539240">
                    <a:moveTo>
                      <a:pt x="822960" y="0"/>
                    </a:moveTo>
                    <a:cubicBezTo>
                      <a:pt x="502920" y="374650"/>
                      <a:pt x="182880" y="749300"/>
                      <a:pt x="91440" y="1005840"/>
                    </a:cubicBezTo>
                    <a:cubicBezTo>
                      <a:pt x="0" y="1262380"/>
                      <a:pt x="137160" y="1400810"/>
                      <a:pt x="274320" y="1539240"/>
                    </a:cubicBezTo>
                  </a:path>
                </a:pathLst>
              </a:custGeom>
              <a:noFill/>
              <a:ln w="28575" cap="flat" cmpd="sng">
                <a:solidFill>
                  <a:srgbClr val="0033C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9726" name="Rectangle 275"/>
              <p:cNvSpPr>
                <a:spLocks noChangeArrowheads="1"/>
              </p:cNvSpPr>
              <p:nvPr/>
            </p:nvSpPr>
            <p:spPr bwMode="auto">
              <a:xfrm>
                <a:off x="340" y="453"/>
                <a:ext cx="341" cy="4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800" b="1">
                    <a:latin typeface="Times New Roman" panose="02020603050405020304" pitchFamily="18" charset="0"/>
                  </a:rPr>
                  <a:t>L</a:t>
                </a:r>
                <a:r>
                  <a:rPr lang="zh-CN" altLang="en-US" sz="2800" b="1" baseline="-25000">
                    <a:latin typeface="Times New Roman" panose="02020603050405020304" pitchFamily="18" charset="0"/>
                  </a:rPr>
                  <a:t>2</a:t>
                </a:r>
                <a:r>
                  <a:rPr lang="zh-CN" altLang="en-US" sz="2800" b="1" i="1">
                    <a:solidFill>
                      <a:srgbClr val="FF3300"/>
                    </a:solidFill>
                    <a:latin typeface="Times New Roman" panose="02020603050405020304" pitchFamily="18" charset="0"/>
                  </a:rPr>
                  <a:t> </a:t>
                </a:r>
                <a:endParaRPr lang="zh-CN" altLang="en-US" sz="2800" b="1" baseline="-25000">
                  <a:solidFill>
                    <a:srgbClr val="FF33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9727" name="Text Box 220"/>
              <p:cNvSpPr txBox="1">
                <a:spLocks noChangeArrowheads="1"/>
              </p:cNvSpPr>
              <p:nvPr/>
            </p:nvSpPr>
            <p:spPr bwMode="auto">
              <a:xfrm>
                <a:off x="1520" y="567"/>
                <a:ext cx="468" cy="2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/>
                <a:r>
                  <a:rPr lang="zh-CN" altLang="en-US" sz="2800" b="1">
                    <a:latin typeface="Times New Roman" panose="02020603050405020304" pitchFamily="18" charset="0"/>
                  </a:rPr>
                  <a:t>S</a:t>
                </a:r>
                <a:endParaRPr lang="zh-CN" altLang="en-US" sz="2800" b="1" baseline="-250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29728" name="Rectangle 276"/>
            <p:cNvSpPr>
              <a:spLocks noChangeArrowheads="1"/>
            </p:cNvSpPr>
            <p:nvPr/>
          </p:nvSpPr>
          <p:spPr bwMode="auto">
            <a:xfrm>
              <a:off x="363" y="0"/>
              <a:ext cx="386" cy="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latin typeface="Times New Roman" panose="02020603050405020304" pitchFamily="18" charset="0"/>
                </a:rPr>
                <a:t>L</a:t>
              </a:r>
              <a:r>
                <a:rPr lang="zh-CN" altLang="en-US" sz="2800" b="1" baseline="-25000">
                  <a:latin typeface="Times New Roman" panose="02020603050405020304" pitchFamily="18" charset="0"/>
                </a:rPr>
                <a:t>1</a:t>
              </a:r>
              <a:r>
                <a:rPr lang="zh-CN" altLang="en-US" sz="2800" b="1" i="1">
                  <a:solidFill>
                    <a:srgbClr val="FF3300"/>
                  </a:solidFill>
                  <a:latin typeface="Times New Roman" panose="02020603050405020304" pitchFamily="18" charset="0"/>
                </a:rPr>
                <a:t> </a:t>
              </a:r>
              <a:endParaRPr lang="zh-CN" altLang="en-US" sz="2800" b="1" baseline="-2500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</p:grpSp>
      <p:pic>
        <p:nvPicPr>
          <p:cNvPr id="29729" name="Picture 7" descr="H:\2\人教教参资源\九\图\电压表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414" y="1963133"/>
            <a:ext cx="1166813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30" name="任意多边形 415"/>
          <p:cNvSpPr>
            <a:spLocks/>
          </p:cNvSpPr>
          <p:nvPr/>
        </p:nvSpPr>
        <p:spPr bwMode="auto">
          <a:xfrm>
            <a:off x="6803489" y="2828321"/>
            <a:ext cx="1141413" cy="1884362"/>
          </a:xfrm>
          <a:custGeom>
            <a:avLst/>
            <a:gdLst>
              <a:gd name="T0" fmla="*/ 706 w 719"/>
              <a:gd name="T1" fmla="*/ 0 h 1187"/>
              <a:gd name="T2" fmla="*/ 673 w 719"/>
              <a:gd name="T3" fmla="*/ 437 h 1187"/>
              <a:gd name="T4" fmla="*/ 428 w 719"/>
              <a:gd name="T5" fmla="*/ 894 h 1187"/>
              <a:gd name="T6" fmla="*/ 203 w 719"/>
              <a:gd name="T7" fmla="*/ 1138 h 1187"/>
              <a:gd name="T8" fmla="*/ 0 w 719"/>
              <a:gd name="T9" fmla="*/ 1187 h 1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9" h="1187">
                <a:moveTo>
                  <a:pt x="706" y="0"/>
                </a:moveTo>
                <a:cubicBezTo>
                  <a:pt x="701" y="72"/>
                  <a:pt x="719" y="288"/>
                  <a:pt x="673" y="437"/>
                </a:cubicBezTo>
                <a:cubicBezTo>
                  <a:pt x="627" y="586"/>
                  <a:pt x="506" y="777"/>
                  <a:pt x="428" y="894"/>
                </a:cubicBezTo>
                <a:cubicBezTo>
                  <a:pt x="350" y="1011"/>
                  <a:pt x="274" y="1089"/>
                  <a:pt x="203" y="1138"/>
                </a:cubicBezTo>
                <a:cubicBezTo>
                  <a:pt x="132" y="1187"/>
                  <a:pt x="42" y="1177"/>
                  <a:pt x="0" y="1187"/>
                </a:cubicBezTo>
              </a:path>
            </a:pathLst>
          </a:custGeom>
          <a:noFill/>
          <a:ln w="28575" cap="flat" cmpd="sng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9731" name="任意多边形 414"/>
          <p:cNvSpPr>
            <a:spLocks/>
          </p:cNvSpPr>
          <p:nvPr/>
        </p:nvSpPr>
        <p:spPr bwMode="auto">
          <a:xfrm>
            <a:off x="5344577" y="2728308"/>
            <a:ext cx="2132012" cy="2068513"/>
          </a:xfrm>
          <a:custGeom>
            <a:avLst/>
            <a:gdLst>
              <a:gd name="T0" fmla="*/ 1321 w 1343"/>
              <a:gd name="T1" fmla="*/ 83 h 1303"/>
              <a:gd name="T2" fmla="*/ 1175 w 1343"/>
              <a:gd name="T3" fmla="*/ 77 h 1303"/>
              <a:gd name="T4" fmla="*/ 314 w 1343"/>
              <a:gd name="T5" fmla="*/ 123 h 1303"/>
              <a:gd name="T6" fmla="*/ 23 w 1343"/>
              <a:gd name="T7" fmla="*/ 812 h 1303"/>
              <a:gd name="T8" fmla="*/ 175 w 1343"/>
              <a:gd name="T9" fmla="*/ 1229 h 1303"/>
              <a:gd name="T10" fmla="*/ 427 w 1343"/>
              <a:gd name="T11" fmla="*/ 1255 h 1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43" h="1303">
                <a:moveTo>
                  <a:pt x="1321" y="83"/>
                </a:moveTo>
                <a:cubicBezTo>
                  <a:pt x="1297" y="82"/>
                  <a:pt x="1343" y="70"/>
                  <a:pt x="1175" y="77"/>
                </a:cubicBezTo>
                <a:cubicBezTo>
                  <a:pt x="1007" y="84"/>
                  <a:pt x="506" y="0"/>
                  <a:pt x="314" y="123"/>
                </a:cubicBezTo>
                <a:cubicBezTo>
                  <a:pt x="122" y="246"/>
                  <a:pt x="46" y="628"/>
                  <a:pt x="23" y="812"/>
                </a:cubicBezTo>
                <a:cubicBezTo>
                  <a:pt x="0" y="996"/>
                  <a:pt x="108" y="1155"/>
                  <a:pt x="175" y="1229"/>
                </a:cubicBezTo>
                <a:cubicBezTo>
                  <a:pt x="242" y="1303"/>
                  <a:pt x="375" y="1250"/>
                  <a:pt x="427" y="1255"/>
                </a:cubicBezTo>
              </a:path>
            </a:pathLst>
          </a:custGeom>
          <a:noFill/>
          <a:ln w="28575" cap="flat" cmpd="sng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9732" name="Text Box 36"/>
          <p:cNvSpPr txBox="1">
            <a:spLocks noChangeArrowheads="1"/>
          </p:cNvSpPr>
          <p:nvPr/>
        </p:nvSpPr>
        <p:spPr bwMode="auto">
          <a:xfrm>
            <a:off x="393164" y="1278921"/>
            <a:ext cx="439261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　　①测灯</a:t>
            </a:r>
            <a:r>
              <a:rPr lang="en-US" sz="2800" b="1">
                <a:latin typeface="Times New Roman" panose="02020603050405020304" pitchFamily="18" charset="0"/>
              </a:rPr>
              <a:t>L</a:t>
            </a:r>
            <a:r>
              <a:rPr lang="en-US" sz="2800" b="1" baseline="-25000">
                <a:latin typeface="Times New Roman" panose="02020603050405020304" pitchFamily="18" charset="0"/>
              </a:rPr>
              <a:t>1</a:t>
            </a:r>
            <a:r>
              <a:rPr lang="zh-CN" altLang="en-US" sz="2800" b="1"/>
              <a:t>两端的电压</a:t>
            </a:r>
            <a:endParaRPr lang="zh-CN" altLang="en-US" sz="1800" b="1"/>
          </a:p>
        </p:txBody>
      </p:sp>
      <p:sp>
        <p:nvSpPr>
          <p:cNvPr id="29733" name="Text Box 37"/>
          <p:cNvSpPr txBox="1">
            <a:spLocks noChangeArrowheads="1"/>
          </p:cNvSpPr>
          <p:nvPr/>
        </p:nvSpPr>
        <p:spPr bwMode="auto">
          <a:xfrm>
            <a:off x="5001677" y="1263046"/>
            <a:ext cx="356393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②测灯</a:t>
            </a:r>
            <a:r>
              <a:rPr lang="en-US" sz="2800" b="1">
                <a:latin typeface="Times New Roman" panose="02020603050405020304" pitchFamily="18" charset="0"/>
              </a:rPr>
              <a:t>L</a:t>
            </a:r>
            <a:r>
              <a:rPr lang="en-US" sz="2800" b="1" baseline="-25000">
                <a:latin typeface="Times New Roman" panose="02020603050405020304" pitchFamily="18" charset="0"/>
              </a:rPr>
              <a:t>2</a:t>
            </a:r>
            <a:r>
              <a:rPr lang="zh-CN" altLang="en-US" sz="2800" b="1"/>
              <a:t>两端的电压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二、探究并联电路电压的规律</a:t>
            </a:r>
          </a:p>
        </p:txBody>
      </p:sp>
    </p:spTree>
    <p:extLst>
      <p:ext uri="{BB962C8B-B14F-4D97-AF65-F5344CB8AC3E}">
        <p14:creationId xmlns:p14="http://schemas.microsoft.com/office/powerpoint/2010/main" val="3154539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13" grpId="0" animBg="1"/>
      <p:bldP spid="29714" grpId="0" animBg="1"/>
      <p:bldP spid="29730" grpId="0" animBg="1"/>
      <p:bldP spid="2973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Group 2"/>
          <p:cNvGrpSpPr>
            <a:grpSpLocks/>
          </p:cNvGrpSpPr>
          <p:nvPr/>
        </p:nvGrpSpPr>
        <p:grpSpPr bwMode="auto">
          <a:xfrm>
            <a:off x="4811535" y="1062351"/>
            <a:ext cx="3236912" cy="3024187"/>
            <a:chOff x="0" y="0"/>
            <a:chExt cx="2039" cy="1905"/>
          </a:xfrm>
        </p:grpSpPr>
        <p:grpSp>
          <p:nvGrpSpPr>
            <p:cNvPr id="28675" name="Group 3"/>
            <p:cNvGrpSpPr>
              <a:grpSpLocks/>
            </p:cNvGrpSpPr>
            <p:nvPr/>
          </p:nvGrpSpPr>
          <p:grpSpPr bwMode="auto">
            <a:xfrm>
              <a:off x="0" y="114"/>
              <a:ext cx="2039" cy="1791"/>
              <a:chOff x="0" y="0"/>
              <a:chExt cx="2039" cy="1791"/>
            </a:xfrm>
          </p:grpSpPr>
          <p:pic>
            <p:nvPicPr>
              <p:cNvPr id="28676" name="Picture 5" descr="H:\2\人教教参资源\九\图\小灯泡.JP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9" y="643"/>
                <a:ext cx="769" cy="4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8677" name="Picture 5" descr="H:\2\人教教参资源\九\图\小灯泡.JP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2" y="0"/>
                <a:ext cx="769" cy="4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8678" name="Picture 10" descr="H:\2\人教教参资源\九\图\电池组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46" y="1429"/>
                <a:ext cx="997" cy="3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8679" name="Picture 3" descr="H:\2\人教教参资源\九\图\铡刀开关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17" y="706"/>
                <a:ext cx="722" cy="4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680" name="任意多边形 404"/>
              <p:cNvSpPr>
                <a:spLocks/>
              </p:cNvSpPr>
              <p:nvPr/>
            </p:nvSpPr>
            <p:spPr bwMode="auto">
              <a:xfrm>
                <a:off x="156" y="307"/>
                <a:ext cx="287" cy="685"/>
              </a:xfrm>
              <a:custGeom>
                <a:avLst/>
                <a:gdLst>
                  <a:gd name="T0" fmla="*/ 272 w 287"/>
                  <a:gd name="T1" fmla="*/ 12 h 685"/>
                  <a:gd name="T2" fmla="*/ 258 w 287"/>
                  <a:gd name="T3" fmla="*/ 39 h 685"/>
                  <a:gd name="T4" fmla="*/ 98 w 287"/>
                  <a:gd name="T5" fmla="*/ 163 h 685"/>
                  <a:gd name="T6" fmla="*/ 18 w 287"/>
                  <a:gd name="T7" fmla="*/ 348 h 685"/>
                  <a:gd name="T8" fmla="*/ 38 w 287"/>
                  <a:gd name="T9" fmla="*/ 560 h 685"/>
                  <a:gd name="T10" fmla="*/ 244 w 287"/>
                  <a:gd name="T11" fmla="*/ 657 h 685"/>
                  <a:gd name="T12" fmla="*/ 258 w 287"/>
                  <a:gd name="T13" fmla="*/ 657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7" h="685">
                    <a:moveTo>
                      <a:pt x="272" y="12"/>
                    </a:moveTo>
                    <a:cubicBezTo>
                      <a:pt x="274" y="0"/>
                      <a:pt x="287" y="14"/>
                      <a:pt x="258" y="39"/>
                    </a:cubicBezTo>
                    <a:cubicBezTo>
                      <a:pt x="229" y="64"/>
                      <a:pt x="138" y="112"/>
                      <a:pt x="98" y="163"/>
                    </a:cubicBezTo>
                    <a:cubicBezTo>
                      <a:pt x="58" y="214"/>
                      <a:pt x="28" y="282"/>
                      <a:pt x="18" y="348"/>
                    </a:cubicBezTo>
                    <a:cubicBezTo>
                      <a:pt x="8" y="414"/>
                      <a:pt x="0" y="509"/>
                      <a:pt x="38" y="560"/>
                    </a:cubicBezTo>
                    <a:cubicBezTo>
                      <a:pt x="76" y="611"/>
                      <a:pt x="207" y="641"/>
                      <a:pt x="244" y="657"/>
                    </a:cubicBezTo>
                    <a:cubicBezTo>
                      <a:pt x="281" y="673"/>
                      <a:pt x="259" y="685"/>
                      <a:pt x="258" y="657"/>
                    </a:cubicBezTo>
                  </a:path>
                </a:pathLst>
              </a:custGeom>
              <a:noFill/>
              <a:ln w="28575" cap="flat" cmpd="sng">
                <a:solidFill>
                  <a:srgbClr val="0033C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8681" name="任意多边形 405"/>
              <p:cNvSpPr>
                <a:spLocks/>
              </p:cNvSpPr>
              <p:nvPr/>
            </p:nvSpPr>
            <p:spPr bwMode="auto">
              <a:xfrm>
                <a:off x="907" y="317"/>
                <a:ext cx="153" cy="643"/>
              </a:xfrm>
              <a:custGeom>
                <a:avLst/>
                <a:gdLst>
                  <a:gd name="T0" fmla="*/ 0 w 153"/>
                  <a:gd name="T1" fmla="*/ 0 h 643"/>
                  <a:gd name="T2" fmla="*/ 134 w 153"/>
                  <a:gd name="T3" fmla="*/ 213 h 643"/>
                  <a:gd name="T4" fmla="*/ 115 w 153"/>
                  <a:gd name="T5" fmla="*/ 451 h 643"/>
                  <a:gd name="T6" fmla="*/ 0 w 153"/>
                  <a:gd name="T7" fmla="*/ 643 h 6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3" h="643">
                    <a:moveTo>
                      <a:pt x="0" y="0"/>
                    </a:moveTo>
                    <a:cubicBezTo>
                      <a:pt x="22" y="35"/>
                      <a:pt x="115" y="138"/>
                      <a:pt x="134" y="213"/>
                    </a:cubicBezTo>
                    <a:cubicBezTo>
                      <a:pt x="153" y="288"/>
                      <a:pt x="137" y="379"/>
                      <a:pt x="115" y="451"/>
                    </a:cubicBezTo>
                    <a:cubicBezTo>
                      <a:pt x="93" y="523"/>
                      <a:pt x="24" y="603"/>
                      <a:pt x="0" y="643"/>
                    </a:cubicBezTo>
                  </a:path>
                </a:pathLst>
              </a:custGeom>
              <a:noFill/>
              <a:ln w="28575" cap="flat" cmpd="sng">
                <a:solidFill>
                  <a:srgbClr val="0033C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8682" name="任意多边形 406"/>
              <p:cNvSpPr>
                <a:spLocks/>
              </p:cNvSpPr>
              <p:nvPr/>
            </p:nvSpPr>
            <p:spPr bwMode="auto">
              <a:xfrm>
                <a:off x="998" y="1020"/>
                <a:ext cx="893" cy="611"/>
              </a:xfrm>
              <a:custGeom>
                <a:avLst/>
                <a:gdLst>
                  <a:gd name="T0" fmla="*/ 0 w 1889760"/>
                  <a:gd name="T1" fmla="*/ 1402080 h 1402080"/>
                  <a:gd name="T2" fmla="*/ 1524000 w 1889760"/>
                  <a:gd name="T3" fmla="*/ 838200 h 1402080"/>
                  <a:gd name="T4" fmla="*/ 1889760 w 1889760"/>
                  <a:gd name="T5" fmla="*/ 0 h 14020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89760" h="1402080">
                    <a:moveTo>
                      <a:pt x="0" y="1402080"/>
                    </a:moveTo>
                    <a:cubicBezTo>
                      <a:pt x="604520" y="1236980"/>
                      <a:pt x="1209040" y="1071880"/>
                      <a:pt x="1524000" y="838200"/>
                    </a:cubicBezTo>
                    <a:cubicBezTo>
                      <a:pt x="1838960" y="604520"/>
                      <a:pt x="1864360" y="302260"/>
                      <a:pt x="1889760" y="0"/>
                    </a:cubicBezTo>
                  </a:path>
                </a:pathLst>
              </a:custGeom>
              <a:noFill/>
              <a:ln w="28575" cap="flat" cmpd="sng">
                <a:solidFill>
                  <a:srgbClr val="0033C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8683" name="任意多边形 407"/>
              <p:cNvSpPr>
                <a:spLocks/>
              </p:cNvSpPr>
              <p:nvPr/>
            </p:nvSpPr>
            <p:spPr bwMode="auto">
              <a:xfrm>
                <a:off x="930" y="975"/>
                <a:ext cx="562" cy="122"/>
              </a:xfrm>
              <a:custGeom>
                <a:avLst/>
                <a:gdLst>
                  <a:gd name="T0" fmla="*/ 1188720 w 1188720"/>
                  <a:gd name="T1" fmla="*/ 30480 h 279400"/>
                  <a:gd name="T2" fmla="*/ 655320 w 1188720"/>
                  <a:gd name="T3" fmla="*/ 274320 h 279400"/>
                  <a:gd name="T4" fmla="*/ 0 w 1188720"/>
                  <a:gd name="T5" fmla="*/ 0 h 279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88720" h="279400">
                    <a:moveTo>
                      <a:pt x="1188720" y="30480"/>
                    </a:moveTo>
                    <a:cubicBezTo>
                      <a:pt x="1021080" y="154940"/>
                      <a:pt x="853440" y="279400"/>
                      <a:pt x="655320" y="274320"/>
                    </a:cubicBezTo>
                    <a:cubicBezTo>
                      <a:pt x="457200" y="269240"/>
                      <a:pt x="228600" y="134620"/>
                      <a:pt x="0" y="0"/>
                    </a:cubicBezTo>
                  </a:path>
                </a:pathLst>
              </a:custGeom>
              <a:noFill/>
              <a:ln w="28575" cap="flat" cmpd="sng">
                <a:solidFill>
                  <a:srgbClr val="0033C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8684" name="任意多边形 409"/>
              <p:cNvSpPr>
                <a:spLocks/>
              </p:cNvSpPr>
              <p:nvPr/>
            </p:nvSpPr>
            <p:spPr bwMode="auto">
              <a:xfrm>
                <a:off x="0" y="998"/>
                <a:ext cx="389" cy="670"/>
              </a:xfrm>
              <a:custGeom>
                <a:avLst/>
                <a:gdLst>
                  <a:gd name="T0" fmla="*/ 822960 w 822960"/>
                  <a:gd name="T1" fmla="*/ 0 h 1539240"/>
                  <a:gd name="T2" fmla="*/ 91440 w 822960"/>
                  <a:gd name="T3" fmla="*/ 1005840 h 1539240"/>
                  <a:gd name="T4" fmla="*/ 274320 w 822960"/>
                  <a:gd name="T5" fmla="*/ 1539240 h 1539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22960" h="1539240">
                    <a:moveTo>
                      <a:pt x="822960" y="0"/>
                    </a:moveTo>
                    <a:cubicBezTo>
                      <a:pt x="502920" y="374650"/>
                      <a:pt x="182880" y="749300"/>
                      <a:pt x="91440" y="1005840"/>
                    </a:cubicBezTo>
                    <a:cubicBezTo>
                      <a:pt x="0" y="1262380"/>
                      <a:pt x="137160" y="1400810"/>
                      <a:pt x="274320" y="1539240"/>
                    </a:cubicBezTo>
                  </a:path>
                </a:pathLst>
              </a:custGeom>
              <a:noFill/>
              <a:ln w="28575" cap="flat" cmpd="sng">
                <a:solidFill>
                  <a:srgbClr val="0033C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8685" name="Rectangle 275"/>
              <p:cNvSpPr>
                <a:spLocks noChangeArrowheads="1"/>
              </p:cNvSpPr>
              <p:nvPr/>
            </p:nvSpPr>
            <p:spPr bwMode="auto">
              <a:xfrm>
                <a:off x="340" y="453"/>
                <a:ext cx="341" cy="4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800" b="1">
                    <a:latin typeface="Times New Roman" panose="02020603050405020304" pitchFamily="18" charset="0"/>
                  </a:rPr>
                  <a:t>L</a:t>
                </a:r>
                <a:r>
                  <a:rPr lang="zh-CN" altLang="en-US" sz="2800" b="1" baseline="-25000">
                    <a:latin typeface="Times New Roman" panose="02020603050405020304" pitchFamily="18" charset="0"/>
                  </a:rPr>
                  <a:t>2</a:t>
                </a:r>
                <a:r>
                  <a:rPr lang="zh-CN" altLang="en-US" sz="2800" b="1" i="1">
                    <a:solidFill>
                      <a:srgbClr val="FF3300"/>
                    </a:solidFill>
                    <a:latin typeface="Times New Roman" panose="02020603050405020304" pitchFamily="18" charset="0"/>
                  </a:rPr>
                  <a:t> </a:t>
                </a:r>
                <a:endParaRPr lang="zh-CN" altLang="en-US" sz="2800" b="1" baseline="-25000">
                  <a:solidFill>
                    <a:srgbClr val="FF33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686" name="Text Box 220"/>
              <p:cNvSpPr txBox="1">
                <a:spLocks noChangeArrowheads="1"/>
              </p:cNvSpPr>
              <p:nvPr/>
            </p:nvSpPr>
            <p:spPr bwMode="auto">
              <a:xfrm>
                <a:off x="1520" y="567"/>
                <a:ext cx="468" cy="2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/>
                <a:r>
                  <a:rPr lang="zh-CN" altLang="en-US" sz="2800" b="1">
                    <a:latin typeface="Times New Roman" panose="02020603050405020304" pitchFamily="18" charset="0"/>
                  </a:rPr>
                  <a:t>S</a:t>
                </a:r>
                <a:endParaRPr lang="zh-CN" altLang="en-US" sz="2800" b="1" baseline="-250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28687" name="Rectangle 276"/>
            <p:cNvSpPr>
              <a:spLocks noChangeArrowheads="1"/>
            </p:cNvSpPr>
            <p:nvPr/>
          </p:nvSpPr>
          <p:spPr bwMode="auto">
            <a:xfrm>
              <a:off x="363" y="0"/>
              <a:ext cx="386" cy="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latin typeface="Times New Roman" panose="02020603050405020304" pitchFamily="18" charset="0"/>
                </a:rPr>
                <a:t>L</a:t>
              </a:r>
              <a:r>
                <a:rPr lang="zh-CN" altLang="en-US" sz="2800" b="1" baseline="-25000">
                  <a:latin typeface="Times New Roman" panose="02020603050405020304" pitchFamily="18" charset="0"/>
                </a:rPr>
                <a:t>1</a:t>
              </a:r>
              <a:r>
                <a:rPr lang="zh-CN" altLang="en-US" sz="2800" b="1" i="1">
                  <a:solidFill>
                    <a:srgbClr val="FF3300"/>
                  </a:solidFill>
                  <a:latin typeface="Times New Roman" panose="02020603050405020304" pitchFamily="18" charset="0"/>
                </a:rPr>
                <a:t> </a:t>
              </a:r>
              <a:endParaRPr lang="zh-CN" altLang="en-US" sz="2800" b="1" baseline="-2500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</p:grpSp>
      <p:pic>
        <p:nvPicPr>
          <p:cNvPr id="28688" name="Picture 7" descr="H:\2\人教教参资源\九\图\电压表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5135" y="4410388"/>
            <a:ext cx="1166812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9" name="任意多边形 415"/>
          <p:cNvSpPr>
            <a:spLocks/>
          </p:cNvSpPr>
          <p:nvPr/>
        </p:nvSpPr>
        <p:spPr bwMode="auto">
          <a:xfrm>
            <a:off x="4882972" y="3842063"/>
            <a:ext cx="1138238" cy="1490663"/>
          </a:xfrm>
          <a:custGeom>
            <a:avLst/>
            <a:gdLst>
              <a:gd name="T0" fmla="*/ 81 w 717"/>
              <a:gd name="T1" fmla="*/ 0 h 939"/>
              <a:gd name="T2" fmla="*/ 10 w 717"/>
              <a:gd name="T3" fmla="*/ 428 h 939"/>
              <a:gd name="T4" fmla="*/ 141 w 717"/>
              <a:gd name="T5" fmla="*/ 734 h 939"/>
              <a:gd name="T6" fmla="*/ 353 w 717"/>
              <a:gd name="T7" fmla="*/ 912 h 939"/>
              <a:gd name="T8" fmla="*/ 717 w 717"/>
              <a:gd name="T9" fmla="*/ 899 h 9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7" h="939">
                <a:moveTo>
                  <a:pt x="81" y="0"/>
                </a:moveTo>
                <a:cubicBezTo>
                  <a:pt x="68" y="71"/>
                  <a:pt x="0" y="306"/>
                  <a:pt x="10" y="428"/>
                </a:cubicBezTo>
                <a:cubicBezTo>
                  <a:pt x="20" y="550"/>
                  <a:pt x="84" y="653"/>
                  <a:pt x="141" y="734"/>
                </a:cubicBezTo>
                <a:cubicBezTo>
                  <a:pt x="198" y="815"/>
                  <a:pt x="257" y="885"/>
                  <a:pt x="353" y="912"/>
                </a:cubicBezTo>
                <a:cubicBezTo>
                  <a:pt x="449" y="939"/>
                  <a:pt x="641" y="902"/>
                  <a:pt x="717" y="899"/>
                </a:cubicBezTo>
              </a:path>
            </a:pathLst>
          </a:custGeom>
          <a:noFill/>
          <a:ln w="28575" cap="flat" cmpd="sng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90" name="任意多边形 414"/>
          <p:cNvSpPr>
            <a:spLocks/>
          </p:cNvSpPr>
          <p:nvPr/>
        </p:nvSpPr>
        <p:spPr bwMode="auto">
          <a:xfrm>
            <a:off x="6322835" y="3870638"/>
            <a:ext cx="612775" cy="1482725"/>
          </a:xfrm>
          <a:custGeom>
            <a:avLst/>
            <a:gdLst>
              <a:gd name="T0" fmla="*/ 0 w 386"/>
              <a:gd name="T1" fmla="*/ 0 h 934"/>
              <a:gd name="T2" fmla="*/ 152 w 386"/>
              <a:gd name="T3" fmla="*/ 132 h 934"/>
              <a:gd name="T4" fmla="*/ 305 w 386"/>
              <a:gd name="T5" fmla="*/ 258 h 934"/>
              <a:gd name="T6" fmla="*/ 383 w 386"/>
              <a:gd name="T7" fmla="*/ 574 h 934"/>
              <a:gd name="T8" fmla="*/ 285 w 386"/>
              <a:gd name="T9" fmla="*/ 880 h 934"/>
              <a:gd name="T10" fmla="*/ 99 w 386"/>
              <a:gd name="T11" fmla="*/ 900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6" h="934">
                <a:moveTo>
                  <a:pt x="0" y="0"/>
                </a:moveTo>
                <a:cubicBezTo>
                  <a:pt x="25" y="21"/>
                  <a:pt x="101" y="89"/>
                  <a:pt x="152" y="132"/>
                </a:cubicBezTo>
                <a:cubicBezTo>
                  <a:pt x="203" y="175"/>
                  <a:pt x="267" y="184"/>
                  <a:pt x="305" y="258"/>
                </a:cubicBezTo>
                <a:cubicBezTo>
                  <a:pt x="343" y="332"/>
                  <a:pt x="386" y="470"/>
                  <a:pt x="383" y="574"/>
                </a:cubicBezTo>
                <a:cubicBezTo>
                  <a:pt x="380" y="678"/>
                  <a:pt x="332" y="826"/>
                  <a:pt x="285" y="880"/>
                </a:cubicBezTo>
                <a:cubicBezTo>
                  <a:pt x="238" y="934"/>
                  <a:pt x="138" y="896"/>
                  <a:pt x="99" y="900"/>
                </a:cubicBezTo>
              </a:path>
            </a:pathLst>
          </a:custGeom>
          <a:noFill/>
          <a:ln w="28575" cap="flat" cmpd="sng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91" name="Text Box 19"/>
          <p:cNvSpPr txBox="1">
            <a:spLocks noChangeArrowheads="1"/>
          </p:cNvSpPr>
          <p:nvPr/>
        </p:nvSpPr>
        <p:spPr bwMode="auto">
          <a:xfrm>
            <a:off x="418922" y="1422713"/>
            <a:ext cx="38877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　　③ </a:t>
            </a:r>
            <a:r>
              <a:rPr lang="zh-CN" altLang="en-US" sz="2800" b="1"/>
              <a:t>电源两端电压</a:t>
            </a:r>
          </a:p>
        </p:txBody>
      </p:sp>
      <p:sp>
        <p:nvSpPr>
          <p:cNvPr id="28693" name="Rectangle 21"/>
          <p:cNvSpPr>
            <a:spLocks noChangeArrowheads="1"/>
          </p:cNvSpPr>
          <p:nvPr/>
        </p:nvSpPr>
        <p:spPr bwMode="auto">
          <a:xfrm>
            <a:off x="418922" y="5815326"/>
            <a:ext cx="80279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/>
              <a:t>　　④ </a:t>
            </a:r>
            <a:r>
              <a:rPr lang="zh-CN" altLang="en-US" sz="2800" b="1">
                <a:latin typeface="Times New Roman" panose="02020603050405020304" pitchFamily="18" charset="0"/>
              </a:rPr>
              <a:t>改变两个小灯泡的规格重做上述实验。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二、探究并联电路电压的规律</a:t>
            </a:r>
          </a:p>
        </p:txBody>
      </p:sp>
    </p:spTree>
    <p:extLst>
      <p:ext uri="{BB962C8B-B14F-4D97-AF65-F5344CB8AC3E}">
        <p14:creationId xmlns:p14="http://schemas.microsoft.com/office/powerpoint/2010/main" val="1667539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9" grpId="0" animBg="1"/>
      <p:bldP spid="28690" grpId="0" animBg="1"/>
      <p:bldP spid="28693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727" name="Group 79"/>
          <p:cNvGraphicFramePr>
            <a:graphicFrameLocks noGrp="1"/>
          </p:cNvGraphicFramePr>
          <p:nvPr/>
        </p:nvGraphicFramePr>
        <p:xfrm>
          <a:off x="684213" y="2024063"/>
          <a:ext cx="7488237" cy="1938338"/>
        </p:xfrm>
        <a:graphic>
          <a:graphicData uri="http://schemas.openxmlformats.org/drawingml/2006/table">
            <a:tbl>
              <a:tblPr/>
              <a:tblGrid>
                <a:gridCol w="2400300"/>
                <a:gridCol w="2447925"/>
                <a:gridCol w="2640012"/>
              </a:tblGrid>
              <a:tr h="8985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kumimoji="0" lang="en-US" altLang="zh-CN" sz="24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两端的电压  </a:t>
                      </a:r>
                      <a:r>
                        <a:rPr kumimoji="0" lang="en-US" altLang="zh-CN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en-US" altLang="zh-CN" sz="24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 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kumimoji="0" lang="en-US" altLang="zh-CN" sz="24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两端的电压 </a:t>
                      </a:r>
                      <a:r>
                        <a:rPr kumimoji="0" lang="en-US" altLang="zh-CN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en-US" altLang="zh-CN" sz="24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 V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电源两端的电压</a:t>
                      </a:r>
                      <a:r>
                        <a:rPr kumimoji="0" lang="zh-CN" altLang="en-US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en-US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'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 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7678" name="Rectangle 4"/>
          <p:cNvSpPr>
            <a:spLocks noChangeArrowheads="1"/>
          </p:cNvSpPr>
          <p:nvPr/>
        </p:nvSpPr>
        <p:spPr bwMode="auto">
          <a:xfrm>
            <a:off x="431800" y="1268413"/>
            <a:ext cx="2114550" cy="538162"/>
          </a:xfrm>
          <a:prstGeom prst="rect">
            <a:avLst/>
          </a:prstGeom>
          <a:gradFill rotWithShape="1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</a:gradFill>
          <a:ln w="19050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/>
              <a:t>数据表格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27679" name="Rectangle 4"/>
          <p:cNvSpPr>
            <a:spLocks noChangeArrowheads="1"/>
          </p:cNvSpPr>
          <p:nvPr/>
        </p:nvSpPr>
        <p:spPr bwMode="auto">
          <a:xfrm>
            <a:off x="431800" y="4616450"/>
            <a:ext cx="2114550" cy="538163"/>
          </a:xfrm>
          <a:prstGeom prst="rect">
            <a:avLst/>
          </a:prstGeom>
          <a:gradFill rotWithShape="1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</a:gradFill>
          <a:ln w="19050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/>
              <a:t>进行实验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27680" name="Rectangle 4"/>
          <p:cNvSpPr>
            <a:spLocks noChangeArrowheads="1"/>
          </p:cNvSpPr>
          <p:nvPr/>
        </p:nvSpPr>
        <p:spPr bwMode="auto">
          <a:xfrm>
            <a:off x="431800" y="5481638"/>
            <a:ext cx="3563938" cy="538162"/>
          </a:xfrm>
          <a:prstGeom prst="rect">
            <a:avLst/>
          </a:prstGeom>
          <a:gradFill rotWithShape="1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</a:gradFill>
          <a:ln w="19050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/>
              <a:t>分析数据得出结论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二、探究并联电路电压的规律</a:t>
            </a:r>
          </a:p>
        </p:txBody>
      </p:sp>
    </p:spTree>
    <p:extLst>
      <p:ext uri="{BB962C8B-B14F-4D97-AF65-F5344CB8AC3E}">
        <p14:creationId xmlns:p14="http://schemas.microsoft.com/office/powerpoint/2010/main" val="494336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79" grpId="0" animBg="1" autoUpdateAnimBg="0"/>
      <p:bldP spid="27680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ChangeArrowheads="1"/>
          </p:cNvSpPr>
          <p:nvPr/>
        </p:nvSpPr>
        <p:spPr bwMode="auto">
          <a:xfrm>
            <a:off x="431800" y="1764361"/>
            <a:ext cx="7920038" cy="633413"/>
          </a:xfrm>
          <a:prstGeom prst="rect">
            <a:avLst/>
          </a:prstGeom>
          <a:solidFill>
            <a:srgbClr val="FFDB93"/>
          </a:solidFill>
          <a:ln w="2857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    并联电路总电压等于各支路两端电压。</a:t>
            </a:r>
          </a:p>
        </p:txBody>
      </p:sp>
      <p:sp>
        <p:nvSpPr>
          <p:cNvPr id="26627" name="Rectangle 39"/>
          <p:cNvSpPr>
            <a:spLocks noChangeArrowheads="1"/>
          </p:cNvSpPr>
          <p:nvPr/>
        </p:nvSpPr>
        <p:spPr bwMode="auto">
          <a:xfrm>
            <a:off x="5076825" y="4177361"/>
            <a:ext cx="2592388" cy="633413"/>
          </a:xfrm>
          <a:prstGeom prst="rect">
            <a:avLst/>
          </a:prstGeom>
          <a:solidFill>
            <a:srgbClr val="FFDB93"/>
          </a:solidFill>
          <a:ln w="2857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2800" b="1" i="1">
                <a:solidFill>
                  <a:srgbClr val="000000"/>
                </a:solidFill>
                <a:latin typeface="Times New Roman" panose="02020603050405020304" pitchFamily="18" charset="0"/>
              </a:rPr>
              <a:t>U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=</a:t>
            </a:r>
            <a:r>
              <a:rPr lang="zh-CN" altLang="en-US" sz="2800" b="1" i="1">
                <a:solidFill>
                  <a:srgbClr val="000000"/>
                </a:solidFill>
                <a:latin typeface="Times New Roman" panose="02020603050405020304" pitchFamily="18" charset="0"/>
              </a:rPr>
              <a:t>U</a:t>
            </a:r>
            <a:r>
              <a:rPr lang="zh-CN" altLang="en-US" sz="2800" b="1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=</a:t>
            </a:r>
            <a:r>
              <a:rPr lang="zh-CN" altLang="en-US" sz="2800" b="1" i="1">
                <a:solidFill>
                  <a:srgbClr val="000000"/>
                </a:solidFill>
                <a:latin typeface="Times New Roman" panose="02020603050405020304" pitchFamily="18" charset="0"/>
              </a:rPr>
              <a:t>U</a:t>
            </a:r>
            <a:r>
              <a:rPr lang="zh-CN" altLang="en-US" sz="2800" b="1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</a:p>
        </p:txBody>
      </p:sp>
      <p:grpSp>
        <p:nvGrpSpPr>
          <p:cNvPr id="26630" name="Group 6"/>
          <p:cNvGrpSpPr>
            <a:grpSpLocks/>
          </p:cNvGrpSpPr>
          <p:nvPr/>
        </p:nvGrpSpPr>
        <p:grpSpPr bwMode="auto">
          <a:xfrm>
            <a:off x="1150938" y="2556524"/>
            <a:ext cx="3313112" cy="3311525"/>
            <a:chOff x="0" y="0"/>
            <a:chExt cx="1838" cy="1825"/>
          </a:xfrm>
        </p:grpSpPr>
        <p:sp>
          <p:nvSpPr>
            <p:cNvPr id="26631" name="Rectangle 7"/>
            <p:cNvSpPr>
              <a:spLocks noChangeArrowheads="1"/>
            </p:cNvSpPr>
            <p:nvPr/>
          </p:nvSpPr>
          <p:spPr bwMode="auto">
            <a:xfrm>
              <a:off x="0" y="658"/>
              <a:ext cx="1838" cy="99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32" name="Rectangle 8"/>
            <p:cNvSpPr>
              <a:spLocks noChangeArrowheads="1"/>
            </p:cNvSpPr>
            <p:nvPr/>
          </p:nvSpPr>
          <p:spPr bwMode="auto">
            <a:xfrm>
              <a:off x="386" y="340"/>
              <a:ext cx="1089" cy="635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33" name="AutoShape 187"/>
            <p:cNvSpPr>
              <a:spLocks noChangeArrowheads="1"/>
            </p:cNvSpPr>
            <p:nvPr/>
          </p:nvSpPr>
          <p:spPr bwMode="auto">
            <a:xfrm>
              <a:off x="778" y="181"/>
              <a:ext cx="311" cy="300"/>
            </a:xfrm>
            <a:prstGeom prst="flowChartSummingJunction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26634" name="AutoShape 187"/>
            <p:cNvSpPr>
              <a:spLocks noChangeArrowheads="1"/>
            </p:cNvSpPr>
            <p:nvPr/>
          </p:nvSpPr>
          <p:spPr bwMode="auto">
            <a:xfrm>
              <a:off x="771" y="834"/>
              <a:ext cx="311" cy="300"/>
            </a:xfrm>
            <a:prstGeom prst="flowChartSummingJunction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grpSp>
          <p:nvGrpSpPr>
            <p:cNvPr id="26635" name="Group 11"/>
            <p:cNvGrpSpPr>
              <a:grpSpLocks/>
            </p:cNvGrpSpPr>
            <p:nvPr/>
          </p:nvGrpSpPr>
          <p:grpSpPr bwMode="auto">
            <a:xfrm flipH="1">
              <a:off x="477" y="1497"/>
              <a:ext cx="85" cy="328"/>
              <a:chOff x="0" y="0"/>
              <a:chExt cx="85" cy="340"/>
            </a:xfrm>
          </p:grpSpPr>
          <p:sp>
            <p:nvSpPr>
              <p:cNvPr id="26636" name="Rectangle 23"/>
              <p:cNvSpPr>
                <a:spLocks noChangeArrowheads="1"/>
              </p:cNvSpPr>
              <p:nvPr/>
            </p:nvSpPr>
            <p:spPr bwMode="auto"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/>
              </a:p>
            </p:txBody>
          </p:sp>
          <p:sp>
            <p:nvSpPr>
              <p:cNvPr id="26637" name="Line 24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3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38" name="Line 25"/>
              <p:cNvSpPr>
                <a:spLocks noChangeShapeType="1"/>
              </p:cNvSpPr>
              <p:nvPr/>
            </p:nvSpPr>
            <p:spPr bwMode="auto">
              <a:xfrm>
                <a:off x="85" y="85"/>
                <a:ext cx="0" cy="17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6639" name="Text Box 109"/>
            <p:cNvSpPr txBox="1">
              <a:spLocks noChangeArrowheads="1"/>
            </p:cNvSpPr>
            <p:nvPr/>
          </p:nvSpPr>
          <p:spPr bwMode="auto">
            <a:xfrm>
              <a:off x="1021" y="0"/>
              <a:ext cx="341" cy="2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800" b="1">
                  <a:latin typeface="Times New Roman" panose="02020603050405020304" pitchFamily="18" charset="0"/>
                </a:rPr>
                <a:t>L</a:t>
              </a:r>
              <a:r>
                <a:rPr lang="en-US" sz="2800" b="1" baseline="-25000">
                  <a:latin typeface="Times New Roman" panose="02020603050405020304" pitchFamily="18" charset="0"/>
                </a:rPr>
                <a:t>1</a:t>
              </a:r>
            </a:p>
          </p:txBody>
        </p:sp>
        <p:grpSp>
          <p:nvGrpSpPr>
            <p:cNvPr id="26640" name="Group 16"/>
            <p:cNvGrpSpPr>
              <a:grpSpLocks/>
            </p:cNvGrpSpPr>
            <p:nvPr/>
          </p:nvGrpSpPr>
          <p:grpSpPr bwMode="auto">
            <a:xfrm>
              <a:off x="1134" y="1565"/>
              <a:ext cx="283" cy="165"/>
              <a:chOff x="0" y="0"/>
              <a:chExt cx="256" cy="142"/>
            </a:xfrm>
          </p:grpSpPr>
          <p:sp>
            <p:nvSpPr>
              <p:cNvPr id="26641" name="Rectangle 15"/>
              <p:cNvSpPr>
                <a:spLocks noChangeArrowheads="1"/>
              </p:cNvSpPr>
              <p:nvPr/>
            </p:nvSpPr>
            <p:spPr bwMode="auto"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/>
              </a:p>
            </p:txBody>
          </p:sp>
          <p:sp>
            <p:nvSpPr>
              <p:cNvPr id="26642" name="Line 16"/>
              <p:cNvSpPr>
                <a:spLocks noChangeShapeType="1"/>
              </p:cNvSpPr>
              <p:nvPr/>
            </p:nvSpPr>
            <p:spPr bwMode="auto">
              <a:xfrm flipV="1">
                <a:off x="29" y="0"/>
                <a:ext cx="227" cy="8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3" name="Oval 17"/>
              <p:cNvSpPr>
                <a:spLocks noChangeArrowheads="1"/>
              </p:cNvSpPr>
              <p:nvPr/>
            </p:nvSpPr>
            <p:spPr bwMode="auto"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/>
              </a:p>
            </p:txBody>
          </p:sp>
        </p:grpSp>
        <p:sp>
          <p:nvSpPr>
            <p:cNvPr id="26644" name="Text Box 109"/>
            <p:cNvSpPr txBox="1">
              <a:spLocks noChangeArrowheads="1"/>
            </p:cNvSpPr>
            <p:nvPr/>
          </p:nvSpPr>
          <p:spPr bwMode="auto">
            <a:xfrm>
              <a:off x="1112" y="658"/>
              <a:ext cx="341" cy="2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800" b="1">
                  <a:latin typeface="Times New Roman" panose="02020603050405020304" pitchFamily="18" charset="0"/>
                </a:rPr>
                <a:t>L</a:t>
              </a:r>
              <a:r>
                <a:rPr lang="en-US" sz="2800" b="1" baseline="-25000">
                  <a:latin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26645" name="Oval 125"/>
            <p:cNvSpPr>
              <a:spLocks noChangeArrowheads="1"/>
            </p:cNvSpPr>
            <p:nvPr/>
          </p:nvSpPr>
          <p:spPr bwMode="auto">
            <a:xfrm rot="5400000" flipV="1">
              <a:off x="1448" y="629"/>
              <a:ext cx="55" cy="5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26646" name="Oval 125"/>
            <p:cNvSpPr>
              <a:spLocks noChangeArrowheads="1"/>
            </p:cNvSpPr>
            <p:nvPr/>
          </p:nvSpPr>
          <p:spPr bwMode="auto">
            <a:xfrm rot="5400000" flipV="1">
              <a:off x="348" y="629"/>
              <a:ext cx="55" cy="5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</p:grpSp>
      <p:grpSp>
        <p:nvGrpSpPr>
          <p:cNvPr id="26647" name="Group 23"/>
          <p:cNvGrpSpPr>
            <a:grpSpLocks/>
          </p:cNvGrpSpPr>
          <p:nvPr/>
        </p:nvGrpSpPr>
        <p:grpSpPr bwMode="auto">
          <a:xfrm>
            <a:off x="1906588" y="4572649"/>
            <a:ext cx="1908175" cy="503237"/>
            <a:chOff x="0" y="0"/>
            <a:chExt cx="1202" cy="317"/>
          </a:xfrm>
        </p:grpSpPr>
        <p:sp>
          <p:nvSpPr>
            <p:cNvPr id="26648" name="Line 24"/>
            <p:cNvSpPr>
              <a:spLocks noChangeShapeType="1"/>
            </p:cNvSpPr>
            <p:nvPr/>
          </p:nvSpPr>
          <p:spPr bwMode="auto">
            <a:xfrm>
              <a:off x="0" y="0"/>
              <a:ext cx="0" cy="295"/>
            </a:xfrm>
            <a:prstGeom prst="line">
              <a:avLst/>
            </a:prstGeom>
            <a:noFill/>
            <a:ln w="19050">
              <a:solidFill>
                <a:srgbClr val="0033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9" name="Line 25"/>
            <p:cNvSpPr>
              <a:spLocks noChangeShapeType="1"/>
            </p:cNvSpPr>
            <p:nvPr/>
          </p:nvSpPr>
          <p:spPr bwMode="auto">
            <a:xfrm>
              <a:off x="1202" y="0"/>
              <a:ext cx="0" cy="295"/>
            </a:xfrm>
            <a:prstGeom prst="line">
              <a:avLst/>
            </a:prstGeom>
            <a:noFill/>
            <a:ln w="19050">
              <a:solidFill>
                <a:srgbClr val="0033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0" name="Line 26"/>
            <p:cNvSpPr>
              <a:spLocks noChangeShapeType="1"/>
            </p:cNvSpPr>
            <p:nvPr/>
          </p:nvSpPr>
          <p:spPr bwMode="auto">
            <a:xfrm>
              <a:off x="0" y="158"/>
              <a:ext cx="1180" cy="0"/>
            </a:xfrm>
            <a:prstGeom prst="line">
              <a:avLst/>
            </a:prstGeom>
            <a:noFill/>
            <a:ln w="19050">
              <a:solidFill>
                <a:srgbClr val="0033CC"/>
              </a:solidFill>
              <a:round/>
              <a:headEnd type="triangle" w="med" len="lg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1" name="Rectangle 27"/>
            <p:cNvSpPr>
              <a:spLocks noChangeArrowheads="1"/>
            </p:cNvSpPr>
            <p:nvPr/>
          </p:nvSpPr>
          <p:spPr bwMode="auto">
            <a:xfrm>
              <a:off x="443" y="48"/>
              <a:ext cx="260" cy="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8000" tIns="0" rIns="18000" bIns="0">
              <a:spAutoFit/>
            </a:bodyPr>
            <a:lstStyle/>
            <a:p>
              <a:r>
                <a:rPr lang="zh-CN" altLang="en-US" sz="2800" b="1" i="1">
                  <a:solidFill>
                    <a:srgbClr val="CC0000"/>
                  </a:solidFill>
                  <a:latin typeface="Times New Roman" panose="02020603050405020304" pitchFamily="18" charset="0"/>
                </a:rPr>
                <a:t>U</a:t>
              </a:r>
              <a:r>
                <a:rPr lang="zh-CN" altLang="en-US" sz="2800" b="1" baseline="-25000">
                  <a:solidFill>
                    <a:srgbClr val="CC0000"/>
                  </a:solidFill>
                  <a:latin typeface="Times New Roman" panose="02020603050405020304" pitchFamily="18" charset="0"/>
                </a:rPr>
                <a:t>2</a:t>
              </a:r>
              <a:endParaRPr lang="en-US" sz="2800" b="1" baseline="-25000">
                <a:solidFill>
                  <a:srgbClr val="CC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6652" name="Group 28"/>
          <p:cNvGrpSpPr>
            <a:grpSpLocks/>
          </p:cNvGrpSpPr>
          <p:nvPr/>
        </p:nvGrpSpPr>
        <p:grpSpPr bwMode="auto">
          <a:xfrm>
            <a:off x="1906588" y="3456636"/>
            <a:ext cx="1836737" cy="427038"/>
            <a:chOff x="0" y="0"/>
            <a:chExt cx="1157" cy="269"/>
          </a:xfrm>
        </p:grpSpPr>
        <p:sp>
          <p:nvSpPr>
            <p:cNvPr id="26653" name="Line 29"/>
            <p:cNvSpPr>
              <a:spLocks noChangeShapeType="1"/>
            </p:cNvSpPr>
            <p:nvPr/>
          </p:nvSpPr>
          <p:spPr bwMode="auto">
            <a:xfrm>
              <a:off x="0" y="136"/>
              <a:ext cx="1157" cy="0"/>
            </a:xfrm>
            <a:prstGeom prst="line">
              <a:avLst/>
            </a:prstGeom>
            <a:noFill/>
            <a:ln w="19050">
              <a:solidFill>
                <a:srgbClr val="0033CC"/>
              </a:solidFill>
              <a:round/>
              <a:headEnd type="triangle" w="med" len="lg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4" name="Rectangle 30"/>
            <p:cNvSpPr>
              <a:spLocks noChangeArrowheads="1"/>
            </p:cNvSpPr>
            <p:nvPr/>
          </p:nvSpPr>
          <p:spPr bwMode="auto">
            <a:xfrm>
              <a:off x="409" y="0"/>
              <a:ext cx="284" cy="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36000" tIns="0" rIns="36000" bIns="0">
              <a:spAutoFit/>
            </a:bodyPr>
            <a:lstStyle/>
            <a:p>
              <a:r>
                <a:rPr lang="zh-CN" altLang="en-US" sz="2800" b="1" i="1">
                  <a:solidFill>
                    <a:srgbClr val="CC0000"/>
                  </a:solidFill>
                  <a:latin typeface="Times New Roman" panose="02020603050405020304" pitchFamily="18" charset="0"/>
                </a:rPr>
                <a:t>U</a:t>
              </a:r>
              <a:r>
                <a:rPr lang="zh-CN" altLang="en-US" sz="2800" b="1" baseline="-25000">
                  <a:solidFill>
                    <a:srgbClr val="CC0000"/>
                  </a:solidFill>
                  <a:latin typeface="Times New Roman" panose="02020603050405020304" pitchFamily="18" charset="0"/>
                </a:rPr>
                <a:t>1</a:t>
              </a:r>
            </a:p>
          </p:txBody>
        </p:sp>
      </p:grpSp>
      <p:grpSp>
        <p:nvGrpSpPr>
          <p:cNvPr id="26655" name="Group 31"/>
          <p:cNvGrpSpPr>
            <a:grpSpLocks/>
          </p:cNvGrpSpPr>
          <p:nvPr/>
        </p:nvGrpSpPr>
        <p:grpSpPr bwMode="auto">
          <a:xfrm>
            <a:off x="1403350" y="5761686"/>
            <a:ext cx="1511300" cy="503238"/>
            <a:chOff x="0" y="0"/>
            <a:chExt cx="952" cy="317"/>
          </a:xfrm>
        </p:grpSpPr>
        <p:sp>
          <p:nvSpPr>
            <p:cNvPr id="26656" name="Line 32"/>
            <p:cNvSpPr>
              <a:spLocks noChangeShapeType="1"/>
            </p:cNvSpPr>
            <p:nvPr/>
          </p:nvSpPr>
          <p:spPr bwMode="auto">
            <a:xfrm>
              <a:off x="0" y="22"/>
              <a:ext cx="0" cy="295"/>
            </a:xfrm>
            <a:prstGeom prst="line">
              <a:avLst/>
            </a:prstGeom>
            <a:noFill/>
            <a:ln w="19050">
              <a:solidFill>
                <a:srgbClr val="0033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7" name="Line 33"/>
            <p:cNvSpPr>
              <a:spLocks noChangeShapeType="1"/>
            </p:cNvSpPr>
            <p:nvPr/>
          </p:nvSpPr>
          <p:spPr bwMode="auto">
            <a:xfrm>
              <a:off x="952" y="0"/>
              <a:ext cx="0" cy="295"/>
            </a:xfrm>
            <a:prstGeom prst="line">
              <a:avLst/>
            </a:prstGeom>
            <a:noFill/>
            <a:ln w="19050">
              <a:solidFill>
                <a:srgbClr val="0033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8" name="Line 34"/>
            <p:cNvSpPr>
              <a:spLocks noChangeShapeType="1"/>
            </p:cNvSpPr>
            <p:nvPr/>
          </p:nvSpPr>
          <p:spPr bwMode="auto">
            <a:xfrm>
              <a:off x="22" y="158"/>
              <a:ext cx="885" cy="0"/>
            </a:xfrm>
            <a:prstGeom prst="line">
              <a:avLst/>
            </a:prstGeom>
            <a:noFill/>
            <a:ln w="19050">
              <a:solidFill>
                <a:srgbClr val="0033CC"/>
              </a:solidFill>
              <a:round/>
              <a:headEnd type="triangle" w="med" len="lg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9" name="Rectangle 35"/>
            <p:cNvSpPr>
              <a:spLocks noChangeArrowheads="1"/>
            </p:cNvSpPr>
            <p:nvPr/>
          </p:nvSpPr>
          <p:spPr bwMode="auto">
            <a:xfrm>
              <a:off x="337" y="48"/>
              <a:ext cx="184" cy="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8000" tIns="0" rIns="18000" bIns="0">
              <a:spAutoFit/>
            </a:bodyPr>
            <a:lstStyle/>
            <a:p>
              <a:r>
                <a:rPr lang="zh-CN" altLang="en-US" sz="2800" b="1" i="1">
                  <a:solidFill>
                    <a:srgbClr val="CC0000"/>
                  </a:solidFill>
                  <a:latin typeface="Times New Roman" panose="02020603050405020304" pitchFamily="18" charset="0"/>
                </a:rPr>
                <a:t>U</a:t>
              </a:r>
              <a:endParaRPr lang="zh-CN" altLang="en-US" sz="2800" b="1" baseline="-25000">
                <a:solidFill>
                  <a:srgbClr val="CC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26662" name="Rectangle 4"/>
          <p:cNvSpPr>
            <a:spLocks noChangeArrowheads="1"/>
          </p:cNvSpPr>
          <p:nvPr/>
        </p:nvSpPr>
        <p:spPr bwMode="auto">
          <a:xfrm>
            <a:off x="431800" y="972199"/>
            <a:ext cx="2114550" cy="538162"/>
          </a:xfrm>
          <a:prstGeom prst="rect">
            <a:avLst/>
          </a:prstGeom>
          <a:gradFill rotWithShape="1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</a:gradFill>
          <a:ln w="19050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/>
              <a:t>结　论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二、探究并联电路电压的规律</a:t>
            </a:r>
          </a:p>
        </p:txBody>
      </p:sp>
    </p:spTree>
    <p:extLst>
      <p:ext uri="{BB962C8B-B14F-4D97-AF65-F5344CB8AC3E}">
        <p14:creationId xmlns:p14="http://schemas.microsoft.com/office/powerpoint/2010/main" val="2668415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431800" y="1268413"/>
            <a:ext cx="8101013" cy="163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Times New Roman" panose="02020603050405020304" pitchFamily="18" charset="0"/>
              </a:rPr>
              <a:t>　　把几节电池串联起来组成电池组，用电压表分别测量每节电池两端的电压，然后测量这个电池组两端的电压。它们之间有什么关系？</a:t>
            </a:r>
          </a:p>
        </p:txBody>
      </p:sp>
      <p:pic>
        <p:nvPicPr>
          <p:cNvPr id="25604" name="Picture 4" descr="无标题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7925" y="2960688"/>
            <a:ext cx="4195763" cy="129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7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11" name="Text Box 11"/>
          <p:cNvSpPr txBox="1">
            <a:spLocks noChangeArrowheads="1"/>
          </p:cNvSpPr>
          <p:nvPr/>
        </p:nvSpPr>
        <p:spPr bwMode="auto">
          <a:xfrm>
            <a:off x="431800" y="5192713"/>
            <a:ext cx="8189913" cy="971550"/>
          </a:xfrm>
          <a:prstGeom prst="rect">
            <a:avLst/>
          </a:prstGeom>
          <a:solidFill>
            <a:srgbClr val="FFCC99"/>
          </a:solidFill>
          <a:ln w="25400">
            <a:solidFill>
              <a:schemeClr val="accent1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66CC"/>
                </a:solidFill>
                <a:latin typeface="楷体_GB2312" pitchFamily="49" charset="-122"/>
              </a:rPr>
              <a:t>　　</a:t>
            </a:r>
            <a:r>
              <a:rPr lang="zh-CN" altLang="en-US" sz="2800" b="1">
                <a:solidFill>
                  <a:srgbClr val="0066CC"/>
                </a:solidFill>
              </a:rPr>
              <a:t>实验结果表明：</a:t>
            </a:r>
            <a:r>
              <a:rPr lang="zh-CN" altLang="en-US" sz="2800" b="1">
                <a:solidFill>
                  <a:srgbClr val="CC0000"/>
                </a:solidFill>
              </a:rPr>
              <a:t>电池组两端的电压等于每节电 池电压之和</a:t>
            </a:r>
            <a:r>
              <a:rPr lang="zh-CN" altLang="en-US" sz="2800" b="1">
                <a:solidFill>
                  <a:srgbClr val="0066CC"/>
                </a:solidFill>
              </a:rPr>
              <a:t>。</a:t>
            </a:r>
          </a:p>
        </p:txBody>
      </p:sp>
      <p:sp>
        <p:nvSpPr>
          <p:cNvPr id="25612" name="Rectangle 12"/>
          <p:cNvSpPr>
            <a:spLocks noChangeArrowheads="1"/>
          </p:cNvSpPr>
          <p:nvPr/>
        </p:nvSpPr>
        <p:spPr bwMode="auto">
          <a:xfrm>
            <a:off x="431800" y="4422775"/>
            <a:ext cx="48958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/>
              <a:t>　　电池串联的电压规律：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想想做做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99189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431800" y="1952625"/>
            <a:ext cx="8172450" cy="163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>
                <a:latin typeface="Times New Roman" panose="02020603050405020304" pitchFamily="18" charset="0"/>
              </a:rPr>
              <a:t>　　</a:t>
            </a:r>
            <a:r>
              <a:rPr lang="en-US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>
                <a:latin typeface="宋体" panose="02010600030101010101" pitchFamily="2" charset="-122"/>
              </a:rPr>
              <a:t>．电源, 灯泡, 开关各一个，组成串联电路, 用一个电流表测电流，一个电压表测灯的电压，画出电路图。</a:t>
            </a: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431800" y="1268413"/>
            <a:ext cx="313213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</a:rPr>
              <a:t>　　实验设计：</a:t>
            </a:r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431800" y="3968750"/>
            <a:ext cx="8101013" cy="163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>
                <a:latin typeface="Times New Roman" panose="02020603050405020304" pitchFamily="18" charset="0"/>
              </a:rPr>
              <a:t>　　</a:t>
            </a:r>
            <a:r>
              <a:rPr lang="en-US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>
                <a:latin typeface="宋体" panose="02010600030101010101" pitchFamily="2" charset="-122"/>
              </a:rPr>
              <a:t>．电池，开关, </a:t>
            </a:r>
            <a:r>
              <a:rPr lang="zh-CN" altLang="en-US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>
                <a:latin typeface="宋体" panose="02010600030101010101" pitchFamily="2" charset="-122"/>
              </a:rPr>
              <a:t>个灯组成串联电路，用一个电流表测电流，一个电压表测一盏灯的电压，画出电路图。</a:t>
            </a:r>
          </a:p>
        </p:txBody>
      </p:sp>
      <p:pic>
        <p:nvPicPr>
          <p:cNvPr id="24582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练一练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5151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5226" y="614855"/>
            <a:ext cx="4101627" cy="3894083"/>
          </a:xfrm>
          <a:prstGeom prst="roundRect">
            <a:avLst>
              <a:gd name="adj" fmla="val 495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717675" y="4000500"/>
            <a:ext cx="5897563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zh-CN" altLang="en-US" sz="60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anose="02010600040101010101" pitchFamily="2" charset="-122"/>
              </a:rPr>
              <a:t>齐河县第四中学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717675" y="5194300"/>
            <a:ext cx="5897563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zh-CN" altLang="en-US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anose="02010600040101010101" pitchFamily="2" charset="-122"/>
              </a:rPr>
              <a:t>张  泉</a:t>
            </a:r>
          </a:p>
        </p:txBody>
      </p:sp>
    </p:spTree>
    <p:extLst>
      <p:ext uri="{BB962C8B-B14F-4D97-AF65-F5344CB8AC3E}">
        <p14:creationId xmlns:p14="http://schemas.microsoft.com/office/powerpoint/2010/main" val="2701039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4"/>
          </p:nvPr>
        </p:nvSpPr>
        <p:spPr>
          <a:xfrm>
            <a:off x="115910" y="114322"/>
            <a:ext cx="2500649" cy="989014"/>
          </a:xfrm>
        </p:spPr>
        <p:txBody>
          <a:bodyPr>
            <a:noAutofit/>
          </a:bodyPr>
          <a:lstStyle/>
          <a:p>
            <a:r>
              <a:rPr lang="zh-CN" altLang="en-US" sz="44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每日励志</a:t>
            </a:r>
            <a:endParaRPr lang="zh-CN" altLang="en-US" sz="44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我想对十年前的自己说：积极向上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6606156" y="5476275"/>
            <a:ext cx="242245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800" b="1" dirty="0" smtClean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QQ:527494284</a:t>
            </a:r>
            <a:endParaRPr lang="zh-CN" altLang="en-US" sz="2800" b="1" dirty="0">
              <a:ln w="10160">
                <a:solidFill>
                  <a:srgbClr val="4472C4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8505"/>
            <a:ext cx="9144000" cy="5140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270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08" name="Group 12"/>
          <p:cNvGrpSpPr>
            <a:grpSpLocks/>
          </p:cNvGrpSpPr>
          <p:nvPr/>
        </p:nvGrpSpPr>
        <p:grpSpPr bwMode="auto">
          <a:xfrm>
            <a:off x="4608513" y="1268413"/>
            <a:ext cx="4024312" cy="2740025"/>
            <a:chOff x="0" y="0"/>
            <a:chExt cx="2535" cy="1726"/>
          </a:xfrm>
        </p:grpSpPr>
        <p:pic>
          <p:nvPicPr>
            <p:cNvPr id="4109" name="Picture 3" descr="H:\2\人教教参资源\九\图\铡刀开关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9" y="1089"/>
              <a:ext cx="862" cy="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10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9" y="23"/>
              <a:ext cx="771" cy="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11" name="Picture 10" descr="H:\2\人教教参资源\九\图\电池组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" y="1202"/>
              <a:ext cx="1329" cy="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12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5" y="0"/>
              <a:ext cx="771" cy="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13" name="未知"/>
            <p:cNvSpPr>
              <a:spLocks/>
            </p:cNvSpPr>
            <p:nvPr/>
          </p:nvSpPr>
          <p:spPr bwMode="auto">
            <a:xfrm>
              <a:off x="774" y="347"/>
              <a:ext cx="862" cy="260"/>
            </a:xfrm>
            <a:custGeom>
              <a:avLst/>
              <a:gdLst>
                <a:gd name="T0" fmla="*/ 0 w 862"/>
                <a:gd name="T1" fmla="*/ 16 h 260"/>
                <a:gd name="T2" fmla="*/ 137 w 862"/>
                <a:gd name="T3" fmla="*/ 38 h 260"/>
                <a:gd name="T4" fmla="*/ 318 w 862"/>
                <a:gd name="T5" fmla="*/ 243 h 260"/>
                <a:gd name="T6" fmla="*/ 613 w 862"/>
                <a:gd name="T7" fmla="*/ 138 h 260"/>
                <a:gd name="T8" fmla="*/ 752 w 862"/>
                <a:gd name="T9" fmla="*/ 25 h 260"/>
                <a:gd name="T10" fmla="*/ 862 w 862"/>
                <a:gd name="T11" fmla="*/ 16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2" h="260">
                  <a:moveTo>
                    <a:pt x="0" y="16"/>
                  </a:moveTo>
                  <a:cubicBezTo>
                    <a:pt x="42" y="8"/>
                    <a:pt x="84" y="0"/>
                    <a:pt x="137" y="38"/>
                  </a:cubicBezTo>
                  <a:cubicBezTo>
                    <a:pt x="190" y="76"/>
                    <a:pt x="239" y="226"/>
                    <a:pt x="318" y="243"/>
                  </a:cubicBezTo>
                  <a:cubicBezTo>
                    <a:pt x="397" y="260"/>
                    <a:pt x="541" y="174"/>
                    <a:pt x="613" y="138"/>
                  </a:cubicBezTo>
                  <a:cubicBezTo>
                    <a:pt x="685" y="102"/>
                    <a:pt x="710" y="45"/>
                    <a:pt x="752" y="25"/>
                  </a:cubicBezTo>
                  <a:cubicBezTo>
                    <a:pt x="794" y="5"/>
                    <a:pt x="839" y="18"/>
                    <a:pt x="862" y="16"/>
                  </a:cubicBezTo>
                </a:path>
              </a:pathLst>
            </a:custGeom>
            <a:noFill/>
            <a:ln w="28575" cmpd="sng">
              <a:solidFill>
                <a:srgbClr val="0033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4" name="未知"/>
            <p:cNvSpPr>
              <a:spLocks/>
            </p:cNvSpPr>
            <p:nvPr/>
          </p:nvSpPr>
          <p:spPr bwMode="auto">
            <a:xfrm>
              <a:off x="0" y="385"/>
              <a:ext cx="263" cy="1139"/>
            </a:xfrm>
            <a:custGeom>
              <a:avLst/>
              <a:gdLst>
                <a:gd name="T0" fmla="*/ 263 w 263"/>
                <a:gd name="T1" fmla="*/ 0 h 1139"/>
                <a:gd name="T2" fmla="*/ 177 w 263"/>
                <a:gd name="T3" fmla="*/ 86 h 1139"/>
                <a:gd name="T4" fmla="*/ 229 w 263"/>
                <a:gd name="T5" fmla="*/ 363 h 1139"/>
                <a:gd name="T6" fmla="*/ 38 w 263"/>
                <a:gd name="T7" fmla="*/ 643 h 1139"/>
                <a:gd name="T8" fmla="*/ 10 w 263"/>
                <a:gd name="T9" fmla="*/ 868 h 1139"/>
                <a:gd name="T10" fmla="*/ 96 w 263"/>
                <a:gd name="T11" fmla="*/ 1000 h 1139"/>
                <a:gd name="T12" fmla="*/ 129 w 263"/>
                <a:gd name="T13" fmla="*/ 1139 h 1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3" h="1139">
                  <a:moveTo>
                    <a:pt x="263" y="0"/>
                  </a:moveTo>
                  <a:cubicBezTo>
                    <a:pt x="249" y="14"/>
                    <a:pt x="183" y="26"/>
                    <a:pt x="177" y="86"/>
                  </a:cubicBezTo>
                  <a:cubicBezTo>
                    <a:pt x="171" y="146"/>
                    <a:pt x="252" y="270"/>
                    <a:pt x="229" y="363"/>
                  </a:cubicBezTo>
                  <a:cubicBezTo>
                    <a:pt x="206" y="456"/>
                    <a:pt x="74" y="559"/>
                    <a:pt x="38" y="643"/>
                  </a:cubicBezTo>
                  <a:cubicBezTo>
                    <a:pt x="2" y="727"/>
                    <a:pt x="0" y="809"/>
                    <a:pt x="10" y="868"/>
                  </a:cubicBezTo>
                  <a:cubicBezTo>
                    <a:pt x="20" y="927"/>
                    <a:pt x="76" y="955"/>
                    <a:pt x="96" y="1000"/>
                  </a:cubicBezTo>
                  <a:cubicBezTo>
                    <a:pt x="116" y="1045"/>
                    <a:pt x="122" y="1110"/>
                    <a:pt x="129" y="1139"/>
                  </a:cubicBezTo>
                </a:path>
              </a:pathLst>
            </a:custGeom>
            <a:noFill/>
            <a:ln w="28575" cmpd="sng">
              <a:solidFill>
                <a:srgbClr val="0033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5" name="未知"/>
            <p:cNvSpPr>
              <a:spLocks/>
            </p:cNvSpPr>
            <p:nvPr/>
          </p:nvSpPr>
          <p:spPr bwMode="auto">
            <a:xfrm>
              <a:off x="2060" y="325"/>
              <a:ext cx="475" cy="1179"/>
            </a:xfrm>
            <a:custGeom>
              <a:avLst/>
              <a:gdLst>
                <a:gd name="T0" fmla="*/ 287 w 475"/>
                <a:gd name="T1" fmla="*/ 1179 h 1179"/>
                <a:gd name="T2" fmla="*/ 452 w 475"/>
                <a:gd name="T3" fmla="*/ 1034 h 1179"/>
                <a:gd name="T4" fmla="*/ 426 w 475"/>
                <a:gd name="T5" fmla="*/ 676 h 1179"/>
                <a:gd name="T6" fmla="*/ 241 w 475"/>
                <a:gd name="T7" fmla="*/ 305 h 1179"/>
                <a:gd name="T8" fmla="*/ 39 w 475"/>
                <a:gd name="T9" fmla="*/ 106 h 1179"/>
                <a:gd name="T10" fmla="*/ 9 w 475"/>
                <a:gd name="T11" fmla="*/ 0 h 1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5" h="1179">
                  <a:moveTo>
                    <a:pt x="287" y="1179"/>
                  </a:moveTo>
                  <a:cubicBezTo>
                    <a:pt x="314" y="1155"/>
                    <a:pt x="429" y="1118"/>
                    <a:pt x="452" y="1034"/>
                  </a:cubicBezTo>
                  <a:cubicBezTo>
                    <a:pt x="475" y="950"/>
                    <a:pt x="461" y="798"/>
                    <a:pt x="426" y="676"/>
                  </a:cubicBezTo>
                  <a:cubicBezTo>
                    <a:pt x="391" y="554"/>
                    <a:pt x="305" y="400"/>
                    <a:pt x="241" y="305"/>
                  </a:cubicBezTo>
                  <a:cubicBezTo>
                    <a:pt x="177" y="210"/>
                    <a:pt x="78" y="157"/>
                    <a:pt x="39" y="106"/>
                  </a:cubicBezTo>
                  <a:cubicBezTo>
                    <a:pt x="0" y="55"/>
                    <a:pt x="15" y="22"/>
                    <a:pt x="9" y="0"/>
                  </a:cubicBezTo>
                </a:path>
              </a:pathLst>
            </a:custGeom>
            <a:noFill/>
            <a:ln w="28575" cmpd="sng">
              <a:solidFill>
                <a:srgbClr val="0033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6" name="未知"/>
            <p:cNvSpPr>
              <a:spLocks/>
            </p:cNvSpPr>
            <p:nvPr/>
          </p:nvSpPr>
          <p:spPr bwMode="auto">
            <a:xfrm>
              <a:off x="1215" y="1472"/>
              <a:ext cx="642" cy="207"/>
            </a:xfrm>
            <a:custGeom>
              <a:avLst/>
              <a:gdLst>
                <a:gd name="T0" fmla="*/ 0 w 642"/>
                <a:gd name="T1" fmla="*/ 85 h 207"/>
                <a:gd name="T2" fmla="*/ 225 w 642"/>
                <a:gd name="T3" fmla="*/ 198 h 207"/>
                <a:gd name="T4" fmla="*/ 573 w 642"/>
                <a:gd name="T5" fmla="*/ 29 h 207"/>
                <a:gd name="T6" fmla="*/ 639 w 642"/>
                <a:gd name="T7" fmla="*/ 22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2" h="207">
                  <a:moveTo>
                    <a:pt x="0" y="85"/>
                  </a:moveTo>
                  <a:cubicBezTo>
                    <a:pt x="37" y="104"/>
                    <a:pt x="130" y="207"/>
                    <a:pt x="225" y="198"/>
                  </a:cubicBezTo>
                  <a:cubicBezTo>
                    <a:pt x="320" y="189"/>
                    <a:pt x="504" y="58"/>
                    <a:pt x="573" y="29"/>
                  </a:cubicBezTo>
                  <a:cubicBezTo>
                    <a:pt x="642" y="0"/>
                    <a:pt x="625" y="24"/>
                    <a:pt x="639" y="22"/>
                  </a:cubicBezTo>
                </a:path>
              </a:pathLst>
            </a:custGeom>
            <a:noFill/>
            <a:ln w="28575" cmpd="sng">
              <a:solidFill>
                <a:srgbClr val="0033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17" name="Rectangle 21"/>
          <p:cNvSpPr>
            <a:spLocks noChangeArrowheads="1"/>
          </p:cNvSpPr>
          <p:nvPr/>
        </p:nvSpPr>
        <p:spPr bwMode="auto">
          <a:xfrm>
            <a:off x="431800" y="5589588"/>
            <a:ext cx="68770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66CC"/>
                </a:solidFill>
                <a:latin typeface="Times New Roman" panose="02020603050405020304" pitchFamily="18" charset="0"/>
              </a:rPr>
              <a:t>　　</a:t>
            </a:r>
            <a:r>
              <a:rPr lang="en-US" sz="2800" b="1">
                <a:solidFill>
                  <a:srgbClr val="0066CC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>
                <a:solidFill>
                  <a:srgbClr val="0066CC"/>
                </a:solidFill>
                <a:latin typeface="Times New Roman" panose="02020603050405020304" pitchFamily="18" charset="0"/>
              </a:rPr>
              <a:t>．串联电路电压会有什么关系？ </a:t>
            </a:r>
          </a:p>
        </p:txBody>
      </p:sp>
      <p:sp>
        <p:nvSpPr>
          <p:cNvPr id="4119" name="Rectangle 23"/>
          <p:cNvSpPr>
            <a:spLocks noChangeArrowheads="1"/>
          </p:cNvSpPr>
          <p:nvPr/>
        </p:nvSpPr>
        <p:spPr bwMode="auto">
          <a:xfrm>
            <a:off x="431800" y="4941888"/>
            <a:ext cx="73437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66CC"/>
                </a:solidFill>
                <a:latin typeface="Times New Roman" panose="02020603050405020304" pitchFamily="18" charset="0"/>
              </a:rPr>
              <a:t>　　</a:t>
            </a:r>
            <a:r>
              <a:rPr lang="en-US" sz="2800" b="1">
                <a:solidFill>
                  <a:srgbClr val="0066CC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rgbClr val="0066CC"/>
                </a:solidFill>
                <a:latin typeface="Times New Roman" panose="02020603050405020304" pitchFamily="18" charset="0"/>
              </a:rPr>
              <a:t>．为什么两灯的发光情况会不一样？</a:t>
            </a:r>
            <a:r>
              <a:rPr lang="zh-CN" altLang="en-US" sz="1800">
                <a:solidFill>
                  <a:srgbClr val="0066CC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4120" name="TextBox 2"/>
          <p:cNvSpPr>
            <a:spLocks noChangeArrowheads="1"/>
          </p:cNvSpPr>
          <p:nvPr/>
        </p:nvSpPr>
        <p:spPr bwMode="auto">
          <a:xfrm>
            <a:off x="409575" y="1751013"/>
            <a:ext cx="3636963" cy="19843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2D2D8A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66CC"/>
                </a:solidFill>
              </a:rPr>
              <a:t>　　不同规格的两灯泡串联。闭合开关，两灯都能发光吗？发光亮度一样吗？ </a:t>
            </a:r>
          </a:p>
        </p:txBody>
      </p:sp>
      <p:pic>
        <p:nvPicPr>
          <p:cNvPr id="4121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25" name="Rectangle 4"/>
          <p:cNvSpPr>
            <a:spLocks noChangeArrowheads="1"/>
          </p:cNvSpPr>
          <p:nvPr/>
        </p:nvSpPr>
        <p:spPr bwMode="auto">
          <a:xfrm>
            <a:off x="431800" y="886911"/>
            <a:ext cx="2114550" cy="538163"/>
          </a:xfrm>
          <a:prstGeom prst="rect">
            <a:avLst/>
          </a:prstGeom>
          <a:gradFill rotWithShape="1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</a:gradFill>
          <a:ln w="19050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/>
              <a:t>观察并思考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4126" name="Rectangle 4"/>
          <p:cNvSpPr>
            <a:spLocks noChangeArrowheads="1"/>
          </p:cNvSpPr>
          <p:nvPr/>
        </p:nvSpPr>
        <p:spPr bwMode="auto">
          <a:xfrm>
            <a:off x="431800" y="4151313"/>
            <a:ext cx="2114550" cy="538162"/>
          </a:xfrm>
          <a:prstGeom prst="rect">
            <a:avLst/>
          </a:prstGeom>
          <a:gradFill rotWithShape="1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</a:gradFill>
          <a:ln w="19050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/>
              <a:t>提出问题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4127" name="Text Box 31"/>
          <p:cNvSpPr txBox="1">
            <a:spLocks noChangeArrowheads="1"/>
          </p:cNvSpPr>
          <p:nvPr/>
        </p:nvSpPr>
        <p:spPr bwMode="auto">
          <a:xfrm>
            <a:off x="5688013" y="944563"/>
            <a:ext cx="6477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</a:rPr>
              <a:t>L</a:t>
            </a:r>
            <a:r>
              <a:rPr lang="en-US" altLang="zh-CN" sz="2800" b="1" baseline="-25000">
                <a:latin typeface="Times New Roman" panose="02020603050405020304" pitchFamily="18" charset="0"/>
              </a:rPr>
              <a:t>1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  <p:sp>
        <p:nvSpPr>
          <p:cNvPr id="4128" name="Text Box 32"/>
          <p:cNvSpPr txBox="1">
            <a:spLocks noChangeArrowheads="1"/>
          </p:cNvSpPr>
          <p:nvPr/>
        </p:nvSpPr>
        <p:spPr bwMode="auto">
          <a:xfrm>
            <a:off x="7632700" y="981075"/>
            <a:ext cx="6477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</a:rPr>
              <a:t>L</a:t>
            </a:r>
            <a:r>
              <a:rPr lang="en-US" altLang="zh-CN" sz="2800" b="1" baseline="-25000">
                <a:latin typeface="Times New Roman" panose="02020603050405020304" pitchFamily="18" charset="0"/>
              </a:rPr>
              <a:t>2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29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7" grpId="0" autoUpdateAnimBg="0"/>
      <p:bldP spid="4119" grpId="0" autoUpdateAnimBg="0"/>
      <p:bldP spid="41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3" name="Group 5"/>
          <p:cNvGrpSpPr>
            <a:grpSpLocks/>
          </p:cNvGrpSpPr>
          <p:nvPr/>
        </p:nvGrpSpPr>
        <p:grpSpPr bwMode="auto">
          <a:xfrm>
            <a:off x="4248150" y="2997200"/>
            <a:ext cx="3744913" cy="2735263"/>
            <a:chOff x="0" y="0"/>
            <a:chExt cx="2359" cy="1723"/>
          </a:xfrm>
        </p:grpSpPr>
        <p:sp>
          <p:nvSpPr>
            <p:cNvPr id="37894" name="Rectangle 6"/>
            <p:cNvSpPr>
              <a:spLocks noChangeArrowheads="1"/>
            </p:cNvSpPr>
            <p:nvPr/>
          </p:nvSpPr>
          <p:spPr bwMode="auto">
            <a:xfrm>
              <a:off x="0" y="476"/>
              <a:ext cx="2359" cy="108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895" name="AutoShape 21"/>
            <p:cNvSpPr>
              <a:spLocks noChangeArrowheads="1"/>
            </p:cNvSpPr>
            <p:nvPr/>
          </p:nvSpPr>
          <p:spPr bwMode="auto">
            <a:xfrm>
              <a:off x="590" y="318"/>
              <a:ext cx="309" cy="306"/>
            </a:xfrm>
            <a:prstGeom prst="flowChartSummingJunction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7896" name="Text Box 8"/>
            <p:cNvSpPr txBox="1">
              <a:spLocks noChangeArrowheads="1"/>
            </p:cNvSpPr>
            <p:nvPr/>
          </p:nvSpPr>
          <p:spPr bwMode="auto">
            <a:xfrm>
              <a:off x="1542" y="0"/>
              <a:ext cx="341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b="1">
                  <a:latin typeface="Times New Roman" panose="02020603050405020304" pitchFamily="18" charset="0"/>
                </a:rPr>
                <a:t>L</a:t>
              </a:r>
              <a:r>
                <a:rPr lang="en-US" sz="2800" b="1" baseline="-25000">
                  <a:latin typeface="Times New Roman" panose="02020603050405020304" pitchFamily="18" charset="0"/>
                </a:rPr>
                <a:t>2</a:t>
              </a:r>
            </a:p>
          </p:txBody>
        </p:sp>
        <p:grpSp>
          <p:nvGrpSpPr>
            <p:cNvPr id="37897" name="Group 9"/>
            <p:cNvGrpSpPr>
              <a:grpSpLocks/>
            </p:cNvGrpSpPr>
            <p:nvPr/>
          </p:nvGrpSpPr>
          <p:grpSpPr bwMode="auto">
            <a:xfrm>
              <a:off x="522" y="1463"/>
              <a:ext cx="283" cy="170"/>
              <a:chOff x="0" y="0"/>
              <a:chExt cx="256" cy="142"/>
            </a:xfrm>
          </p:grpSpPr>
          <p:sp>
            <p:nvSpPr>
              <p:cNvPr id="37898" name="Rectangle 15"/>
              <p:cNvSpPr>
                <a:spLocks noChangeArrowheads="1"/>
              </p:cNvSpPr>
              <p:nvPr/>
            </p:nvSpPr>
            <p:spPr bwMode="auto"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/>
              </a:p>
            </p:txBody>
          </p:sp>
          <p:sp>
            <p:nvSpPr>
              <p:cNvPr id="37899" name="Line 16"/>
              <p:cNvSpPr>
                <a:spLocks noChangeShapeType="1"/>
              </p:cNvSpPr>
              <p:nvPr/>
            </p:nvSpPr>
            <p:spPr bwMode="auto">
              <a:xfrm flipV="1">
                <a:off x="29" y="0"/>
                <a:ext cx="227" cy="8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00" name="Oval 17"/>
              <p:cNvSpPr>
                <a:spLocks noChangeArrowheads="1"/>
              </p:cNvSpPr>
              <p:nvPr/>
            </p:nvSpPr>
            <p:spPr bwMode="auto"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/>
              </a:p>
            </p:txBody>
          </p:sp>
        </p:grpSp>
        <p:grpSp>
          <p:nvGrpSpPr>
            <p:cNvPr id="37901" name="Group 13"/>
            <p:cNvGrpSpPr>
              <a:grpSpLocks/>
            </p:cNvGrpSpPr>
            <p:nvPr/>
          </p:nvGrpSpPr>
          <p:grpSpPr bwMode="auto">
            <a:xfrm>
              <a:off x="1588" y="1383"/>
              <a:ext cx="85" cy="340"/>
              <a:chOff x="0" y="0"/>
              <a:chExt cx="85" cy="340"/>
            </a:xfrm>
          </p:grpSpPr>
          <p:sp>
            <p:nvSpPr>
              <p:cNvPr id="37902" name="Rectangle 19"/>
              <p:cNvSpPr>
                <a:spLocks noChangeArrowheads="1"/>
              </p:cNvSpPr>
              <p:nvPr/>
            </p:nvSpPr>
            <p:spPr bwMode="auto"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/>
              </a:p>
            </p:txBody>
          </p:sp>
          <p:sp>
            <p:nvSpPr>
              <p:cNvPr id="37903" name="Line 20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3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04" name="Line 21"/>
              <p:cNvSpPr>
                <a:spLocks noChangeShapeType="1"/>
              </p:cNvSpPr>
              <p:nvPr/>
            </p:nvSpPr>
            <p:spPr bwMode="auto">
              <a:xfrm>
                <a:off x="85" y="85"/>
                <a:ext cx="0" cy="17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7905" name="AutoShape 21"/>
            <p:cNvSpPr>
              <a:spLocks noChangeArrowheads="1"/>
            </p:cNvSpPr>
            <p:nvPr/>
          </p:nvSpPr>
          <p:spPr bwMode="auto">
            <a:xfrm>
              <a:off x="1551" y="318"/>
              <a:ext cx="309" cy="306"/>
            </a:xfrm>
            <a:prstGeom prst="flowChartSummingJunction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7906" name="Oval 18"/>
            <p:cNvSpPr>
              <a:spLocks noChangeArrowheads="1"/>
            </p:cNvSpPr>
            <p:nvPr/>
          </p:nvSpPr>
          <p:spPr bwMode="auto">
            <a:xfrm>
              <a:off x="275" y="439"/>
              <a:ext cx="68" cy="68"/>
            </a:xfrm>
            <a:prstGeom prst="ellipse">
              <a:avLst/>
            </a:prstGeom>
            <a:solidFill>
              <a:srgbClr val="CC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907" name="Text Box 19"/>
            <p:cNvSpPr txBox="1">
              <a:spLocks noChangeArrowheads="1"/>
            </p:cNvSpPr>
            <p:nvPr/>
          </p:nvSpPr>
          <p:spPr bwMode="auto">
            <a:xfrm>
              <a:off x="205" y="499"/>
              <a:ext cx="25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latin typeface="Times New Roman" panose="02020603050405020304" pitchFamily="18" charset="0"/>
                </a:rPr>
                <a:t>A</a:t>
              </a:r>
              <a:endParaRPr lang="en-US" sz="2400" b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37908" name="Oval 20"/>
            <p:cNvSpPr>
              <a:spLocks noChangeArrowheads="1"/>
            </p:cNvSpPr>
            <p:nvPr/>
          </p:nvSpPr>
          <p:spPr bwMode="auto">
            <a:xfrm>
              <a:off x="1203" y="431"/>
              <a:ext cx="68" cy="68"/>
            </a:xfrm>
            <a:prstGeom prst="ellipse">
              <a:avLst/>
            </a:prstGeom>
            <a:solidFill>
              <a:srgbClr val="CC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909" name="Text Box 21"/>
            <p:cNvSpPr txBox="1">
              <a:spLocks noChangeArrowheads="1"/>
            </p:cNvSpPr>
            <p:nvPr/>
          </p:nvSpPr>
          <p:spPr bwMode="auto">
            <a:xfrm>
              <a:off x="1135" y="476"/>
              <a:ext cx="24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latin typeface="Times New Roman" panose="02020603050405020304" pitchFamily="18" charset="0"/>
                </a:rPr>
                <a:t>B</a:t>
              </a:r>
              <a:endParaRPr lang="en-US" sz="2400" b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37910" name="Oval 22"/>
            <p:cNvSpPr>
              <a:spLocks noChangeArrowheads="1"/>
            </p:cNvSpPr>
            <p:nvPr/>
          </p:nvSpPr>
          <p:spPr bwMode="auto">
            <a:xfrm>
              <a:off x="2067" y="440"/>
              <a:ext cx="68" cy="68"/>
            </a:xfrm>
            <a:prstGeom prst="ellipse">
              <a:avLst/>
            </a:prstGeom>
            <a:solidFill>
              <a:srgbClr val="CC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911" name="Text Box 23"/>
            <p:cNvSpPr txBox="1">
              <a:spLocks noChangeArrowheads="1"/>
            </p:cNvSpPr>
            <p:nvPr/>
          </p:nvSpPr>
          <p:spPr bwMode="auto">
            <a:xfrm>
              <a:off x="1991" y="476"/>
              <a:ext cx="25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latin typeface="Times New Roman" panose="02020603050405020304" pitchFamily="18" charset="0"/>
                </a:rPr>
                <a:t>C</a:t>
              </a:r>
              <a:endParaRPr lang="en-US" sz="2400" b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37912" name="Text Box 24"/>
            <p:cNvSpPr txBox="1">
              <a:spLocks noChangeArrowheads="1"/>
            </p:cNvSpPr>
            <p:nvPr/>
          </p:nvSpPr>
          <p:spPr bwMode="auto">
            <a:xfrm>
              <a:off x="613" y="0"/>
              <a:ext cx="341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b="1">
                  <a:latin typeface="Times New Roman" panose="02020603050405020304" pitchFamily="18" charset="0"/>
                </a:rPr>
                <a:t>L</a:t>
              </a:r>
              <a:r>
                <a:rPr lang="en-US" sz="2800" b="1" baseline="-25000">
                  <a:latin typeface="Times New Roman" panose="02020603050405020304" pitchFamily="18" charset="0"/>
                </a:rPr>
                <a:t>1</a:t>
              </a:r>
            </a:p>
          </p:txBody>
        </p:sp>
      </p:grpSp>
      <p:sp>
        <p:nvSpPr>
          <p:cNvPr id="37913" name="Rectangle 25"/>
          <p:cNvSpPr>
            <a:spLocks noChangeArrowheads="1"/>
          </p:cNvSpPr>
          <p:nvPr/>
        </p:nvSpPr>
        <p:spPr bwMode="auto">
          <a:xfrm>
            <a:off x="431800" y="3824288"/>
            <a:ext cx="3132138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zh-CN" altLang="en-US" sz="2800" b="1">
                <a:latin typeface="Times New Roman" panose="02020603050405020304" pitchFamily="18" charset="0"/>
              </a:rPr>
              <a:t>　　设计实验电路并画出电路图。 </a:t>
            </a:r>
          </a:p>
        </p:txBody>
      </p:sp>
      <p:sp>
        <p:nvSpPr>
          <p:cNvPr id="37918" name="Rectangle 4"/>
          <p:cNvSpPr>
            <a:spLocks noChangeArrowheads="1"/>
          </p:cNvSpPr>
          <p:nvPr/>
        </p:nvSpPr>
        <p:spPr bwMode="auto">
          <a:xfrm>
            <a:off x="431800" y="1268413"/>
            <a:ext cx="2114550" cy="538162"/>
          </a:xfrm>
          <a:prstGeom prst="rect">
            <a:avLst/>
          </a:prstGeom>
          <a:gradFill rotWithShape="1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</a:gradFill>
          <a:ln w="19050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/>
              <a:t>猜想假设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37919" name="Rectangle 4"/>
          <p:cNvSpPr>
            <a:spLocks noChangeArrowheads="1"/>
          </p:cNvSpPr>
          <p:nvPr/>
        </p:nvSpPr>
        <p:spPr bwMode="auto">
          <a:xfrm>
            <a:off x="431800" y="2276475"/>
            <a:ext cx="2114550" cy="538163"/>
          </a:xfrm>
          <a:prstGeom prst="rect">
            <a:avLst/>
          </a:prstGeom>
          <a:gradFill rotWithShape="1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</a:gradFill>
          <a:ln w="19050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/>
              <a:t>设计实验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一、探究串联电路电压的规律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926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13" grpId="0" autoUpdateAnimBg="0"/>
      <p:bldP spid="379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3"/>
          <p:cNvSpPr>
            <a:spLocks noChangeArrowheads="1"/>
          </p:cNvSpPr>
          <p:nvPr/>
        </p:nvSpPr>
        <p:spPr bwMode="auto">
          <a:xfrm>
            <a:off x="393164" y="1628530"/>
            <a:ext cx="73437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　　1．调节电压表指针指零，检查器材；</a:t>
            </a:r>
          </a:p>
        </p:txBody>
      </p:sp>
      <p:sp>
        <p:nvSpPr>
          <p:cNvPr id="36867" name="Rectangle 4"/>
          <p:cNvSpPr>
            <a:spLocks noChangeArrowheads="1"/>
          </p:cNvSpPr>
          <p:nvPr/>
        </p:nvSpPr>
        <p:spPr bwMode="auto">
          <a:xfrm>
            <a:off x="393164" y="2276230"/>
            <a:ext cx="8101013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　　2．按照电路图连接电路。断开开关，检查电路；</a:t>
            </a:r>
          </a:p>
        </p:txBody>
      </p:sp>
      <p:sp>
        <p:nvSpPr>
          <p:cNvPr id="36868" name="Rectangle 5"/>
          <p:cNvSpPr>
            <a:spLocks noChangeArrowheads="1"/>
          </p:cNvSpPr>
          <p:nvPr/>
        </p:nvSpPr>
        <p:spPr bwMode="auto">
          <a:xfrm>
            <a:off x="393164" y="3284292"/>
            <a:ext cx="81359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　　3．用电压表测量灯L</a:t>
            </a:r>
            <a:r>
              <a:rPr lang="en-US" altLang="zh-CN" sz="28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两端的电压，记为</a:t>
            </a:r>
            <a:r>
              <a:rPr lang="zh-CN" altLang="en-US" sz="2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8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</a:p>
        </p:txBody>
      </p:sp>
      <p:sp>
        <p:nvSpPr>
          <p:cNvPr id="36869" name="Rectangle 3"/>
          <p:cNvSpPr>
            <a:spLocks noChangeArrowheads="1"/>
          </p:cNvSpPr>
          <p:nvPr/>
        </p:nvSpPr>
        <p:spPr bwMode="auto">
          <a:xfrm>
            <a:off x="393164" y="3860555"/>
            <a:ext cx="8027988" cy="111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　　4．用电压表测量灯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800" b="1" baseline="-25000">
                <a:latin typeface="Times New Roman" panose="02020603050405020304" pitchFamily="18" charset="0"/>
              </a:rPr>
              <a:t>2</a:t>
            </a:r>
            <a:r>
              <a:rPr lang="zh-CN" altLang="en-US" sz="2800" b="1">
                <a:latin typeface="Times New Roman" panose="02020603050405020304" pitchFamily="18" charset="0"/>
              </a:rPr>
              <a:t>两端的电压，记为</a:t>
            </a:r>
            <a:r>
              <a:rPr lang="zh-CN" altLang="en-US" sz="2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800" b="1" baseline="-25000">
                <a:latin typeface="Times New Roman" panose="02020603050405020304" pitchFamily="18" charset="0"/>
              </a:rPr>
              <a:t>2</a:t>
            </a:r>
            <a:r>
              <a:rPr lang="zh-CN" altLang="en-US" sz="2800" b="1">
                <a:latin typeface="Times New Roman" panose="02020603050405020304" pitchFamily="18" charset="0"/>
              </a:rPr>
              <a:t>，测量灯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800" b="1" baseline="-25000">
                <a:latin typeface="Times New Roman" panose="02020603050405020304" pitchFamily="18" charset="0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</a:rPr>
              <a:t>、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800" b="1" baseline="-25000">
                <a:latin typeface="Times New Roman" panose="02020603050405020304" pitchFamily="18" charset="0"/>
              </a:rPr>
              <a:t>2</a:t>
            </a:r>
            <a:r>
              <a:rPr lang="zh-CN" altLang="en-US" sz="2800" b="1">
                <a:latin typeface="Times New Roman" panose="02020603050405020304" pitchFamily="18" charset="0"/>
              </a:rPr>
              <a:t>两端的总电压为</a:t>
            </a:r>
            <a:r>
              <a:rPr lang="zh-CN" altLang="en-US" sz="2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en-US" sz="2800" b="1">
                <a:latin typeface="Times New Roman" panose="02020603050405020304" pitchFamily="18" charset="0"/>
              </a:rPr>
              <a:t>，记入表格；</a:t>
            </a:r>
          </a:p>
        </p:txBody>
      </p:sp>
      <p:sp>
        <p:nvSpPr>
          <p:cNvPr id="36870" name="Rectangle 4"/>
          <p:cNvSpPr>
            <a:spLocks noChangeArrowheads="1"/>
          </p:cNvSpPr>
          <p:nvPr/>
        </p:nvSpPr>
        <p:spPr bwMode="auto">
          <a:xfrm>
            <a:off x="393164" y="5084517"/>
            <a:ext cx="58689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　　5．更换灯泡，重复步骤</a:t>
            </a:r>
            <a:r>
              <a:rPr lang="en-US" altLang="zh-CN" sz="2800" b="1">
                <a:latin typeface="Times New Roman" panose="02020603050405020304" pitchFamily="18" charset="0"/>
              </a:rPr>
              <a:t>3</a:t>
            </a:r>
            <a:r>
              <a:rPr lang="zh-CN" altLang="en-US" sz="2800" b="1">
                <a:latin typeface="Times New Roman" panose="02020603050405020304" pitchFamily="18" charset="0"/>
              </a:rPr>
              <a:t>、</a:t>
            </a:r>
            <a:r>
              <a:rPr lang="en-US" altLang="zh-CN" sz="2800" b="1">
                <a:latin typeface="Times New Roman" panose="02020603050405020304" pitchFamily="18" charset="0"/>
              </a:rPr>
              <a:t>4</a:t>
            </a:r>
            <a:r>
              <a:rPr lang="zh-CN" altLang="en-US" sz="2800" b="1">
                <a:latin typeface="Times New Roman" panose="02020603050405020304" pitchFamily="18" charset="0"/>
              </a:rPr>
              <a:t>；</a:t>
            </a:r>
          </a:p>
        </p:txBody>
      </p:sp>
      <p:sp>
        <p:nvSpPr>
          <p:cNvPr id="36876" name="Rectangle 4"/>
          <p:cNvSpPr>
            <a:spLocks noChangeArrowheads="1"/>
          </p:cNvSpPr>
          <p:nvPr/>
        </p:nvSpPr>
        <p:spPr bwMode="auto">
          <a:xfrm>
            <a:off x="393164" y="907805"/>
            <a:ext cx="2114550" cy="538162"/>
          </a:xfrm>
          <a:prstGeom prst="rect">
            <a:avLst/>
          </a:prstGeom>
          <a:gradFill rotWithShape="1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</a:gradFill>
          <a:ln w="19050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/>
              <a:t>实验步骤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36877" name="Rectangle 4"/>
          <p:cNvSpPr>
            <a:spLocks noChangeArrowheads="1"/>
          </p:cNvSpPr>
          <p:nvPr/>
        </p:nvSpPr>
        <p:spPr bwMode="auto">
          <a:xfrm>
            <a:off x="393164" y="5768730"/>
            <a:ext cx="58689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　　</a:t>
            </a:r>
            <a:r>
              <a:rPr lang="en-US" altLang="zh-CN" sz="2800" b="1">
                <a:latin typeface="Times New Roman" panose="02020603050405020304" pitchFamily="18" charset="0"/>
              </a:rPr>
              <a:t>6</a:t>
            </a:r>
            <a:r>
              <a:rPr lang="zh-CN" altLang="en-US" sz="2800" b="1">
                <a:latin typeface="Times New Roman" panose="02020603050405020304" pitchFamily="18" charset="0"/>
              </a:rPr>
              <a:t>．总结总电压和分电压关系。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一、探究串联电路电压的规律</a:t>
            </a:r>
          </a:p>
        </p:txBody>
      </p:sp>
    </p:spTree>
    <p:extLst>
      <p:ext uri="{BB962C8B-B14F-4D97-AF65-F5344CB8AC3E}">
        <p14:creationId xmlns:p14="http://schemas.microsoft.com/office/powerpoint/2010/main" val="233535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autoUpdateAnimBg="0"/>
      <p:bldP spid="36867" grpId="0" autoUpdateAnimBg="0"/>
      <p:bldP spid="36868" grpId="0" autoUpdateAnimBg="0"/>
      <p:bldP spid="36869" grpId="0" autoUpdateAnimBg="0"/>
      <p:bldP spid="36870" grpId="0" autoUpdateAnimBg="0"/>
      <p:bldP spid="36877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7" descr="H:\2\人教教参资源\九\图\电压表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2816225"/>
            <a:ext cx="1087438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3" name="Picture 7" descr="H:\2\人教教参资源\九\图\电压表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300" y="2997200"/>
            <a:ext cx="1087438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5845" name="Group 5"/>
          <p:cNvGrpSpPr>
            <a:grpSpLocks/>
          </p:cNvGrpSpPr>
          <p:nvPr/>
        </p:nvGrpSpPr>
        <p:grpSpPr bwMode="auto">
          <a:xfrm>
            <a:off x="503238" y="4041775"/>
            <a:ext cx="4032250" cy="2051050"/>
            <a:chOff x="0" y="0"/>
            <a:chExt cx="2540" cy="1292"/>
          </a:xfrm>
        </p:grpSpPr>
        <p:pic>
          <p:nvPicPr>
            <p:cNvPr id="35846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33" y="0"/>
              <a:ext cx="589" cy="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47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" y="5"/>
              <a:ext cx="573" cy="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48" name="Picture 3" descr="H:\2\人教教参资源\九\图\铡刀开关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43" y="921"/>
              <a:ext cx="672" cy="3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49" name="Picture 10" descr="H:\2\人教教参资源\九\图\电池组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8" y="975"/>
              <a:ext cx="929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850" name="任意多边形 375"/>
            <p:cNvSpPr>
              <a:spLocks/>
            </p:cNvSpPr>
            <p:nvPr/>
          </p:nvSpPr>
          <p:spPr bwMode="auto">
            <a:xfrm>
              <a:off x="926" y="1182"/>
              <a:ext cx="905" cy="104"/>
            </a:xfrm>
            <a:custGeom>
              <a:avLst/>
              <a:gdLst>
                <a:gd name="T0" fmla="*/ 0 w 1296"/>
                <a:gd name="T1" fmla="*/ 6 h 172"/>
                <a:gd name="T2" fmla="*/ 79 w 1296"/>
                <a:gd name="T3" fmla="*/ 79 h 172"/>
                <a:gd name="T4" fmla="*/ 430 w 1296"/>
                <a:gd name="T5" fmla="*/ 165 h 172"/>
                <a:gd name="T6" fmla="*/ 770 w 1296"/>
                <a:gd name="T7" fmla="*/ 119 h 172"/>
                <a:gd name="T8" fmla="*/ 1006 w 1296"/>
                <a:gd name="T9" fmla="*/ 19 h 172"/>
                <a:gd name="T10" fmla="*/ 1251 w 1296"/>
                <a:gd name="T11" fmla="*/ 6 h 172"/>
                <a:gd name="T12" fmla="*/ 1277 w 1296"/>
                <a:gd name="T13" fmla="*/ 19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6" h="172">
                  <a:moveTo>
                    <a:pt x="0" y="6"/>
                  </a:moveTo>
                  <a:cubicBezTo>
                    <a:pt x="13" y="18"/>
                    <a:pt x="7" y="53"/>
                    <a:pt x="79" y="79"/>
                  </a:cubicBezTo>
                  <a:cubicBezTo>
                    <a:pt x="151" y="105"/>
                    <a:pt x="315" y="158"/>
                    <a:pt x="430" y="165"/>
                  </a:cubicBezTo>
                  <a:cubicBezTo>
                    <a:pt x="545" y="172"/>
                    <a:pt x="674" y="143"/>
                    <a:pt x="770" y="119"/>
                  </a:cubicBezTo>
                  <a:cubicBezTo>
                    <a:pt x="866" y="95"/>
                    <a:pt x="926" y="38"/>
                    <a:pt x="1006" y="19"/>
                  </a:cubicBezTo>
                  <a:cubicBezTo>
                    <a:pt x="1086" y="0"/>
                    <a:pt x="1206" y="6"/>
                    <a:pt x="1251" y="6"/>
                  </a:cubicBezTo>
                  <a:cubicBezTo>
                    <a:pt x="1296" y="6"/>
                    <a:pt x="1272" y="16"/>
                    <a:pt x="1277" y="19"/>
                  </a:cubicBezTo>
                </a:path>
              </a:pathLst>
            </a:custGeom>
            <a:noFill/>
            <a:ln w="28575" cap="flat" cmpd="sng">
              <a:solidFill>
                <a:srgbClr val="0033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5851" name="任意多边形 376"/>
            <p:cNvSpPr>
              <a:spLocks/>
            </p:cNvSpPr>
            <p:nvPr/>
          </p:nvSpPr>
          <p:spPr bwMode="auto">
            <a:xfrm>
              <a:off x="2114" y="248"/>
              <a:ext cx="426" cy="976"/>
            </a:xfrm>
            <a:custGeom>
              <a:avLst/>
              <a:gdLst>
                <a:gd name="T0" fmla="*/ 106 w 609"/>
                <a:gd name="T1" fmla="*/ 1563 h 1612"/>
                <a:gd name="T2" fmla="*/ 205 w 609"/>
                <a:gd name="T3" fmla="*/ 1563 h 1612"/>
                <a:gd name="T4" fmla="*/ 443 w 609"/>
                <a:gd name="T5" fmla="*/ 1270 h 1612"/>
                <a:gd name="T6" fmla="*/ 549 w 609"/>
                <a:gd name="T7" fmla="*/ 760 h 1612"/>
                <a:gd name="T8" fmla="*/ 86 w 609"/>
                <a:gd name="T9" fmla="*/ 166 h 1612"/>
                <a:gd name="T10" fmla="*/ 33 w 609"/>
                <a:gd name="T11" fmla="*/ 0 h 1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9" h="1612">
                  <a:moveTo>
                    <a:pt x="106" y="1563"/>
                  </a:moveTo>
                  <a:cubicBezTo>
                    <a:pt x="122" y="1563"/>
                    <a:pt x="149" y="1612"/>
                    <a:pt x="205" y="1563"/>
                  </a:cubicBezTo>
                  <a:cubicBezTo>
                    <a:pt x="261" y="1514"/>
                    <a:pt x="386" y="1404"/>
                    <a:pt x="443" y="1270"/>
                  </a:cubicBezTo>
                  <a:cubicBezTo>
                    <a:pt x="500" y="1136"/>
                    <a:pt x="609" y="944"/>
                    <a:pt x="549" y="760"/>
                  </a:cubicBezTo>
                  <a:cubicBezTo>
                    <a:pt x="489" y="576"/>
                    <a:pt x="172" y="293"/>
                    <a:pt x="86" y="166"/>
                  </a:cubicBezTo>
                  <a:cubicBezTo>
                    <a:pt x="0" y="39"/>
                    <a:pt x="44" y="35"/>
                    <a:pt x="33" y="0"/>
                  </a:cubicBezTo>
                </a:path>
              </a:pathLst>
            </a:custGeom>
            <a:noFill/>
            <a:ln w="28575" cap="flat" cmpd="sng">
              <a:solidFill>
                <a:srgbClr val="0033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5852" name="任意多边形 377"/>
            <p:cNvSpPr>
              <a:spLocks/>
            </p:cNvSpPr>
            <p:nvPr/>
          </p:nvSpPr>
          <p:spPr bwMode="auto">
            <a:xfrm>
              <a:off x="783" y="207"/>
              <a:ext cx="983" cy="92"/>
            </a:xfrm>
            <a:custGeom>
              <a:avLst/>
              <a:gdLst>
                <a:gd name="T0" fmla="*/ 1407 w 1407"/>
                <a:gd name="T1" fmla="*/ 41 h 152"/>
                <a:gd name="T2" fmla="*/ 1140 w 1407"/>
                <a:gd name="T3" fmla="*/ 18 h 152"/>
                <a:gd name="T4" fmla="*/ 736 w 1407"/>
                <a:gd name="T5" fmla="*/ 150 h 152"/>
                <a:gd name="T6" fmla="*/ 233 w 1407"/>
                <a:gd name="T7" fmla="*/ 31 h 152"/>
                <a:gd name="T8" fmla="*/ 0 w 1407"/>
                <a:gd name="T9" fmla="*/ 2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7" h="152">
                  <a:moveTo>
                    <a:pt x="1407" y="41"/>
                  </a:moveTo>
                  <a:cubicBezTo>
                    <a:pt x="1363" y="37"/>
                    <a:pt x="1252" y="0"/>
                    <a:pt x="1140" y="18"/>
                  </a:cubicBezTo>
                  <a:cubicBezTo>
                    <a:pt x="1028" y="36"/>
                    <a:pt x="887" y="148"/>
                    <a:pt x="736" y="150"/>
                  </a:cubicBezTo>
                  <a:cubicBezTo>
                    <a:pt x="585" y="152"/>
                    <a:pt x="356" y="51"/>
                    <a:pt x="233" y="31"/>
                  </a:cubicBezTo>
                  <a:cubicBezTo>
                    <a:pt x="110" y="11"/>
                    <a:pt x="49" y="28"/>
                    <a:pt x="0" y="27"/>
                  </a:cubicBezTo>
                </a:path>
              </a:pathLst>
            </a:custGeom>
            <a:noFill/>
            <a:ln w="28575" cap="flat" cmpd="sng">
              <a:solidFill>
                <a:srgbClr val="0033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5853" name="任意多边形 378"/>
            <p:cNvSpPr>
              <a:spLocks/>
            </p:cNvSpPr>
            <p:nvPr/>
          </p:nvSpPr>
          <p:spPr bwMode="auto">
            <a:xfrm>
              <a:off x="0" y="220"/>
              <a:ext cx="434" cy="951"/>
            </a:xfrm>
            <a:custGeom>
              <a:avLst/>
              <a:gdLst>
                <a:gd name="T0" fmla="*/ 621 w 621"/>
                <a:gd name="T1" fmla="*/ 22 h 1571"/>
                <a:gd name="T2" fmla="*/ 416 w 621"/>
                <a:gd name="T3" fmla="*/ 75 h 1571"/>
                <a:gd name="T4" fmla="*/ 62 w 621"/>
                <a:gd name="T5" fmla="*/ 472 h 1571"/>
                <a:gd name="T6" fmla="*/ 43 w 621"/>
                <a:gd name="T7" fmla="*/ 981 h 1571"/>
                <a:gd name="T8" fmla="*/ 197 w 621"/>
                <a:gd name="T9" fmla="*/ 1505 h 1571"/>
                <a:gd name="T10" fmla="*/ 124 w 621"/>
                <a:gd name="T11" fmla="*/ 1300 h 1571"/>
                <a:gd name="T12" fmla="*/ 217 w 621"/>
                <a:gd name="T13" fmla="*/ 1571 h 1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1" h="1571">
                  <a:moveTo>
                    <a:pt x="621" y="22"/>
                  </a:moveTo>
                  <a:cubicBezTo>
                    <a:pt x="587" y="31"/>
                    <a:pt x="509" y="0"/>
                    <a:pt x="416" y="75"/>
                  </a:cubicBezTo>
                  <a:cubicBezTo>
                    <a:pt x="323" y="150"/>
                    <a:pt x="124" y="321"/>
                    <a:pt x="62" y="472"/>
                  </a:cubicBezTo>
                  <a:cubicBezTo>
                    <a:pt x="0" y="623"/>
                    <a:pt x="20" y="809"/>
                    <a:pt x="43" y="981"/>
                  </a:cubicBezTo>
                  <a:cubicBezTo>
                    <a:pt x="66" y="1153"/>
                    <a:pt x="184" y="1452"/>
                    <a:pt x="197" y="1505"/>
                  </a:cubicBezTo>
                  <a:cubicBezTo>
                    <a:pt x="210" y="1558"/>
                    <a:pt x="121" y="1289"/>
                    <a:pt x="124" y="1300"/>
                  </a:cubicBezTo>
                  <a:cubicBezTo>
                    <a:pt x="127" y="1311"/>
                    <a:pt x="198" y="1515"/>
                    <a:pt x="217" y="1571"/>
                  </a:cubicBezTo>
                </a:path>
              </a:pathLst>
            </a:custGeom>
            <a:noFill/>
            <a:ln w="28575" cap="flat" cmpd="sng">
              <a:solidFill>
                <a:srgbClr val="0033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5854" name="Rectangle 248"/>
            <p:cNvSpPr>
              <a:spLocks noChangeArrowheads="1"/>
            </p:cNvSpPr>
            <p:nvPr/>
          </p:nvSpPr>
          <p:spPr bwMode="auto">
            <a:xfrm>
              <a:off x="522" y="227"/>
              <a:ext cx="274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</a:pPr>
              <a:r>
                <a:rPr lang="zh-CN" altLang="en-US" sz="2400" b="1">
                  <a:solidFill>
                    <a:srgbClr val="CC0000"/>
                  </a:solidFill>
                  <a:latin typeface="Times New Roman" panose="02020603050405020304" pitchFamily="18" charset="0"/>
                </a:rPr>
                <a:t>L</a:t>
              </a:r>
              <a:r>
                <a:rPr lang="zh-CN" altLang="en-US" sz="2400" b="1" baseline="-25000">
                  <a:solidFill>
                    <a:srgbClr val="CC0000"/>
                  </a:solidFill>
                  <a:latin typeface="Times New Roman" panose="02020603050405020304" pitchFamily="18" charset="0"/>
                </a:rPr>
                <a:t>1</a:t>
              </a:r>
              <a:r>
                <a:rPr lang="zh-CN" altLang="en-US" sz="4400" b="1" i="1">
                  <a:solidFill>
                    <a:srgbClr val="FF3300"/>
                  </a:solidFill>
                  <a:latin typeface="Times New Roman" panose="02020603050405020304" pitchFamily="18" charset="0"/>
                </a:rPr>
                <a:t> </a:t>
              </a:r>
              <a:endParaRPr lang="zh-CN" altLang="en-US" sz="4400" b="1" baseline="-2500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5855" name="Rectangle 248"/>
            <p:cNvSpPr>
              <a:spLocks noChangeArrowheads="1"/>
            </p:cNvSpPr>
            <p:nvPr/>
          </p:nvSpPr>
          <p:spPr bwMode="auto">
            <a:xfrm>
              <a:off x="1909" y="152"/>
              <a:ext cx="291" cy="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CC0000"/>
                  </a:solidFill>
                  <a:latin typeface="Times New Roman" panose="02020603050405020304" pitchFamily="18" charset="0"/>
                </a:rPr>
                <a:t>L</a:t>
              </a:r>
              <a:r>
                <a:rPr lang="zh-CN" altLang="en-US" sz="2400" b="1" baseline="-25000">
                  <a:solidFill>
                    <a:srgbClr val="CC0000"/>
                  </a:solidFill>
                  <a:latin typeface="Times New Roman" panose="02020603050405020304" pitchFamily="18" charset="0"/>
                </a:rPr>
                <a:t>2</a:t>
              </a:r>
              <a:r>
                <a:rPr lang="zh-CN" altLang="en-US" sz="4400" b="1" i="1">
                  <a:solidFill>
                    <a:srgbClr val="FF3300"/>
                  </a:solidFill>
                  <a:latin typeface="Times New Roman" panose="02020603050405020304" pitchFamily="18" charset="0"/>
                </a:rPr>
                <a:t> </a:t>
              </a:r>
              <a:endParaRPr lang="zh-CN" altLang="en-US" sz="4400" b="1" baseline="-2500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35856" name="任意多边形 382"/>
          <p:cNvSpPr>
            <a:spLocks/>
          </p:cNvSpPr>
          <p:nvPr/>
        </p:nvSpPr>
        <p:spPr bwMode="auto">
          <a:xfrm>
            <a:off x="1004888" y="3824288"/>
            <a:ext cx="822325" cy="623887"/>
          </a:xfrm>
          <a:custGeom>
            <a:avLst/>
            <a:gdLst>
              <a:gd name="T0" fmla="*/ 518 w 518"/>
              <a:gd name="T1" fmla="*/ 0 h 393"/>
              <a:gd name="T2" fmla="*/ 313 w 518"/>
              <a:gd name="T3" fmla="*/ 20 h 393"/>
              <a:gd name="T4" fmla="*/ 49 w 518"/>
              <a:gd name="T5" fmla="*/ 115 h 393"/>
              <a:gd name="T6" fmla="*/ 17 w 518"/>
              <a:gd name="T7" fmla="*/ 331 h 393"/>
              <a:gd name="T8" fmla="*/ 122 w 518"/>
              <a:gd name="T9" fmla="*/ 393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8" h="393">
                <a:moveTo>
                  <a:pt x="518" y="0"/>
                </a:moveTo>
                <a:cubicBezTo>
                  <a:pt x="484" y="3"/>
                  <a:pt x="391" y="1"/>
                  <a:pt x="313" y="20"/>
                </a:cubicBezTo>
                <a:cubicBezTo>
                  <a:pt x="235" y="39"/>
                  <a:pt x="98" y="63"/>
                  <a:pt x="49" y="115"/>
                </a:cubicBezTo>
                <a:cubicBezTo>
                  <a:pt x="0" y="167"/>
                  <a:pt x="5" y="285"/>
                  <a:pt x="17" y="331"/>
                </a:cubicBezTo>
                <a:cubicBezTo>
                  <a:pt x="29" y="377"/>
                  <a:pt x="100" y="380"/>
                  <a:pt x="122" y="393"/>
                </a:cubicBezTo>
              </a:path>
            </a:pathLst>
          </a:custGeom>
          <a:noFill/>
          <a:ln w="28575" cap="flat" cmpd="sng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57" name="任意多边形 383"/>
          <p:cNvSpPr>
            <a:spLocks/>
          </p:cNvSpPr>
          <p:nvPr/>
        </p:nvSpPr>
        <p:spPr bwMode="auto">
          <a:xfrm>
            <a:off x="1800225" y="3789363"/>
            <a:ext cx="392113" cy="596900"/>
          </a:xfrm>
          <a:custGeom>
            <a:avLst/>
            <a:gdLst>
              <a:gd name="T0" fmla="*/ 152 w 247"/>
              <a:gd name="T1" fmla="*/ 0 h 376"/>
              <a:gd name="T2" fmla="*/ 243 w 247"/>
              <a:gd name="T3" fmla="*/ 151 h 376"/>
              <a:gd name="T4" fmla="*/ 179 w 247"/>
              <a:gd name="T5" fmla="*/ 316 h 376"/>
              <a:gd name="T6" fmla="*/ 0 w 247"/>
              <a:gd name="T7" fmla="*/ 37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7" h="376">
                <a:moveTo>
                  <a:pt x="152" y="0"/>
                </a:moveTo>
                <a:cubicBezTo>
                  <a:pt x="167" y="25"/>
                  <a:pt x="239" y="98"/>
                  <a:pt x="243" y="151"/>
                </a:cubicBezTo>
                <a:cubicBezTo>
                  <a:pt x="247" y="204"/>
                  <a:pt x="219" y="279"/>
                  <a:pt x="179" y="316"/>
                </a:cubicBezTo>
                <a:cubicBezTo>
                  <a:pt x="139" y="353"/>
                  <a:pt x="37" y="363"/>
                  <a:pt x="0" y="376"/>
                </a:cubicBezTo>
              </a:path>
            </a:pathLst>
          </a:custGeom>
          <a:noFill/>
          <a:ln w="28575" cap="flat" cmpd="sng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35858" name="Group 18"/>
          <p:cNvGrpSpPr>
            <a:grpSpLocks/>
          </p:cNvGrpSpPr>
          <p:nvPr/>
        </p:nvGrpSpPr>
        <p:grpSpPr bwMode="auto">
          <a:xfrm>
            <a:off x="4859338" y="4005263"/>
            <a:ext cx="4032250" cy="2051050"/>
            <a:chOff x="0" y="0"/>
            <a:chExt cx="2540" cy="1292"/>
          </a:xfrm>
        </p:grpSpPr>
        <p:pic>
          <p:nvPicPr>
            <p:cNvPr id="35859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43" y="0"/>
              <a:ext cx="589" cy="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60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" y="5"/>
              <a:ext cx="573" cy="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61" name="Picture 3" descr="H:\2\人教教参资源\九\图\铡刀开关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43" y="921"/>
              <a:ext cx="672" cy="3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62" name="Picture 10" descr="H:\2\人教教参资源\九\图\电池组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8" y="975"/>
              <a:ext cx="929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863" name="任意多边形 375"/>
            <p:cNvSpPr>
              <a:spLocks/>
            </p:cNvSpPr>
            <p:nvPr/>
          </p:nvSpPr>
          <p:spPr bwMode="auto">
            <a:xfrm>
              <a:off x="926" y="1182"/>
              <a:ext cx="905" cy="104"/>
            </a:xfrm>
            <a:custGeom>
              <a:avLst/>
              <a:gdLst>
                <a:gd name="T0" fmla="*/ 0 w 1296"/>
                <a:gd name="T1" fmla="*/ 6 h 172"/>
                <a:gd name="T2" fmla="*/ 79 w 1296"/>
                <a:gd name="T3" fmla="*/ 79 h 172"/>
                <a:gd name="T4" fmla="*/ 430 w 1296"/>
                <a:gd name="T5" fmla="*/ 165 h 172"/>
                <a:gd name="T6" fmla="*/ 770 w 1296"/>
                <a:gd name="T7" fmla="*/ 119 h 172"/>
                <a:gd name="T8" fmla="*/ 1006 w 1296"/>
                <a:gd name="T9" fmla="*/ 19 h 172"/>
                <a:gd name="T10" fmla="*/ 1251 w 1296"/>
                <a:gd name="T11" fmla="*/ 6 h 172"/>
                <a:gd name="T12" fmla="*/ 1277 w 1296"/>
                <a:gd name="T13" fmla="*/ 19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6" h="172">
                  <a:moveTo>
                    <a:pt x="0" y="6"/>
                  </a:moveTo>
                  <a:cubicBezTo>
                    <a:pt x="13" y="18"/>
                    <a:pt x="7" y="53"/>
                    <a:pt x="79" y="79"/>
                  </a:cubicBezTo>
                  <a:cubicBezTo>
                    <a:pt x="151" y="105"/>
                    <a:pt x="315" y="158"/>
                    <a:pt x="430" y="165"/>
                  </a:cubicBezTo>
                  <a:cubicBezTo>
                    <a:pt x="545" y="172"/>
                    <a:pt x="674" y="143"/>
                    <a:pt x="770" y="119"/>
                  </a:cubicBezTo>
                  <a:cubicBezTo>
                    <a:pt x="866" y="95"/>
                    <a:pt x="926" y="38"/>
                    <a:pt x="1006" y="19"/>
                  </a:cubicBezTo>
                  <a:cubicBezTo>
                    <a:pt x="1086" y="0"/>
                    <a:pt x="1206" y="6"/>
                    <a:pt x="1251" y="6"/>
                  </a:cubicBezTo>
                  <a:cubicBezTo>
                    <a:pt x="1296" y="6"/>
                    <a:pt x="1272" y="16"/>
                    <a:pt x="1277" y="19"/>
                  </a:cubicBezTo>
                </a:path>
              </a:pathLst>
            </a:custGeom>
            <a:noFill/>
            <a:ln w="28575" cap="flat" cmpd="sng">
              <a:solidFill>
                <a:srgbClr val="0033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5864" name="任意多边形 376"/>
            <p:cNvSpPr>
              <a:spLocks/>
            </p:cNvSpPr>
            <p:nvPr/>
          </p:nvSpPr>
          <p:spPr bwMode="auto">
            <a:xfrm>
              <a:off x="2114" y="248"/>
              <a:ext cx="426" cy="976"/>
            </a:xfrm>
            <a:custGeom>
              <a:avLst/>
              <a:gdLst>
                <a:gd name="T0" fmla="*/ 106 w 609"/>
                <a:gd name="T1" fmla="*/ 1563 h 1612"/>
                <a:gd name="T2" fmla="*/ 205 w 609"/>
                <a:gd name="T3" fmla="*/ 1563 h 1612"/>
                <a:gd name="T4" fmla="*/ 443 w 609"/>
                <a:gd name="T5" fmla="*/ 1270 h 1612"/>
                <a:gd name="T6" fmla="*/ 549 w 609"/>
                <a:gd name="T7" fmla="*/ 760 h 1612"/>
                <a:gd name="T8" fmla="*/ 86 w 609"/>
                <a:gd name="T9" fmla="*/ 166 h 1612"/>
                <a:gd name="T10" fmla="*/ 33 w 609"/>
                <a:gd name="T11" fmla="*/ 0 h 1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9" h="1612">
                  <a:moveTo>
                    <a:pt x="106" y="1563"/>
                  </a:moveTo>
                  <a:cubicBezTo>
                    <a:pt x="122" y="1563"/>
                    <a:pt x="149" y="1612"/>
                    <a:pt x="205" y="1563"/>
                  </a:cubicBezTo>
                  <a:cubicBezTo>
                    <a:pt x="261" y="1514"/>
                    <a:pt x="386" y="1404"/>
                    <a:pt x="443" y="1270"/>
                  </a:cubicBezTo>
                  <a:cubicBezTo>
                    <a:pt x="500" y="1136"/>
                    <a:pt x="609" y="944"/>
                    <a:pt x="549" y="760"/>
                  </a:cubicBezTo>
                  <a:cubicBezTo>
                    <a:pt x="489" y="576"/>
                    <a:pt x="172" y="293"/>
                    <a:pt x="86" y="166"/>
                  </a:cubicBezTo>
                  <a:cubicBezTo>
                    <a:pt x="0" y="39"/>
                    <a:pt x="44" y="35"/>
                    <a:pt x="33" y="0"/>
                  </a:cubicBezTo>
                </a:path>
              </a:pathLst>
            </a:custGeom>
            <a:noFill/>
            <a:ln w="28575" cap="flat" cmpd="sng">
              <a:solidFill>
                <a:srgbClr val="0033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5865" name="任意多边形 377"/>
            <p:cNvSpPr>
              <a:spLocks/>
            </p:cNvSpPr>
            <p:nvPr/>
          </p:nvSpPr>
          <p:spPr bwMode="auto">
            <a:xfrm>
              <a:off x="783" y="207"/>
              <a:ext cx="983" cy="92"/>
            </a:xfrm>
            <a:custGeom>
              <a:avLst/>
              <a:gdLst>
                <a:gd name="T0" fmla="*/ 1407 w 1407"/>
                <a:gd name="T1" fmla="*/ 41 h 152"/>
                <a:gd name="T2" fmla="*/ 1140 w 1407"/>
                <a:gd name="T3" fmla="*/ 18 h 152"/>
                <a:gd name="T4" fmla="*/ 736 w 1407"/>
                <a:gd name="T5" fmla="*/ 150 h 152"/>
                <a:gd name="T6" fmla="*/ 233 w 1407"/>
                <a:gd name="T7" fmla="*/ 31 h 152"/>
                <a:gd name="T8" fmla="*/ 0 w 1407"/>
                <a:gd name="T9" fmla="*/ 2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7" h="152">
                  <a:moveTo>
                    <a:pt x="1407" y="41"/>
                  </a:moveTo>
                  <a:cubicBezTo>
                    <a:pt x="1363" y="37"/>
                    <a:pt x="1252" y="0"/>
                    <a:pt x="1140" y="18"/>
                  </a:cubicBezTo>
                  <a:cubicBezTo>
                    <a:pt x="1028" y="36"/>
                    <a:pt x="887" y="148"/>
                    <a:pt x="736" y="150"/>
                  </a:cubicBezTo>
                  <a:cubicBezTo>
                    <a:pt x="585" y="152"/>
                    <a:pt x="356" y="51"/>
                    <a:pt x="233" y="31"/>
                  </a:cubicBezTo>
                  <a:cubicBezTo>
                    <a:pt x="110" y="11"/>
                    <a:pt x="49" y="28"/>
                    <a:pt x="0" y="27"/>
                  </a:cubicBezTo>
                </a:path>
              </a:pathLst>
            </a:custGeom>
            <a:noFill/>
            <a:ln w="28575" cap="flat" cmpd="sng">
              <a:solidFill>
                <a:srgbClr val="0033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5866" name="任意多边形 378"/>
            <p:cNvSpPr>
              <a:spLocks/>
            </p:cNvSpPr>
            <p:nvPr/>
          </p:nvSpPr>
          <p:spPr bwMode="auto">
            <a:xfrm>
              <a:off x="0" y="220"/>
              <a:ext cx="434" cy="951"/>
            </a:xfrm>
            <a:custGeom>
              <a:avLst/>
              <a:gdLst>
                <a:gd name="T0" fmla="*/ 621 w 621"/>
                <a:gd name="T1" fmla="*/ 22 h 1571"/>
                <a:gd name="T2" fmla="*/ 416 w 621"/>
                <a:gd name="T3" fmla="*/ 75 h 1571"/>
                <a:gd name="T4" fmla="*/ 62 w 621"/>
                <a:gd name="T5" fmla="*/ 472 h 1571"/>
                <a:gd name="T6" fmla="*/ 43 w 621"/>
                <a:gd name="T7" fmla="*/ 981 h 1571"/>
                <a:gd name="T8" fmla="*/ 197 w 621"/>
                <a:gd name="T9" fmla="*/ 1505 h 1571"/>
                <a:gd name="T10" fmla="*/ 124 w 621"/>
                <a:gd name="T11" fmla="*/ 1300 h 1571"/>
                <a:gd name="T12" fmla="*/ 217 w 621"/>
                <a:gd name="T13" fmla="*/ 1571 h 1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1" h="1571">
                  <a:moveTo>
                    <a:pt x="621" y="22"/>
                  </a:moveTo>
                  <a:cubicBezTo>
                    <a:pt x="587" y="31"/>
                    <a:pt x="509" y="0"/>
                    <a:pt x="416" y="75"/>
                  </a:cubicBezTo>
                  <a:cubicBezTo>
                    <a:pt x="323" y="150"/>
                    <a:pt x="124" y="321"/>
                    <a:pt x="62" y="472"/>
                  </a:cubicBezTo>
                  <a:cubicBezTo>
                    <a:pt x="0" y="623"/>
                    <a:pt x="20" y="809"/>
                    <a:pt x="43" y="981"/>
                  </a:cubicBezTo>
                  <a:cubicBezTo>
                    <a:pt x="66" y="1153"/>
                    <a:pt x="184" y="1452"/>
                    <a:pt x="197" y="1505"/>
                  </a:cubicBezTo>
                  <a:cubicBezTo>
                    <a:pt x="210" y="1558"/>
                    <a:pt x="121" y="1289"/>
                    <a:pt x="124" y="1300"/>
                  </a:cubicBezTo>
                  <a:cubicBezTo>
                    <a:pt x="127" y="1311"/>
                    <a:pt x="198" y="1515"/>
                    <a:pt x="217" y="1571"/>
                  </a:cubicBezTo>
                </a:path>
              </a:pathLst>
            </a:custGeom>
            <a:noFill/>
            <a:ln w="28575" cap="flat" cmpd="sng">
              <a:solidFill>
                <a:srgbClr val="0033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5867" name="Rectangle 248"/>
            <p:cNvSpPr>
              <a:spLocks noChangeArrowheads="1"/>
            </p:cNvSpPr>
            <p:nvPr/>
          </p:nvSpPr>
          <p:spPr bwMode="auto">
            <a:xfrm>
              <a:off x="522" y="227"/>
              <a:ext cx="274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</a:pPr>
              <a:r>
                <a:rPr lang="zh-CN" altLang="en-US" sz="2400" b="1">
                  <a:solidFill>
                    <a:srgbClr val="CC0000"/>
                  </a:solidFill>
                  <a:latin typeface="Times New Roman" panose="02020603050405020304" pitchFamily="18" charset="0"/>
                </a:rPr>
                <a:t>L</a:t>
              </a:r>
              <a:r>
                <a:rPr lang="zh-CN" altLang="en-US" sz="2400" b="1" baseline="-25000">
                  <a:solidFill>
                    <a:srgbClr val="CC0000"/>
                  </a:solidFill>
                  <a:latin typeface="Times New Roman" panose="02020603050405020304" pitchFamily="18" charset="0"/>
                </a:rPr>
                <a:t>1</a:t>
              </a:r>
              <a:r>
                <a:rPr lang="zh-CN" altLang="en-US" sz="4400" b="1" i="1">
                  <a:solidFill>
                    <a:srgbClr val="FF3300"/>
                  </a:solidFill>
                  <a:latin typeface="Times New Roman" panose="02020603050405020304" pitchFamily="18" charset="0"/>
                </a:rPr>
                <a:t> </a:t>
              </a:r>
              <a:endParaRPr lang="zh-CN" altLang="en-US" sz="4400" b="1" baseline="-2500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5868" name="Rectangle 248"/>
            <p:cNvSpPr>
              <a:spLocks noChangeArrowheads="1"/>
            </p:cNvSpPr>
            <p:nvPr/>
          </p:nvSpPr>
          <p:spPr bwMode="auto">
            <a:xfrm>
              <a:off x="1909" y="152"/>
              <a:ext cx="291" cy="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CC0000"/>
                  </a:solidFill>
                  <a:latin typeface="Times New Roman" panose="02020603050405020304" pitchFamily="18" charset="0"/>
                </a:rPr>
                <a:t>L</a:t>
              </a:r>
              <a:r>
                <a:rPr lang="zh-CN" altLang="en-US" sz="2400" b="1" baseline="-25000">
                  <a:solidFill>
                    <a:srgbClr val="CC0000"/>
                  </a:solidFill>
                  <a:latin typeface="Times New Roman" panose="02020603050405020304" pitchFamily="18" charset="0"/>
                </a:rPr>
                <a:t>2</a:t>
              </a:r>
              <a:r>
                <a:rPr lang="zh-CN" altLang="en-US" sz="4400" b="1" i="1">
                  <a:solidFill>
                    <a:srgbClr val="FF3300"/>
                  </a:solidFill>
                  <a:latin typeface="Times New Roman" panose="02020603050405020304" pitchFamily="18" charset="0"/>
                </a:rPr>
                <a:t> </a:t>
              </a:r>
              <a:endParaRPr lang="zh-CN" altLang="en-US" sz="4400" b="1" baseline="-2500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35869" name="任意多边形 384"/>
          <p:cNvSpPr>
            <a:spLocks/>
          </p:cNvSpPr>
          <p:nvPr/>
        </p:nvSpPr>
        <p:spPr bwMode="auto">
          <a:xfrm>
            <a:off x="6664325" y="3649663"/>
            <a:ext cx="996950" cy="736600"/>
          </a:xfrm>
          <a:custGeom>
            <a:avLst/>
            <a:gdLst>
              <a:gd name="T0" fmla="*/ 19 w 628"/>
              <a:gd name="T1" fmla="*/ 0 h 464"/>
              <a:gd name="T2" fmla="*/ 39 w 628"/>
              <a:gd name="T3" fmla="*/ 186 h 464"/>
              <a:gd name="T4" fmla="*/ 251 w 628"/>
              <a:gd name="T5" fmla="*/ 325 h 464"/>
              <a:gd name="T6" fmla="*/ 456 w 628"/>
              <a:gd name="T7" fmla="*/ 404 h 464"/>
              <a:gd name="T8" fmla="*/ 628 w 628"/>
              <a:gd name="T9" fmla="*/ 464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8" h="464">
                <a:moveTo>
                  <a:pt x="19" y="0"/>
                </a:moveTo>
                <a:cubicBezTo>
                  <a:pt x="22" y="31"/>
                  <a:pt x="0" y="132"/>
                  <a:pt x="39" y="186"/>
                </a:cubicBezTo>
                <a:cubicBezTo>
                  <a:pt x="78" y="240"/>
                  <a:pt x="182" y="289"/>
                  <a:pt x="251" y="325"/>
                </a:cubicBezTo>
                <a:cubicBezTo>
                  <a:pt x="320" y="361"/>
                  <a:pt x="393" y="381"/>
                  <a:pt x="456" y="404"/>
                </a:cubicBezTo>
                <a:cubicBezTo>
                  <a:pt x="519" y="427"/>
                  <a:pt x="592" y="451"/>
                  <a:pt x="628" y="464"/>
                </a:cubicBezTo>
              </a:path>
            </a:pathLst>
          </a:custGeom>
          <a:noFill/>
          <a:ln w="28575" cap="flat" cmpd="sng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70" name="任意多边形 385"/>
          <p:cNvSpPr>
            <a:spLocks/>
          </p:cNvSpPr>
          <p:nvPr/>
        </p:nvSpPr>
        <p:spPr bwMode="auto">
          <a:xfrm>
            <a:off x="6894513" y="3614738"/>
            <a:ext cx="1706562" cy="773112"/>
          </a:xfrm>
          <a:custGeom>
            <a:avLst/>
            <a:gdLst>
              <a:gd name="T0" fmla="*/ 0 w 1075"/>
              <a:gd name="T1" fmla="*/ 2 h 487"/>
              <a:gd name="T2" fmla="*/ 252 w 1075"/>
              <a:gd name="T3" fmla="*/ 128 h 487"/>
              <a:gd name="T4" fmla="*/ 838 w 1075"/>
              <a:gd name="T5" fmla="*/ 17 h 487"/>
              <a:gd name="T6" fmla="*/ 1050 w 1075"/>
              <a:gd name="T7" fmla="*/ 229 h 487"/>
              <a:gd name="T8" fmla="*/ 991 w 1075"/>
              <a:gd name="T9" fmla="*/ 441 h 487"/>
              <a:gd name="T10" fmla="*/ 845 w 1075"/>
              <a:gd name="T11" fmla="*/ 487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75" h="487">
                <a:moveTo>
                  <a:pt x="0" y="2"/>
                </a:moveTo>
                <a:cubicBezTo>
                  <a:pt x="40" y="24"/>
                  <a:pt x="112" y="125"/>
                  <a:pt x="252" y="128"/>
                </a:cubicBezTo>
                <a:cubicBezTo>
                  <a:pt x="392" y="131"/>
                  <a:pt x="705" y="0"/>
                  <a:pt x="838" y="17"/>
                </a:cubicBezTo>
                <a:cubicBezTo>
                  <a:pt x="971" y="34"/>
                  <a:pt x="1025" y="158"/>
                  <a:pt x="1050" y="229"/>
                </a:cubicBezTo>
                <a:cubicBezTo>
                  <a:pt x="1075" y="300"/>
                  <a:pt x="1025" y="398"/>
                  <a:pt x="991" y="441"/>
                </a:cubicBezTo>
                <a:cubicBezTo>
                  <a:pt x="957" y="484"/>
                  <a:pt x="875" y="478"/>
                  <a:pt x="845" y="487"/>
                </a:cubicBezTo>
              </a:path>
            </a:pathLst>
          </a:custGeom>
          <a:noFill/>
          <a:ln w="28575" cap="flat" cmpd="sng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71" name="Text Box 31"/>
          <p:cNvSpPr txBox="1">
            <a:spLocks noChangeArrowheads="1"/>
          </p:cNvSpPr>
          <p:nvPr/>
        </p:nvSpPr>
        <p:spPr bwMode="auto">
          <a:xfrm>
            <a:off x="4968875" y="2133600"/>
            <a:ext cx="35639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②测灯</a:t>
            </a:r>
            <a:r>
              <a:rPr lang="en-US" sz="2800" b="1">
                <a:latin typeface="Times New Roman" panose="02020603050405020304" pitchFamily="18" charset="0"/>
              </a:rPr>
              <a:t>L</a:t>
            </a:r>
            <a:r>
              <a:rPr lang="en-US" sz="2800" b="1" baseline="-25000">
                <a:latin typeface="Times New Roman" panose="02020603050405020304" pitchFamily="18" charset="0"/>
              </a:rPr>
              <a:t>2</a:t>
            </a:r>
            <a:r>
              <a:rPr lang="zh-CN" altLang="en-US" sz="2800" b="1"/>
              <a:t>两端的电压</a:t>
            </a:r>
          </a:p>
        </p:txBody>
      </p:sp>
      <p:sp>
        <p:nvSpPr>
          <p:cNvPr id="35872" name="Text Box 32"/>
          <p:cNvSpPr txBox="1">
            <a:spLocks noChangeArrowheads="1"/>
          </p:cNvSpPr>
          <p:nvPr/>
        </p:nvSpPr>
        <p:spPr bwMode="auto">
          <a:xfrm>
            <a:off x="431800" y="2133600"/>
            <a:ext cx="42116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　　①测灯</a:t>
            </a:r>
            <a:r>
              <a:rPr lang="en-US" sz="2800" b="1">
                <a:latin typeface="Times New Roman" panose="02020603050405020304" pitchFamily="18" charset="0"/>
              </a:rPr>
              <a:t>L</a:t>
            </a:r>
            <a:r>
              <a:rPr lang="en-US" sz="2800" b="1" baseline="-25000">
                <a:latin typeface="Times New Roman" panose="02020603050405020304" pitchFamily="18" charset="0"/>
              </a:rPr>
              <a:t>1</a:t>
            </a:r>
            <a:r>
              <a:rPr lang="zh-CN" altLang="en-US" sz="2800" b="1"/>
              <a:t>两端的电压</a:t>
            </a:r>
            <a:endParaRPr lang="zh-CN" altLang="en-US" sz="1800" b="1"/>
          </a:p>
        </p:txBody>
      </p:sp>
      <p:sp>
        <p:nvSpPr>
          <p:cNvPr id="35876" name="Rectangle 4"/>
          <p:cNvSpPr>
            <a:spLocks noChangeArrowheads="1"/>
          </p:cNvSpPr>
          <p:nvPr/>
        </p:nvSpPr>
        <p:spPr bwMode="auto">
          <a:xfrm>
            <a:off x="431800" y="1268413"/>
            <a:ext cx="2114550" cy="538162"/>
          </a:xfrm>
          <a:prstGeom prst="rect">
            <a:avLst/>
          </a:prstGeom>
          <a:gradFill rotWithShape="1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</a:gradFill>
          <a:ln w="19050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/>
              <a:t>进行实验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一、探究串联电路电压的规律</a:t>
            </a:r>
          </a:p>
        </p:txBody>
      </p:sp>
    </p:spTree>
    <p:extLst>
      <p:ext uri="{BB962C8B-B14F-4D97-AF65-F5344CB8AC3E}">
        <p14:creationId xmlns:p14="http://schemas.microsoft.com/office/powerpoint/2010/main" val="2922405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6" grpId="0" animBg="1"/>
      <p:bldP spid="35857" grpId="0" animBg="1"/>
      <p:bldP spid="35869" grpId="0" animBg="1"/>
      <p:bldP spid="3587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7" descr="H:\2\人教教参资源\九\图\电压表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2186" y="4534013"/>
            <a:ext cx="1087438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0" name="Picture 7" descr="H:\2\人教教参资源\九\图\电压表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4761" y="2222613"/>
            <a:ext cx="1087438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4821" name="Group 5"/>
          <p:cNvGrpSpPr>
            <a:grpSpLocks/>
          </p:cNvGrpSpPr>
          <p:nvPr/>
        </p:nvGrpSpPr>
        <p:grpSpPr bwMode="auto">
          <a:xfrm>
            <a:off x="506949" y="3411650"/>
            <a:ext cx="4032250" cy="2051050"/>
            <a:chOff x="0" y="0"/>
            <a:chExt cx="2540" cy="1292"/>
          </a:xfrm>
        </p:grpSpPr>
        <p:pic>
          <p:nvPicPr>
            <p:cNvPr id="34822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43" y="0"/>
              <a:ext cx="589" cy="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823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" y="5"/>
              <a:ext cx="573" cy="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824" name="Picture 3" descr="H:\2\人教教参资源\九\图\铡刀开关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43" y="921"/>
              <a:ext cx="672" cy="3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825" name="Picture 10" descr="H:\2\人教教参资源\九\图\电池组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8" y="975"/>
              <a:ext cx="929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26" name="任意多边形 375"/>
            <p:cNvSpPr>
              <a:spLocks/>
            </p:cNvSpPr>
            <p:nvPr/>
          </p:nvSpPr>
          <p:spPr bwMode="auto">
            <a:xfrm>
              <a:off x="926" y="1182"/>
              <a:ext cx="905" cy="104"/>
            </a:xfrm>
            <a:custGeom>
              <a:avLst/>
              <a:gdLst>
                <a:gd name="T0" fmla="*/ 0 w 1296"/>
                <a:gd name="T1" fmla="*/ 6 h 172"/>
                <a:gd name="T2" fmla="*/ 79 w 1296"/>
                <a:gd name="T3" fmla="*/ 79 h 172"/>
                <a:gd name="T4" fmla="*/ 430 w 1296"/>
                <a:gd name="T5" fmla="*/ 165 h 172"/>
                <a:gd name="T6" fmla="*/ 770 w 1296"/>
                <a:gd name="T7" fmla="*/ 119 h 172"/>
                <a:gd name="T8" fmla="*/ 1006 w 1296"/>
                <a:gd name="T9" fmla="*/ 19 h 172"/>
                <a:gd name="T10" fmla="*/ 1251 w 1296"/>
                <a:gd name="T11" fmla="*/ 6 h 172"/>
                <a:gd name="T12" fmla="*/ 1277 w 1296"/>
                <a:gd name="T13" fmla="*/ 19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6" h="172">
                  <a:moveTo>
                    <a:pt x="0" y="6"/>
                  </a:moveTo>
                  <a:cubicBezTo>
                    <a:pt x="13" y="18"/>
                    <a:pt x="7" y="53"/>
                    <a:pt x="79" y="79"/>
                  </a:cubicBezTo>
                  <a:cubicBezTo>
                    <a:pt x="151" y="105"/>
                    <a:pt x="315" y="158"/>
                    <a:pt x="430" y="165"/>
                  </a:cubicBezTo>
                  <a:cubicBezTo>
                    <a:pt x="545" y="172"/>
                    <a:pt x="674" y="143"/>
                    <a:pt x="770" y="119"/>
                  </a:cubicBezTo>
                  <a:cubicBezTo>
                    <a:pt x="866" y="95"/>
                    <a:pt x="926" y="38"/>
                    <a:pt x="1006" y="19"/>
                  </a:cubicBezTo>
                  <a:cubicBezTo>
                    <a:pt x="1086" y="0"/>
                    <a:pt x="1206" y="6"/>
                    <a:pt x="1251" y="6"/>
                  </a:cubicBezTo>
                  <a:cubicBezTo>
                    <a:pt x="1296" y="6"/>
                    <a:pt x="1272" y="16"/>
                    <a:pt x="1277" y="19"/>
                  </a:cubicBezTo>
                </a:path>
              </a:pathLst>
            </a:custGeom>
            <a:noFill/>
            <a:ln w="28575" cap="flat" cmpd="sng">
              <a:solidFill>
                <a:srgbClr val="0033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4827" name="任意多边形 376"/>
            <p:cNvSpPr>
              <a:spLocks/>
            </p:cNvSpPr>
            <p:nvPr/>
          </p:nvSpPr>
          <p:spPr bwMode="auto">
            <a:xfrm>
              <a:off x="2114" y="248"/>
              <a:ext cx="426" cy="976"/>
            </a:xfrm>
            <a:custGeom>
              <a:avLst/>
              <a:gdLst>
                <a:gd name="T0" fmla="*/ 106 w 609"/>
                <a:gd name="T1" fmla="*/ 1563 h 1612"/>
                <a:gd name="T2" fmla="*/ 205 w 609"/>
                <a:gd name="T3" fmla="*/ 1563 h 1612"/>
                <a:gd name="T4" fmla="*/ 443 w 609"/>
                <a:gd name="T5" fmla="*/ 1270 h 1612"/>
                <a:gd name="T6" fmla="*/ 549 w 609"/>
                <a:gd name="T7" fmla="*/ 760 h 1612"/>
                <a:gd name="T8" fmla="*/ 86 w 609"/>
                <a:gd name="T9" fmla="*/ 166 h 1612"/>
                <a:gd name="T10" fmla="*/ 33 w 609"/>
                <a:gd name="T11" fmla="*/ 0 h 1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9" h="1612">
                  <a:moveTo>
                    <a:pt x="106" y="1563"/>
                  </a:moveTo>
                  <a:cubicBezTo>
                    <a:pt x="122" y="1563"/>
                    <a:pt x="149" y="1612"/>
                    <a:pt x="205" y="1563"/>
                  </a:cubicBezTo>
                  <a:cubicBezTo>
                    <a:pt x="261" y="1514"/>
                    <a:pt x="386" y="1404"/>
                    <a:pt x="443" y="1270"/>
                  </a:cubicBezTo>
                  <a:cubicBezTo>
                    <a:pt x="500" y="1136"/>
                    <a:pt x="609" y="944"/>
                    <a:pt x="549" y="760"/>
                  </a:cubicBezTo>
                  <a:cubicBezTo>
                    <a:pt x="489" y="576"/>
                    <a:pt x="172" y="293"/>
                    <a:pt x="86" y="166"/>
                  </a:cubicBezTo>
                  <a:cubicBezTo>
                    <a:pt x="0" y="39"/>
                    <a:pt x="44" y="35"/>
                    <a:pt x="33" y="0"/>
                  </a:cubicBezTo>
                </a:path>
              </a:pathLst>
            </a:custGeom>
            <a:noFill/>
            <a:ln w="28575" cap="flat" cmpd="sng">
              <a:solidFill>
                <a:srgbClr val="0033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4828" name="任意多边形 377"/>
            <p:cNvSpPr>
              <a:spLocks/>
            </p:cNvSpPr>
            <p:nvPr/>
          </p:nvSpPr>
          <p:spPr bwMode="auto">
            <a:xfrm>
              <a:off x="783" y="207"/>
              <a:ext cx="983" cy="92"/>
            </a:xfrm>
            <a:custGeom>
              <a:avLst/>
              <a:gdLst>
                <a:gd name="T0" fmla="*/ 1407 w 1407"/>
                <a:gd name="T1" fmla="*/ 41 h 152"/>
                <a:gd name="T2" fmla="*/ 1140 w 1407"/>
                <a:gd name="T3" fmla="*/ 18 h 152"/>
                <a:gd name="T4" fmla="*/ 736 w 1407"/>
                <a:gd name="T5" fmla="*/ 150 h 152"/>
                <a:gd name="T6" fmla="*/ 233 w 1407"/>
                <a:gd name="T7" fmla="*/ 31 h 152"/>
                <a:gd name="T8" fmla="*/ 0 w 1407"/>
                <a:gd name="T9" fmla="*/ 2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7" h="152">
                  <a:moveTo>
                    <a:pt x="1407" y="41"/>
                  </a:moveTo>
                  <a:cubicBezTo>
                    <a:pt x="1363" y="37"/>
                    <a:pt x="1252" y="0"/>
                    <a:pt x="1140" y="18"/>
                  </a:cubicBezTo>
                  <a:cubicBezTo>
                    <a:pt x="1028" y="36"/>
                    <a:pt x="887" y="148"/>
                    <a:pt x="736" y="150"/>
                  </a:cubicBezTo>
                  <a:cubicBezTo>
                    <a:pt x="585" y="152"/>
                    <a:pt x="356" y="51"/>
                    <a:pt x="233" y="31"/>
                  </a:cubicBezTo>
                  <a:cubicBezTo>
                    <a:pt x="110" y="11"/>
                    <a:pt x="49" y="28"/>
                    <a:pt x="0" y="27"/>
                  </a:cubicBezTo>
                </a:path>
              </a:pathLst>
            </a:custGeom>
            <a:noFill/>
            <a:ln w="28575" cap="flat" cmpd="sng">
              <a:solidFill>
                <a:srgbClr val="0033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4829" name="任意多边形 378"/>
            <p:cNvSpPr>
              <a:spLocks/>
            </p:cNvSpPr>
            <p:nvPr/>
          </p:nvSpPr>
          <p:spPr bwMode="auto">
            <a:xfrm>
              <a:off x="0" y="220"/>
              <a:ext cx="434" cy="951"/>
            </a:xfrm>
            <a:custGeom>
              <a:avLst/>
              <a:gdLst>
                <a:gd name="T0" fmla="*/ 621 w 621"/>
                <a:gd name="T1" fmla="*/ 22 h 1571"/>
                <a:gd name="T2" fmla="*/ 416 w 621"/>
                <a:gd name="T3" fmla="*/ 75 h 1571"/>
                <a:gd name="T4" fmla="*/ 62 w 621"/>
                <a:gd name="T5" fmla="*/ 472 h 1571"/>
                <a:gd name="T6" fmla="*/ 43 w 621"/>
                <a:gd name="T7" fmla="*/ 981 h 1571"/>
                <a:gd name="T8" fmla="*/ 197 w 621"/>
                <a:gd name="T9" fmla="*/ 1505 h 1571"/>
                <a:gd name="T10" fmla="*/ 124 w 621"/>
                <a:gd name="T11" fmla="*/ 1300 h 1571"/>
                <a:gd name="T12" fmla="*/ 217 w 621"/>
                <a:gd name="T13" fmla="*/ 1571 h 1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1" h="1571">
                  <a:moveTo>
                    <a:pt x="621" y="22"/>
                  </a:moveTo>
                  <a:cubicBezTo>
                    <a:pt x="587" y="31"/>
                    <a:pt x="509" y="0"/>
                    <a:pt x="416" y="75"/>
                  </a:cubicBezTo>
                  <a:cubicBezTo>
                    <a:pt x="323" y="150"/>
                    <a:pt x="124" y="321"/>
                    <a:pt x="62" y="472"/>
                  </a:cubicBezTo>
                  <a:cubicBezTo>
                    <a:pt x="0" y="623"/>
                    <a:pt x="20" y="809"/>
                    <a:pt x="43" y="981"/>
                  </a:cubicBezTo>
                  <a:cubicBezTo>
                    <a:pt x="66" y="1153"/>
                    <a:pt x="184" y="1452"/>
                    <a:pt x="197" y="1505"/>
                  </a:cubicBezTo>
                  <a:cubicBezTo>
                    <a:pt x="210" y="1558"/>
                    <a:pt x="121" y="1289"/>
                    <a:pt x="124" y="1300"/>
                  </a:cubicBezTo>
                  <a:cubicBezTo>
                    <a:pt x="127" y="1311"/>
                    <a:pt x="198" y="1515"/>
                    <a:pt x="217" y="1571"/>
                  </a:cubicBezTo>
                </a:path>
              </a:pathLst>
            </a:custGeom>
            <a:noFill/>
            <a:ln w="28575" cap="flat" cmpd="sng">
              <a:solidFill>
                <a:srgbClr val="0033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4830" name="Rectangle 248"/>
            <p:cNvSpPr>
              <a:spLocks noChangeArrowheads="1"/>
            </p:cNvSpPr>
            <p:nvPr/>
          </p:nvSpPr>
          <p:spPr bwMode="auto">
            <a:xfrm>
              <a:off x="522" y="227"/>
              <a:ext cx="274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</a:pPr>
              <a:r>
                <a:rPr lang="zh-CN" altLang="en-US" sz="2400" b="1">
                  <a:solidFill>
                    <a:srgbClr val="CC0000"/>
                  </a:solidFill>
                  <a:latin typeface="Times New Roman" panose="02020603050405020304" pitchFamily="18" charset="0"/>
                </a:rPr>
                <a:t>L</a:t>
              </a:r>
              <a:r>
                <a:rPr lang="zh-CN" altLang="en-US" sz="2400" b="1" baseline="-25000">
                  <a:solidFill>
                    <a:srgbClr val="CC0000"/>
                  </a:solidFill>
                  <a:latin typeface="Times New Roman" panose="02020603050405020304" pitchFamily="18" charset="0"/>
                </a:rPr>
                <a:t>1</a:t>
              </a:r>
              <a:r>
                <a:rPr lang="zh-CN" altLang="en-US" sz="4400" b="1" i="1">
                  <a:solidFill>
                    <a:srgbClr val="FF3300"/>
                  </a:solidFill>
                  <a:latin typeface="Times New Roman" panose="02020603050405020304" pitchFamily="18" charset="0"/>
                </a:rPr>
                <a:t> </a:t>
              </a:r>
              <a:endParaRPr lang="zh-CN" altLang="en-US" sz="4400" b="1" baseline="-2500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4831" name="Rectangle 248"/>
            <p:cNvSpPr>
              <a:spLocks noChangeArrowheads="1"/>
            </p:cNvSpPr>
            <p:nvPr/>
          </p:nvSpPr>
          <p:spPr bwMode="auto">
            <a:xfrm>
              <a:off x="1909" y="152"/>
              <a:ext cx="291" cy="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CC0000"/>
                  </a:solidFill>
                  <a:latin typeface="Times New Roman" panose="02020603050405020304" pitchFamily="18" charset="0"/>
                </a:rPr>
                <a:t>L</a:t>
              </a:r>
              <a:r>
                <a:rPr lang="zh-CN" altLang="en-US" sz="2400" b="1" baseline="-25000">
                  <a:solidFill>
                    <a:srgbClr val="CC0000"/>
                  </a:solidFill>
                  <a:latin typeface="Times New Roman" panose="02020603050405020304" pitchFamily="18" charset="0"/>
                </a:rPr>
                <a:t>2</a:t>
              </a:r>
              <a:r>
                <a:rPr lang="zh-CN" altLang="en-US" sz="4400" b="1" i="1">
                  <a:solidFill>
                    <a:srgbClr val="FF3300"/>
                  </a:solidFill>
                  <a:latin typeface="Times New Roman" panose="02020603050405020304" pitchFamily="18" charset="0"/>
                </a:rPr>
                <a:t> </a:t>
              </a:r>
              <a:endParaRPr lang="zh-CN" altLang="en-US" sz="4400" b="1" baseline="-2500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34832" name="任意多边形 382"/>
          <p:cNvSpPr>
            <a:spLocks/>
          </p:cNvSpPr>
          <p:nvPr/>
        </p:nvSpPr>
        <p:spPr bwMode="auto">
          <a:xfrm>
            <a:off x="968911" y="3017950"/>
            <a:ext cx="1416050" cy="787400"/>
          </a:xfrm>
          <a:custGeom>
            <a:avLst/>
            <a:gdLst>
              <a:gd name="T0" fmla="*/ 892 w 892"/>
              <a:gd name="T1" fmla="*/ 34 h 496"/>
              <a:gd name="T2" fmla="*/ 387 w 892"/>
              <a:gd name="T3" fmla="*/ 52 h 496"/>
              <a:gd name="T4" fmla="*/ 43 w 892"/>
              <a:gd name="T5" fmla="*/ 344 h 496"/>
              <a:gd name="T6" fmla="*/ 129 w 892"/>
              <a:gd name="T7" fmla="*/ 496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92" h="496">
                <a:moveTo>
                  <a:pt x="892" y="34"/>
                </a:moveTo>
                <a:cubicBezTo>
                  <a:pt x="808" y="37"/>
                  <a:pt x="528" y="0"/>
                  <a:pt x="387" y="52"/>
                </a:cubicBezTo>
                <a:cubicBezTo>
                  <a:pt x="246" y="104"/>
                  <a:pt x="86" y="270"/>
                  <a:pt x="43" y="344"/>
                </a:cubicBezTo>
                <a:cubicBezTo>
                  <a:pt x="0" y="418"/>
                  <a:pt x="111" y="464"/>
                  <a:pt x="129" y="496"/>
                </a:cubicBezTo>
              </a:path>
            </a:pathLst>
          </a:custGeom>
          <a:noFill/>
          <a:ln w="28575" cap="flat" cmpd="sng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33" name="任意多边形 386"/>
          <p:cNvSpPr>
            <a:spLocks/>
          </p:cNvSpPr>
          <p:nvPr/>
        </p:nvSpPr>
        <p:spPr bwMode="auto">
          <a:xfrm>
            <a:off x="2810411" y="3051288"/>
            <a:ext cx="1360488" cy="815975"/>
          </a:xfrm>
          <a:custGeom>
            <a:avLst/>
            <a:gdLst>
              <a:gd name="T0" fmla="*/ 0 w 857"/>
              <a:gd name="T1" fmla="*/ 0 h 514"/>
              <a:gd name="T2" fmla="*/ 114 w 857"/>
              <a:gd name="T3" fmla="*/ 64 h 514"/>
              <a:gd name="T4" fmla="*/ 406 w 857"/>
              <a:gd name="T5" fmla="*/ 124 h 514"/>
              <a:gd name="T6" fmla="*/ 671 w 857"/>
              <a:gd name="T7" fmla="*/ 151 h 514"/>
              <a:gd name="T8" fmla="*/ 836 w 857"/>
              <a:gd name="T9" fmla="*/ 296 h 514"/>
              <a:gd name="T10" fmla="*/ 796 w 857"/>
              <a:gd name="T11" fmla="*/ 482 h 514"/>
              <a:gd name="T12" fmla="*/ 684 w 857"/>
              <a:gd name="T13" fmla="*/ 488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57" h="514">
                <a:moveTo>
                  <a:pt x="0" y="0"/>
                </a:moveTo>
                <a:cubicBezTo>
                  <a:pt x="19" y="11"/>
                  <a:pt x="46" y="43"/>
                  <a:pt x="114" y="64"/>
                </a:cubicBezTo>
                <a:cubicBezTo>
                  <a:pt x="182" y="85"/>
                  <a:pt x="313" y="110"/>
                  <a:pt x="406" y="124"/>
                </a:cubicBezTo>
                <a:cubicBezTo>
                  <a:pt x="499" y="138"/>
                  <a:pt x="599" y="122"/>
                  <a:pt x="671" y="151"/>
                </a:cubicBezTo>
                <a:cubicBezTo>
                  <a:pt x="743" y="180"/>
                  <a:pt x="815" y="241"/>
                  <a:pt x="836" y="296"/>
                </a:cubicBezTo>
                <a:cubicBezTo>
                  <a:pt x="857" y="351"/>
                  <a:pt x="821" y="450"/>
                  <a:pt x="796" y="482"/>
                </a:cubicBezTo>
                <a:cubicBezTo>
                  <a:pt x="771" y="514"/>
                  <a:pt x="707" y="487"/>
                  <a:pt x="684" y="488"/>
                </a:cubicBezTo>
              </a:path>
            </a:pathLst>
          </a:custGeom>
          <a:noFill/>
          <a:ln w="28575" cap="flat" cmpd="sng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34" name="Text Box 18"/>
          <p:cNvSpPr txBox="1">
            <a:spLocks noChangeArrowheads="1"/>
          </p:cNvSpPr>
          <p:nvPr/>
        </p:nvSpPr>
        <p:spPr bwMode="auto">
          <a:xfrm>
            <a:off x="5258336" y="1581263"/>
            <a:ext cx="32766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④电源两端电压</a:t>
            </a:r>
          </a:p>
        </p:txBody>
      </p:sp>
      <p:sp>
        <p:nvSpPr>
          <p:cNvPr id="34835" name="Text Box 19"/>
          <p:cNvSpPr txBox="1">
            <a:spLocks noChangeArrowheads="1"/>
          </p:cNvSpPr>
          <p:nvPr/>
        </p:nvSpPr>
        <p:spPr bwMode="auto">
          <a:xfrm>
            <a:off x="470436" y="1581263"/>
            <a:ext cx="442753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　　③串联电路两端电压</a:t>
            </a:r>
          </a:p>
        </p:txBody>
      </p:sp>
      <p:grpSp>
        <p:nvGrpSpPr>
          <p:cNvPr id="34837" name="Group 21"/>
          <p:cNvGrpSpPr>
            <a:grpSpLocks/>
          </p:cNvGrpSpPr>
          <p:nvPr/>
        </p:nvGrpSpPr>
        <p:grpSpPr bwMode="auto">
          <a:xfrm>
            <a:off x="4863049" y="2157525"/>
            <a:ext cx="4032250" cy="2051050"/>
            <a:chOff x="0" y="0"/>
            <a:chExt cx="2540" cy="1292"/>
          </a:xfrm>
        </p:grpSpPr>
        <p:pic>
          <p:nvPicPr>
            <p:cNvPr id="34838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43" y="0"/>
              <a:ext cx="589" cy="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839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" y="5"/>
              <a:ext cx="573" cy="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840" name="Picture 3" descr="H:\2\人教教参资源\九\图\铡刀开关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43" y="921"/>
              <a:ext cx="672" cy="3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841" name="Picture 10" descr="H:\2\人教教参资源\九\图\电池组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8" y="975"/>
              <a:ext cx="929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42" name="任意多边形 375"/>
            <p:cNvSpPr>
              <a:spLocks/>
            </p:cNvSpPr>
            <p:nvPr/>
          </p:nvSpPr>
          <p:spPr bwMode="auto">
            <a:xfrm>
              <a:off x="926" y="1182"/>
              <a:ext cx="905" cy="104"/>
            </a:xfrm>
            <a:custGeom>
              <a:avLst/>
              <a:gdLst>
                <a:gd name="T0" fmla="*/ 0 w 1296"/>
                <a:gd name="T1" fmla="*/ 6 h 172"/>
                <a:gd name="T2" fmla="*/ 79 w 1296"/>
                <a:gd name="T3" fmla="*/ 79 h 172"/>
                <a:gd name="T4" fmla="*/ 430 w 1296"/>
                <a:gd name="T5" fmla="*/ 165 h 172"/>
                <a:gd name="T6" fmla="*/ 770 w 1296"/>
                <a:gd name="T7" fmla="*/ 119 h 172"/>
                <a:gd name="T8" fmla="*/ 1006 w 1296"/>
                <a:gd name="T9" fmla="*/ 19 h 172"/>
                <a:gd name="T10" fmla="*/ 1251 w 1296"/>
                <a:gd name="T11" fmla="*/ 6 h 172"/>
                <a:gd name="T12" fmla="*/ 1277 w 1296"/>
                <a:gd name="T13" fmla="*/ 19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6" h="172">
                  <a:moveTo>
                    <a:pt x="0" y="6"/>
                  </a:moveTo>
                  <a:cubicBezTo>
                    <a:pt x="13" y="18"/>
                    <a:pt x="7" y="53"/>
                    <a:pt x="79" y="79"/>
                  </a:cubicBezTo>
                  <a:cubicBezTo>
                    <a:pt x="151" y="105"/>
                    <a:pt x="315" y="158"/>
                    <a:pt x="430" y="165"/>
                  </a:cubicBezTo>
                  <a:cubicBezTo>
                    <a:pt x="545" y="172"/>
                    <a:pt x="674" y="143"/>
                    <a:pt x="770" y="119"/>
                  </a:cubicBezTo>
                  <a:cubicBezTo>
                    <a:pt x="866" y="95"/>
                    <a:pt x="926" y="38"/>
                    <a:pt x="1006" y="19"/>
                  </a:cubicBezTo>
                  <a:cubicBezTo>
                    <a:pt x="1086" y="0"/>
                    <a:pt x="1206" y="6"/>
                    <a:pt x="1251" y="6"/>
                  </a:cubicBezTo>
                  <a:cubicBezTo>
                    <a:pt x="1296" y="6"/>
                    <a:pt x="1272" y="16"/>
                    <a:pt x="1277" y="19"/>
                  </a:cubicBezTo>
                </a:path>
              </a:pathLst>
            </a:custGeom>
            <a:noFill/>
            <a:ln w="28575" cap="flat" cmpd="sng">
              <a:solidFill>
                <a:srgbClr val="0033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4843" name="任意多边形 376"/>
            <p:cNvSpPr>
              <a:spLocks/>
            </p:cNvSpPr>
            <p:nvPr/>
          </p:nvSpPr>
          <p:spPr bwMode="auto">
            <a:xfrm>
              <a:off x="2114" y="248"/>
              <a:ext cx="426" cy="976"/>
            </a:xfrm>
            <a:custGeom>
              <a:avLst/>
              <a:gdLst>
                <a:gd name="T0" fmla="*/ 106 w 609"/>
                <a:gd name="T1" fmla="*/ 1563 h 1612"/>
                <a:gd name="T2" fmla="*/ 205 w 609"/>
                <a:gd name="T3" fmla="*/ 1563 h 1612"/>
                <a:gd name="T4" fmla="*/ 443 w 609"/>
                <a:gd name="T5" fmla="*/ 1270 h 1612"/>
                <a:gd name="T6" fmla="*/ 549 w 609"/>
                <a:gd name="T7" fmla="*/ 760 h 1612"/>
                <a:gd name="T8" fmla="*/ 86 w 609"/>
                <a:gd name="T9" fmla="*/ 166 h 1612"/>
                <a:gd name="T10" fmla="*/ 33 w 609"/>
                <a:gd name="T11" fmla="*/ 0 h 1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9" h="1612">
                  <a:moveTo>
                    <a:pt x="106" y="1563"/>
                  </a:moveTo>
                  <a:cubicBezTo>
                    <a:pt x="122" y="1563"/>
                    <a:pt x="149" y="1612"/>
                    <a:pt x="205" y="1563"/>
                  </a:cubicBezTo>
                  <a:cubicBezTo>
                    <a:pt x="261" y="1514"/>
                    <a:pt x="386" y="1404"/>
                    <a:pt x="443" y="1270"/>
                  </a:cubicBezTo>
                  <a:cubicBezTo>
                    <a:pt x="500" y="1136"/>
                    <a:pt x="609" y="944"/>
                    <a:pt x="549" y="760"/>
                  </a:cubicBezTo>
                  <a:cubicBezTo>
                    <a:pt x="489" y="576"/>
                    <a:pt x="172" y="293"/>
                    <a:pt x="86" y="166"/>
                  </a:cubicBezTo>
                  <a:cubicBezTo>
                    <a:pt x="0" y="39"/>
                    <a:pt x="44" y="35"/>
                    <a:pt x="33" y="0"/>
                  </a:cubicBezTo>
                </a:path>
              </a:pathLst>
            </a:custGeom>
            <a:noFill/>
            <a:ln w="28575" cap="flat" cmpd="sng">
              <a:solidFill>
                <a:srgbClr val="0033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4844" name="任意多边形 377"/>
            <p:cNvSpPr>
              <a:spLocks/>
            </p:cNvSpPr>
            <p:nvPr/>
          </p:nvSpPr>
          <p:spPr bwMode="auto">
            <a:xfrm>
              <a:off x="783" y="207"/>
              <a:ext cx="983" cy="92"/>
            </a:xfrm>
            <a:custGeom>
              <a:avLst/>
              <a:gdLst>
                <a:gd name="T0" fmla="*/ 1407 w 1407"/>
                <a:gd name="T1" fmla="*/ 41 h 152"/>
                <a:gd name="T2" fmla="*/ 1140 w 1407"/>
                <a:gd name="T3" fmla="*/ 18 h 152"/>
                <a:gd name="T4" fmla="*/ 736 w 1407"/>
                <a:gd name="T5" fmla="*/ 150 h 152"/>
                <a:gd name="T6" fmla="*/ 233 w 1407"/>
                <a:gd name="T7" fmla="*/ 31 h 152"/>
                <a:gd name="T8" fmla="*/ 0 w 1407"/>
                <a:gd name="T9" fmla="*/ 2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7" h="152">
                  <a:moveTo>
                    <a:pt x="1407" y="41"/>
                  </a:moveTo>
                  <a:cubicBezTo>
                    <a:pt x="1363" y="37"/>
                    <a:pt x="1252" y="0"/>
                    <a:pt x="1140" y="18"/>
                  </a:cubicBezTo>
                  <a:cubicBezTo>
                    <a:pt x="1028" y="36"/>
                    <a:pt x="887" y="148"/>
                    <a:pt x="736" y="150"/>
                  </a:cubicBezTo>
                  <a:cubicBezTo>
                    <a:pt x="585" y="152"/>
                    <a:pt x="356" y="51"/>
                    <a:pt x="233" y="31"/>
                  </a:cubicBezTo>
                  <a:cubicBezTo>
                    <a:pt x="110" y="11"/>
                    <a:pt x="49" y="28"/>
                    <a:pt x="0" y="27"/>
                  </a:cubicBezTo>
                </a:path>
              </a:pathLst>
            </a:custGeom>
            <a:noFill/>
            <a:ln w="28575" cap="flat" cmpd="sng">
              <a:solidFill>
                <a:srgbClr val="0033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4845" name="任意多边形 378"/>
            <p:cNvSpPr>
              <a:spLocks/>
            </p:cNvSpPr>
            <p:nvPr/>
          </p:nvSpPr>
          <p:spPr bwMode="auto">
            <a:xfrm>
              <a:off x="0" y="220"/>
              <a:ext cx="434" cy="951"/>
            </a:xfrm>
            <a:custGeom>
              <a:avLst/>
              <a:gdLst>
                <a:gd name="T0" fmla="*/ 621 w 621"/>
                <a:gd name="T1" fmla="*/ 22 h 1571"/>
                <a:gd name="T2" fmla="*/ 416 w 621"/>
                <a:gd name="T3" fmla="*/ 75 h 1571"/>
                <a:gd name="T4" fmla="*/ 62 w 621"/>
                <a:gd name="T5" fmla="*/ 472 h 1571"/>
                <a:gd name="T6" fmla="*/ 43 w 621"/>
                <a:gd name="T7" fmla="*/ 981 h 1571"/>
                <a:gd name="T8" fmla="*/ 197 w 621"/>
                <a:gd name="T9" fmla="*/ 1505 h 1571"/>
                <a:gd name="T10" fmla="*/ 124 w 621"/>
                <a:gd name="T11" fmla="*/ 1300 h 1571"/>
                <a:gd name="T12" fmla="*/ 217 w 621"/>
                <a:gd name="T13" fmla="*/ 1571 h 1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1" h="1571">
                  <a:moveTo>
                    <a:pt x="621" y="22"/>
                  </a:moveTo>
                  <a:cubicBezTo>
                    <a:pt x="587" y="31"/>
                    <a:pt x="509" y="0"/>
                    <a:pt x="416" y="75"/>
                  </a:cubicBezTo>
                  <a:cubicBezTo>
                    <a:pt x="323" y="150"/>
                    <a:pt x="124" y="321"/>
                    <a:pt x="62" y="472"/>
                  </a:cubicBezTo>
                  <a:cubicBezTo>
                    <a:pt x="0" y="623"/>
                    <a:pt x="20" y="809"/>
                    <a:pt x="43" y="981"/>
                  </a:cubicBezTo>
                  <a:cubicBezTo>
                    <a:pt x="66" y="1153"/>
                    <a:pt x="184" y="1452"/>
                    <a:pt x="197" y="1505"/>
                  </a:cubicBezTo>
                  <a:cubicBezTo>
                    <a:pt x="210" y="1558"/>
                    <a:pt x="121" y="1289"/>
                    <a:pt x="124" y="1300"/>
                  </a:cubicBezTo>
                  <a:cubicBezTo>
                    <a:pt x="127" y="1311"/>
                    <a:pt x="198" y="1515"/>
                    <a:pt x="217" y="1571"/>
                  </a:cubicBezTo>
                </a:path>
              </a:pathLst>
            </a:custGeom>
            <a:noFill/>
            <a:ln w="28575" cap="flat" cmpd="sng">
              <a:solidFill>
                <a:srgbClr val="0033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4846" name="Rectangle 248"/>
            <p:cNvSpPr>
              <a:spLocks noChangeArrowheads="1"/>
            </p:cNvSpPr>
            <p:nvPr/>
          </p:nvSpPr>
          <p:spPr bwMode="auto">
            <a:xfrm>
              <a:off x="522" y="227"/>
              <a:ext cx="274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</a:pPr>
              <a:r>
                <a:rPr lang="zh-CN" altLang="en-US" sz="2400" b="1">
                  <a:solidFill>
                    <a:srgbClr val="CC0000"/>
                  </a:solidFill>
                  <a:latin typeface="Times New Roman" panose="02020603050405020304" pitchFamily="18" charset="0"/>
                </a:rPr>
                <a:t>L</a:t>
              </a:r>
              <a:r>
                <a:rPr lang="zh-CN" altLang="en-US" sz="2400" b="1" baseline="-25000">
                  <a:solidFill>
                    <a:srgbClr val="CC0000"/>
                  </a:solidFill>
                  <a:latin typeface="Times New Roman" panose="02020603050405020304" pitchFamily="18" charset="0"/>
                </a:rPr>
                <a:t>1</a:t>
              </a:r>
              <a:r>
                <a:rPr lang="zh-CN" altLang="en-US" sz="4400" b="1" i="1">
                  <a:solidFill>
                    <a:srgbClr val="FF3300"/>
                  </a:solidFill>
                  <a:latin typeface="Times New Roman" panose="02020603050405020304" pitchFamily="18" charset="0"/>
                </a:rPr>
                <a:t> </a:t>
              </a:r>
              <a:endParaRPr lang="zh-CN" altLang="en-US" sz="4400" b="1" baseline="-2500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4847" name="Rectangle 248"/>
            <p:cNvSpPr>
              <a:spLocks noChangeArrowheads="1"/>
            </p:cNvSpPr>
            <p:nvPr/>
          </p:nvSpPr>
          <p:spPr bwMode="auto">
            <a:xfrm>
              <a:off x="1909" y="152"/>
              <a:ext cx="291" cy="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CC0000"/>
                  </a:solidFill>
                  <a:latin typeface="Times New Roman" panose="02020603050405020304" pitchFamily="18" charset="0"/>
                </a:rPr>
                <a:t>L</a:t>
              </a:r>
              <a:r>
                <a:rPr lang="zh-CN" altLang="en-US" sz="2400" b="1" baseline="-25000">
                  <a:solidFill>
                    <a:srgbClr val="CC0000"/>
                  </a:solidFill>
                  <a:latin typeface="Times New Roman" panose="02020603050405020304" pitchFamily="18" charset="0"/>
                </a:rPr>
                <a:t>2</a:t>
              </a:r>
              <a:r>
                <a:rPr lang="zh-CN" altLang="en-US" sz="4400" b="1" i="1">
                  <a:solidFill>
                    <a:srgbClr val="FF3300"/>
                  </a:solidFill>
                  <a:latin typeface="Times New Roman" panose="02020603050405020304" pitchFamily="18" charset="0"/>
                </a:rPr>
                <a:t> </a:t>
              </a:r>
              <a:endParaRPr lang="zh-CN" altLang="en-US" sz="4400" b="1" baseline="-2500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34848" name="任意多边形 381"/>
          <p:cNvSpPr>
            <a:spLocks/>
          </p:cNvSpPr>
          <p:nvPr/>
        </p:nvSpPr>
        <p:spPr bwMode="auto">
          <a:xfrm>
            <a:off x="4970999" y="3994263"/>
            <a:ext cx="954087" cy="1470025"/>
          </a:xfrm>
          <a:custGeom>
            <a:avLst/>
            <a:gdLst>
              <a:gd name="T0" fmla="*/ 50 w 601"/>
              <a:gd name="T1" fmla="*/ 0 h 926"/>
              <a:gd name="T2" fmla="*/ 4 w 601"/>
              <a:gd name="T3" fmla="*/ 244 h 926"/>
              <a:gd name="T4" fmla="*/ 77 w 601"/>
              <a:gd name="T5" fmla="*/ 621 h 926"/>
              <a:gd name="T6" fmla="*/ 342 w 601"/>
              <a:gd name="T7" fmla="*/ 886 h 926"/>
              <a:gd name="T8" fmla="*/ 601 w 601"/>
              <a:gd name="T9" fmla="*/ 860 h 9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1" h="926">
                <a:moveTo>
                  <a:pt x="50" y="0"/>
                </a:moveTo>
                <a:cubicBezTo>
                  <a:pt x="42" y="41"/>
                  <a:pt x="0" y="141"/>
                  <a:pt x="4" y="244"/>
                </a:cubicBezTo>
                <a:cubicBezTo>
                  <a:pt x="8" y="347"/>
                  <a:pt x="21" y="514"/>
                  <a:pt x="77" y="621"/>
                </a:cubicBezTo>
                <a:cubicBezTo>
                  <a:pt x="133" y="728"/>
                  <a:pt x="255" y="846"/>
                  <a:pt x="342" y="886"/>
                </a:cubicBezTo>
                <a:cubicBezTo>
                  <a:pt x="429" y="926"/>
                  <a:pt x="547" y="865"/>
                  <a:pt x="601" y="860"/>
                </a:cubicBezTo>
              </a:path>
            </a:pathLst>
          </a:custGeom>
          <a:noFill/>
          <a:ln w="28575" cap="flat" cmpd="sng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49" name="任意多边形 380"/>
          <p:cNvSpPr>
            <a:spLocks/>
          </p:cNvSpPr>
          <p:nvPr/>
        </p:nvSpPr>
        <p:spPr bwMode="auto">
          <a:xfrm>
            <a:off x="6302911" y="4065700"/>
            <a:ext cx="558800" cy="1377950"/>
          </a:xfrm>
          <a:custGeom>
            <a:avLst/>
            <a:gdLst>
              <a:gd name="T0" fmla="*/ 26 w 352"/>
              <a:gd name="T1" fmla="*/ 821 h 868"/>
              <a:gd name="T2" fmla="*/ 211 w 352"/>
              <a:gd name="T3" fmla="*/ 814 h 868"/>
              <a:gd name="T4" fmla="*/ 350 w 352"/>
              <a:gd name="T5" fmla="*/ 496 h 868"/>
              <a:gd name="T6" fmla="*/ 225 w 352"/>
              <a:gd name="T7" fmla="*/ 185 h 868"/>
              <a:gd name="T8" fmla="*/ 0 w 352"/>
              <a:gd name="T9" fmla="*/ 0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2" h="868">
                <a:moveTo>
                  <a:pt x="26" y="821"/>
                </a:moveTo>
                <a:cubicBezTo>
                  <a:pt x="57" y="820"/>
                  <a:pt x="157" y="868"/>
                  <a:pt x="211" y="814"/>
                </a:cubicBezTo>
                <a:cubicBezTo>
                  <a:pt x="265" y="760"/>
                  <a:pt x="348" y="601"/>
                  <a:pt x="350" y="496"/>
                </a:cubicBezTo>
                <a:cubicBezTo>
                  <a:pt x="352" y="391"/>
                  <a:pt x="283" y="268"/>
                  <a:pt x="225" y="185"/>
                </a:cubicBezTo>
                <a:cubicBezTo>
                  <a:pt x="167" y="102"/>
                  <a:pt x="47" y="39"/>
                  <a:pt x="0" y="0"/>
                </a:cubicBezTo>
              </a:path>
            </a:pathLst>
          </a:custGeom>
          <a:noFill/>
          <a:ln w="28575" cap="flat" cmpd="sng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52" name="Rectangle 4"/>
          <p:cNvSpPr>
            <a:spLocks noChangeArrowheads="1"/>
          </p:cNvSpPr>
          <p:nvPr/>
        </p:nvSpPr>
        <p:spPr bwMode="auto">
          <a:xfrm>
            <a:off x="470436" y="933563"/>
            <a:ext cx="2114550" cy="538162"/>
          </a:xfrm>
          <a:prstGeom prst="rect">
            <a:avLst/>
          </a:prstGeom>
          <a:gradFill rotWithShape="1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</a:gradFill>
          <a:ln w="19050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/>
              <a:t>进行实验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34853" name="Rectangle 37"/>
          <p:cNvSpPr>
            <a:spLocks noChangeArrowheads="1"/>
          </p:cNvSpPr>
          <p:nvPr/>
        </p:nvSpPr>
        <p:spPr bwMode="auto">
          <a:xfrm>
            <a:off x="470436" y="5831000"/>
            <a:ext cx="7848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/>
              <a:t>　　⑤ </a:t>
            </a:r>
            <a:r>
              <a:rPr lang="zh-CN" altLang="en-US" sz="2800" b="1">
                <a:latin typeface="Times New Roman" panose="02020603050405020304" pitchFamily="18" charset="0"/>
              </a:rPr>
              <a:t>改变两个小灯泡的规格重做上述实验。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一、探究串联电路电压的规律</a:t>
            </a:r>
          </a:p>
        </p:txBody>
      </p:sp>
    </p:spTree>
    <p:extLst>
      <p:ext uri="{BB962C8B-B14F-4D97-AF65-F5344CB8AC3E}">
        <p14:creationId xmlns:p14="http://schemas.microsoft.com/office/powerpoint/2010/main" val="4213290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32" grpId="0" animBg="1"/>
      <p:bldP spid="34833" grpId="0" animBg="1"/>
      <p:bldP spid="34834" grpId="0"/>
      <p:bldP spid="34848" grpId="0" animBg="1"/>
      <p:bldP spid="34849" grpId="0" animBg="1"/>
      <p:bldP spid="3485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2209800" y="4495800"/>
            <a:ext cx="762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50000"/>
              </a:spcBef>
            </a:pPr>
            <a:r>
              <a:rPr lang="zh-CN" altLang="en-US" sz="34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L</a:t>
            </a:r>
            <a:r>
              <a:rPr lang="zh-CN" altLang="en-US" sz="3400" b="1" baseline="-3000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3400" b="1">
              <a:solidFill>
                <a:schemeClr val="bg1"/>
              </a:solidFill>
              <a:latin typeface="Verdana" panose="020B0604030504040204" pitchFamily="34" charset="0"/>
              <a:ea typeface="黑体" panose="02010609060101010101" pitchFamily="49" charset="-122"/>
            </a:endParaRPr>
          </a:p>
        </p:txBody>
      </p:sp>
      <p:graphicFrame>
        <p:nvGraphicFramePr>
          <p:cNvPr id="33870" name="Group 78"/>
          <p:cNvGraphicFramePr>
            <a:graphicFrameLocks noGrp="1"/>
          </p:cNvGraphicFramePr>
          <p:nvPr/>
        </p:nvGraphicFramePr>
        <p:xfrm>
          <a:off x="431800" y="2349500"/>
          <a:ext cx="7993063" cy="1939925"/>
        </p:xfrm>
        <a:graphic>
          <a:graphicData uri="http://schemas.openxmlformats.org/drawingml/2006/table">
            <a:tbl>
              <a:tblPr/>
              <a:tblGrid>
                <a:gridCol w="1692275"/>
                <a:gridCol w="1725613"/>
                <a:gridCol w="2714625"/>
                <a:gridCol w="1860550"/>
              </a:tblGrid>
              <a:tr h="8985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kumimoji="0" lang="en-US" altLang="zh-CN" sz="24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两端的电压  </a:t>
                      </a:r>
                      <a:r>
                        <a:rPr kumimoji="0" lang="en-US" altLang="zh-CN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en-US" altLang="zh-CN" sz="24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 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kumimoji="0" lang="en-US" altLang="zh-CN" sz="24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两端的电压 </a:t>
                      </a:r>
                      <a:r>
                        <a:rPr kumimoji="0" lang="en-US" altLang="zh-CN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en-US" altLang="zh-CN" sz="24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 V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两灯串联部分两端的总电压 </a:t>
                      </a:r>
                      <a:r>
                        <a:rPr kumimoji="0" lang="en-US" altLang="zh-CN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 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 V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电源两端的电压</a:t>
                      </a:r>
                      <a:r>
                        <a:rPr kumimoji="0" lang="zh-CN" altLang="en-US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en-US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'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 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3823" name="Rectangle 4"/>
          <p:cNvSpPr>
            <a:spLocks noChangeArrowheads="1"/>
          </p:cNvSpPr>
          <p:nvPr/>
        </p:nvSpPr>
        <p:spPr bwMode="auto">
          <a:xfrm>
            <a:off x="431800" y="1268413"/>
            <a:ext cx="2114550" cy="538162"/>
          </a:xfrm>
          <a:prstGeom prst="rect">
            <a:avLst/>
          </a:prstGeom>
          <a:gradFill rotWithShape="1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</a:gradFill>
          <a:ln w="19050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/>
              <a:t>记录数据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33824" name="Rectangle 32"/>
          <p:cNvSpPr>
            <a:spLocks noChangeArrowheads="1"/>
          </p:cNvSpPr>
          <p:nvPr/>
        </p:nvSpPr>
        <p:spPr bwMode="auto">
          <a:xfrm>
            <a:off x="431800" y="4797425"/>
            <a:ext cx="49672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</a:rPr>
              <a:t>　　分析数据得出结论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一、探究串联电路电压的规律</a:t>
            </a:r>
          </a:p>
        </p:txBody>
      </p:sp>
    </p:spTree>
    <p:extLst>
      <p:ext uri="{BB962C8B-B14F-4D97-AF65-F5344CB8AC3E}">
        <p14:creationId xmlns:p14="http://schemas.microsoft.com/office/powerpoint/2010/main" val="2126074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2"/>
          <p:cNvSpPr>
            <a:spLocks noChangeArrowheads="1"/>
          </p:cNvSpPr>
          <p:nvPr/>
        </p:nvSpPr>
        <p:spPr bwMode="auto">
          <a:xfrm>
            <a:off x="406042" y="1718682"/>
            <a:ext cx="8027988" cy="633412"/>
          </a:xfrm>
          <a:prstGeom prst="rect">
            <a:avLst/>
          </a:prstGeom>
          <a:solidFill>
            <a:srgbClr val="FFDB93"/>
          </a:solidFill>
          <a:ln w="2857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　　串联电路总电压等于各部分两端电压之和。</a:t>
            </a:r>
          </a:p>
        </p:txBody>
      </p:sp>
      <p:sp>
        <p:nvSpPr>
          <p:cNvPr id="32771" name="Rectangle 31"/>
          <p:cNvSpPr>
            <a:spLocks noChangeArrowheads="1"/>
          </p:cNvSpPr>
          <p:nvPr/>
        </p:nvSpPr>
        <p:spPr bwMode="auto">
          <a:xfrm>
            <a:off x="2674580" y="5512807"/>
            <a:ext cx="2519362" cy="633412"/>
          </a:xfrm>
          <a:prstGeom prst="rect">
            <a:avLst/>
          </a:prstGeom>
          <a:solidFill>
            <a:srgbClr val="FFDB93"/>
          </a:solidFill>
          <a:ln w="2857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2800" b="1" i="1">
                <a:solidFill>
                  <a:srgbClr val="000000"/>
                </a:solidFill>
                <a:latin typeface="Times New Roman" panose="02020603050405020304" pitchFamily="18" charset="0"/>
              </a:rPr>
              <a:t>U=U</a:t>
            </a:r>
            <a:r>
              <a:rPr lang="zh-CN" altLang="en-US" sz="2800" b="1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b="1" i="1">
                <a:solidFill>
                  <a:srgbClr val="000000"/>
                </a:solidFill>
                <a:latin typeface="Times New Roman" panose="02020603050405020304" pitchFamily="18" charset="0"/>
              </a:rPr>
              <a:t>+U</a:t>
            </a:r>
            <a:r>
              <a:rPr lang="zh-CN" altLang="en-US" sz="2800" b="1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</a:p>
        </p:txBody>
      </p:sp>
      <p:grpSp>
        <p:nvGrpSpPr>
          <p:cNvPr id="32772" name="Group 4"/>
          <p:cNvGrpSpPr>
            <a:grpSpLocks/>
          </p:cNvGrpSpPr>
          <p:nvPr/>
        </p:nvGrpSpPr>
        <p:grpSpPr bwMode="auto">
          <a:xfrm>
            <a:off x="2242780" y="2582282"/>
            <a:ext cx="3744912" cy="2736850"/>
            <a:chOff x="0" y="0"/>
            <a:chExt cx="2359" cy="1724"/>
          </a:xfrm>
        </p:grpSpPr>
        <p:sp>
          <p:nvSpPr>
            <p:cNvPr id="32773" name="Rectangle 5"/>
            <p:cNvSpPr>
              <a:spLocks noChangeArrowheads="1"/>
            </p:cNvSpPr>
            <p:nvPr/>
          </p:nvSpPr>
          <p:spPr bwMode="auto">
            <a:xfrm>
              <a:off x="0" y="476"/>
              <a:ext cx="2359" cy="108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774" name="AutoShape 21"/>
            <p:cNvSpPr>
              <a:spLocks noChangeArrowheads="1"/>
            </p:cNvSpPr>
            <p:nvPr/>
          </p:nvSpPr>
          <p:spPr bwMode="auto">
            <a:xfrm>
              <a:off x="590" y="318"/>
              <a:ext cx="309" cy="306"/>
            </a:xfrm>
            <a:prstGeom prst="flowChartSummingJunction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2775" name="Text Box 7"/>
            <p:cNvSpPr txBox="1">
              <a:spLocks noChangeArrowheads="1"/>
            </p:cNvSpPr>
            <p:nvPr/>
          </p:nvSpPr>
          <p:spPr bwMode="auto">
            <a:xfrm>
              <a:off x="1542" y="0"/>
              <a:ext cx="341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b="1">
                  <a:latin typeface="Times New Roman" panose="02020603050405020304" pitchFamily="18" charset="0"/>
                </a:rPr>
                <a:t>L</a:t>
              </a:r>
              <a:r>
                <a:rPr lang="en-US" sz="2800" b="1" baseline="-25000">
                  <a:latin typeface="Times New Roman" panose="02020603050405020304" pitchFamily="18" charset="0"/>
                </a:rPr>
                <a:t>2</a:t>
              </a:r>
            </a:p>
          </p:txBody>
        </p:sp>
        <p:grpSp>
          <p:nvGrpSpPr>
            <p:cNvPr id="32776" name="Group 8"/>
            <p:cNvGrpSpPr>
              <a:grpSpLocks/>
            </p:cNvGrpSpPr>
            <p:nvPr/>
          </p:nvGrpSpPr>
          <p:grpSpPr bwMode="auto">
            <a:xfrm>
              <a:off x="522" y="1463"/>
              <a:ext cx="283" cy="170"/>
              <a:chOff x="0" y="0"/>
              <a:chExt cx="256" cy="142"/>
            </a:xfrm>
          </p:grpSpPr>
          <p:sp>
            <p:nvSpPr>
              <p:cNvPr id="32777" name="Rectangle 15"/>
              <p:cNvSpPr>
                <a:spLocks noChangeArrowheads="1"/>
              </p:cNvSpPr>
              <p:nvPr/>
            </p:nvSpPr>
            <p:spPr bwMode="auto"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/>
              </a:p>
            </p:txBody>
          </p:sp>
          <p:sp>
            <p:nvSpPr>
              <p:cNvPr id="32778" name="Line 16"/>
              <p:cNvSpPr>
                <a:spLocks noChangeShapeType="1"/>
              </p:cNvSpPr>
              <p:nvPr/>
            </p:nvSpPr>
            <p:spPr bwMode="auto">
              <a:xfrm flipV="1">
                <a:off x="29" y="0"/>
                <a:ext cx="227" cy="8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79" name="Oval 17"/>
              <p:cNvSpPr>
                <a:spLocks noChangeArrowheads="1"/>
              </p:cNvSpPr>
              <p:nvPr/>
            </p:nvSpPr>
            <p:spPr bwMode="auto"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/>
              </a:p>
            </p:txBody>
          </p:sp>
        </p:grpSp>
        <p:grpSp>
          <p:nvGrpSpPr>
            <p:cNvPr id="32780" name="Group 12"/>
            <p:cNvGrpSpPr>
              <a:grpSpLocks/>
            </p:cNvGrpSpPr>
            <p:nvPr/>
          </p:nvGrpSpPr>
          <p:grpSpPr bwMode="auto">
            <a:xfrm>
              <a:off x="1587" y="1384"/>
              <a:ext cx="85" cy="340"/>
              <a:chOff x="0" y="0"/>
              <a:chExt cx="85" cy="340"/>
            </a:xfrm>
          </p:grpSpPr>
          <p:sp>
            <p:nvSpPr>
              <p:cNvPr id="32781" name="Rectangle 19"/>
              <p:cNvSpPr>
                <a:spLocks noChangeArrowheads="1"/>
              </p:cNvSpPr>
              <p:nvPr/>
            </p:nvSpPr>
            <p:spPr bwMode="auto"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/>
              </a:p>
            </p:txBody>
          </p:sp>
          <p:sp>
            <p:nvSpPr>
              <p:cNvPr id="32782" name="Line 20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3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83" name="Line 21"/>
              <p:cNvSpPr>
                <a:spLocks noChangeShapeType="1"/>
              </p:cNvSpPr>
              <p:nvPr/>
            </p:nvSpPr>
            <p:spPr bwMode="auto">
              <a:xfrm>
                <a:off x="85" y="85"/>
                <a:ext cx="0" cy="17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2784" name="AutoShape 21"/>
            <p:cNvSpPr>
              <a:spLocks noChangeArrowheads="1"/>
            </p:cNvSpPr>
            <p:nvPr/>
          </p:nvSpPr>
          <p:spPr bwMode="auto">
            <a:xfrm>
              <a:off x="1551" y="318"/>
              <a:ext cx="309" cy="306"/>
            </a:xfrm>
            <a:prstGeom prst="flowChartSummingJunction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2785" name="Text Box 17"/>
            <p:cNvSpPr txBox="1">
              <a:spLocks noChangeArrowheads="1"/>
            </p:cNvSpPr>
            <p:nvPr/>
          </p:nvSpPr>
          <p:spPr bwMode="auto">
            <a:xfrm>
              <a:off x="613" y="0"/>
              <a:ext cx="341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b="1">
                  <a:latin typeface="Times New Roman" panose="02020603050405020304" pitchFamily="18" charset="0"/>
                </a:rPr>
                <a:t>L</a:t>
              </a:r>
              <a:r>
                <a:rPr lang="en-US" sz="2800" b="1" baseline="-25000">
                  <a:latin typeface="Times New Roman" panose="02020603050405020304" pitchFamily="18" charset="0"/>
                </a:rPr>
                <a:t>1</a:t>
              </a:r>
            </a:p>
          </p:txBody>
        </p:sp>
      </p:grpSp>
      <p:grpSp>
        <p:nvGrpSpPr>
          <p:cNvPr id="32786" name="Group 18"/>
          <p:cNvGrpSpPr>
            <a:grpSpLocks/>
          </p:cNvGrpSpPr>
          <p:nvPr/>
        </p:nvGrpSpPr>
        <p:grpSpPr bwMode="auto">
          <a:xfrm>
            <a:off x="2279292" y="3734807"/>
            <a:ext cx="3635375" cy="1131887"/>
            <a:chOff x="0" y="0"/>
            <a:chExt cx="2290" cy="713"/>
          </a:xfrm>
        </p:grpSpPr>
        <p:sp>
          <p:nvSpPr>
            <p:cNvPr id="32787" name="Line 19"/>
            <p:cNvSpPr>
              <a:spLocks noChangeShapeType="1"/>
            </p:cNvSpPr>
            <p:nvPr/>
          </p:nvSpPr>
          <p:spPr bwMode="auto">
            <a:xfrm>
              <a:off x="1134" y="0"/>
              <a:ext cx="0" cy="29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8" name="Line 20"/>
            <p:cNvSpPr>
              <a:spLocks noChangeShapeType="1"/>
            </p:cNvSpPr>
            <p:nvPr/>
          </p:nvSpPr>
          <p:spPr bwMode="auto">
            <a:xfrm>
              <a:off x="0" y="181"/>
              <a:ext cx="10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triangle" w="med" len="lg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9" name="Line 21"/>
            <p:cNvSpPr>
              <a:spLocks noChangeShapeType="1"/>
            </p:cNvSpPr>
            <p:nvPr/>
          </p:nvSpPr>
          <p:spPr bwMode="auto">
            <a:xfrm>
              <a:off x="1202" y="204"/>
              <a:ext cx="10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triangle" w="med" len="lg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0" name="Line 22"/>
            <p:cNvSpPr>
              <a:spLocks noChangeShapeType="1"/>
            </p:cNvSpPr>
            <p:nvPr/>
          </p:nvSpPr>
          <p:spPr bwMode="auto">
            <a:xfrm>
              <a:off x="23" y="567"/>
              <a:ext cx="22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triangle" w="med" len="lg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1" name="Rectangle 23"/>
            <p:cNvSpPr>
              <a:spLocks noChangeArrowheads="1"/>
            </p:cNvSpPr>
            <p:nvPr/>
          </p:nvSpPr>
          <p:spPr bwMode="auto">
            <a:xfrm>
              <a:off x="998" y="386"/>
              <a:ext cx="278" cy="3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b="1" i="1">
                  <a:solidFill>
                    <a:srgbClr val="CC0000"/>
                  </a:solidFill>
                  <a:latin typeface="Times New Roman" panose="02020603050405020304" pitchFamily="18" charset="0"/>
                </a:rPr>
                <a:t>U</a:t>
              </a:r>
            </a:p>
          </p:txBody>
        </p:sp>
        <p:sp>
          <p:nvSpPr>
            <p:cNvPr id="32792" name="Rectangle 24"/>
            <p:cNvSpPr>
              <a:spLocks noChangeArrowheads="1"/>
            </p:cNvSpPr>
            <p:nvPr/>
          </p:nvSpPr>
          <p:spPr bwMode="auto">
            <a:xfrm>
              <a:off x="454" y="23"/>
              <a:ext cx="354" cy="3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b="1" i="1">
                  <a:solidFill>
                    <a:srgbClr val="CC0000"/>
                  </a:solidFill>
                  <a:latin typeface="Times New Roman" panose="02020603050405020304" pitchFamily="18" charset="0"/>
                </a:rPr>
                <a:t>U</a:t>
              </a:r>
              <a:r>
                <a:rPr lang="zh-CN" altLang="en-US" sz="2800" b="1" baseline="-25000">
                  <a:solidFill>
                    <a:srgbClr val="CC0000"/>
                  </a:solidFill>
                  <a:latin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32793" name="Rectangle 25"/>
            <p:cNvSpPr>
              <a:spLocks noChangeArrowheads="1"/>
            </p:cNvSpPr>
            <p:nvPr/>
          </p:nvSpPr>
          <p:spPr bwMode="auto">
            <a:xfrm>
              <a:off x="1542" y="23"/>
              <a:ext cx="354" cy="3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b="1" i="1">
                  <a:solidFill>
                    <a:srgbClr val="CC0000"/>
                  </a:solidFill>
                  <a:latin typeface="Times New Roman" panose="02020603050405020304" pitchFamily="18" charset="0"/>
                </a:rPr>
                <a:t>U</a:t>
              </a:r>
              <a:r>
                <a:rPr lang="zh-CN" altLang="en-US" sz="2800" b="1" baseline="-25000">
                  <a:solidFill>
                    <a:srgbClr val="CC0000"/>
                  </a:solidFill>
                  <a:latin typeface="Times New Roman" panose="02020603050405020304" pitchFamily="18" charset="0"/>
                </a:rPr>
                <a:t>2</a:t>
              </a:r>
              <a:endParaRPr lang="en-US" sz="2800" b="1" baseline="-25000">
                <a:solidFill>
                  <a:srgbClr val="CC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32797" name="Rectangle 4"/>
          <p:cNvSpPr>
            <a:spLocks noChangeArrowheads="1"/>
          </p:cNvSpPr>
          <p:nvPr/>
        </p:nvSpPr>
        <p:spPr bwMode="auto">
          <a:xfrm>
            <a:off x="406042" y="997957"/>
            <a:ext cx="2114550" cy="538162"/>
          </a:xfrm>
          <a:prstGeom prst="rect">
            <a:avLst/>
          </a:prstGeom>
          <a:gradFill rotWithShape="1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</a:gradFill>
          <a:ln w="19050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/>
              <a:t>结　论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一、探究串联电路电压的规律</a:t>
            </a:r>
          </a:p>
        </p:txBody>
      </p:sp>
    </p:spTree>
    <p:extLst>
      <p:ext uri="{BB962C8B-B14F-4D97-AF65-F5344CB8AC3E}">
        <p14:creationId xmlns:p14="http://schemas.microsoft.com/office/powerpoint/2010/main" val="2395417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animBg="1" autoUpdateAnimBg="0"/>
    </p:bldLst>
  </p:timing>
</p:sld>
</file>

<file path=ppt/theme/theme1.xml><?xml version="1.0" encoding="utf-8"?>
<a:theme xmlns:a="http://schemas.openxmlformats.org/drawingml/2006/main" name="1_柴庆杰的模板">
  <a:themeElements>
    <a:clrScheme name="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Profile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第16章电压和电阻模板张泉" id="{C88F21FF-D0A6-4DBD-8F59-9EC5D114ED2E}" vid="{6CCFC9DE-ECE9-49E7-87C4-89831B34E2A1}"/>
    </a:ext>
  </a:extLst>
</a:theme>
</file>

<file path=ppt/theme/theme2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第16章电压和电阻模板张泉" id="{C88F21FF-D0A6-4DBD-8F59-9EC5D114ED2E}" vid="{7B2B4898-202E-4C7F-92DA-0A3D7A779A85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第16章电压和电阻模板张泉</Template>
  <TotalTime>6</TotalTime>
  <Words>312</Words>
  <Application>Microsoft Office PowerPoint</Application>
  <PresentationFormat>全屏显示(4:3)</PresentationFormat>
  <Paragraphs>119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4" baseType="lpstr">
      <vt:lpstr>맑은 고딕</vt:lpstr>
      <vt:lpstr>黑体</vt:lpstr>
      <vt:lpstr>华文仿宋</vt:lpstr>
      <vt:lpstr>华文行楷</vt:lpstr>
      <vt:lpstr>华文楷体</vt:lpstr>
      <vt:lpstr>华文中宋</vt:lpstr>
      <vt:lpstr>楷体_GB2312</vt:lpstr>
      <vt:lpstr>宋体</vt:lpstr>
      <vt:lpstr>Arial</vt:lpstr>
      <vt:lpstr>Calibri</vt:lpstr>
      <vt:lpstr>Calibri Light</vt:lpstr>
      <vt:lpstr>Times New Roman</vt:lpstr>
      <vt:lpstr>Verdana</vt:lpstr>
      <vt:lpstr>Wingdings</vt:lpstr>
      <vt:lpstr>1_柴庆杰的模板</vt:lpstr>
      <vt:lpstr>Office 主题</vt:lpstr>
      <vt:lpstr>第16章 第2节 串并联电路电压的规律</vt:lpstr>
      <vt:lpstr>我想对十年前的自己说：积极向上</vt:lpstr>
      <vt:lpstr>PowerPoint 演示文稿</vt:lpstr>
      <vt:lpstr>一、探究串联电路电压的规律</vt:lpstr>
      <vt:lpstr>一、探究串联电路电压的规律</vt:lpstr>
      <vt:lpstr>一、探究串联电路电压的规律</vt:lpstr>
      <vt:lpstr>一、探究串联电路电压的规律</vt:lpstr>
      <vt:lpstr>一、探究串联电路电压的规律</vt:lpstr>
      <vt:lpstr>一、探究串联电路电压的规律</vt:lpstr>
      <vt:lpstr>二、探究并联电路电压的规律</vt:lpstr>
      <vt:lpstr>二、探究并联电路电压的规律</vt:lpstr>
      <vt:lpstr>二、探究并联电路电压的规律</vt:lpstr>
      <vt:lpstr>二、探究并联电路电压的规律</vt:lpstr>
      <vt:lpstr>二、探究并联电路电压的规律</vt:lpstr>
      <vt:lpstr>二、探究并联电路电压的规律</vt:lpstr>
      <vt:lpstr>想想做做</vt:lpstr>
      <vt:lpstr>练一练</vt:lpstr>
      <vt:lpstr>PowerPoint 演示文稿</vt:lpstr>
    </vt:vector>
  </TitlesOfParts>
  <Company>jiameianfang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第16章 第2节 串并联电路电压的规律</dc:title>
  <dc:creator>张泉</dc:creator>
  <cp:lastModifiedBy>张泉</cp:lastModifiedBy>
  <cp:revision>2</cp:revision>
  <dcterms:created xsi:type="dcterms:W3CDTF">2013-10-04T09:52:20Z</dcterms:created>
  <dcterms:modified xsi:type="dcterms:W3CDTF">2013-10-04T09:58:31Z</dcterms:modified>
</cp:coreProperties>
</file>