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5" r:id="rId2"/>
  </p:sldMasterIdLst>
  <p:notesMasterIdLst>
    <p:notesMasterId r:id="rId18"/>
  </p:notesMasterIdLst>
  <p:handoutMasterIdLst>
    <p:handoutMasterId r:id="rId19"/>
  </p:handoutMasterIdLst>
  <p:sldIdLst>
    <p:sldId id="262" r:id="rId3"/>
    <p:sldId id="263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6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3D25F-903F-49D0-BD7C-9BA23C48581A}" type="datetimeFigureOut">
              <a:rPr lang="zh-CN" altLang="en-US" smtClean="0"/>
              <a:t>2013/10/5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46AB3-7E25-4ADC-8C69-05DA5831DA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3343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00233-97E9-434F-935E-01162C9F596A}" type="datetimeFigureOut">
              <a:rPr lang="zh-CN" altLang="en-US" smtClean="0"/>
              <a:t>2013/10/5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545E8-EB90-4575-AD89-187D93028D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5244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9032C-17B7-4C47-8540-722B0016AD8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904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63513" y="116632"/>
            <a:ext cx="7667625" cy="754063"/>
            <a:chOff x="143942" y="154657"/>
            <a:chExt cx="7668418" cy="754063"/>
          </a:xfrm>
        </p:grpSpPr>
        <p:sp>
          <p:nvSpPr>
            <p:cNvPr id="9" name="Rectangle 2"/>
            <p:cNvSpPr txBox="1">
              <a:spLocks noChangeArrowheads="1"/>
            </p:cNvSpPr>
            <p:nvPr/>
          </p:nvSpPr>
          <p:spPr bwMode="auto">
            <a:xfrm>
              <a:off x="900385" y="332904"/>
              <a:ext cx="6911975" cy="431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rgbClr val="0000FF"/>
                  </a:solidFill>
                  <a:latin typeface="Verdana" pitchFamily="34" charset="0"/>
                </a:rPr>
                <a:t>齐河县第四中学</a:t>
              </a:r>
              <a:endParaRPr lang="zh-CN" altLang="en-US" sz="1600" b="1" dirty="0">
                <a:solidFill>
                  <a:srgbClr val="0000FF"/>
                </a:solidFill>
                <a:latin typeface="Verdana" pitchFamily="34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942" y="154657"/>
              <a:ext cx="755650" cy="754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A3BA5D3-2A78-4FC8-B440-69A6AFE5D3B5}" type="datetime1">
              <a:rPr lang="zh-CN" altLang="en-US" smtClean="0"/>
              <a:t>2013/10/5 Saturday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685800" y="1318072"/>
            <a:ext cx="7772400" cy="19192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132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67257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167257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9F3D4-D294-46EF-9925-E233FD9C2487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2013/10/5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9"/>
            <a:ext cx="1626296" cy="1032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061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10866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5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6093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Rectangle 5"/>
          <p:cNvSpPr txBox="1">
            <a:spLocks noChangeArrowheads="1"/>
          </p:cNvSpPr>
          <p:nvPr userDrawn="1"/>
        </p:nvSpPr>
        <p:spPr>
          <a:xfrm>
            <a:off x="329853" y="6343650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prstClr val="black">
                    <a:tint val="75000"/>
                  </a:prstClr>
                </a:solidFill>
              </a:rPr>
              <a:t>张泉</a:t>
            </a:r>
            <a:r>
              <a:rPr lang="en-US" altLang="zh-CN" dirty="0" smtClean="0">
                <a:solidFill>
                  <a:prstClr val="black">
                    <a:tint val="75000"/>
                  </a:prstClr>
                </a:solidFill>
              </a:rPr>
              <a:t>-:527494284</a:t>
            </a: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887411" y="-190500"/>
            <a:ext cx="1841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39AF087-7C11-46AF-B007-9F0FFB960171}" type="slidenum">
              <a:rPr lang="en-US" altLang="zh-CN" sz="6600" i="1" smtClean="0">
                <a:solidFill>
                  <a:srgbClr val="C00000"/>
                </a:solidFill>
              </a:rPr>
              <a:t>‹#›</a:t>
            </a:fld>
            <a:endParaRPr lang="zh-CN" altLang="en-US" sz="6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086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2FE0-6D46-4385-BFB5-DC21BD19A4F9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2013/10/5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28650" y="3397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628650" y="2023270"/>
            <a:ext cx="7886700" cy="3975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523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987426"/>
            <a:ext cx="2949178" cy="48815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9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9022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341" y="101838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9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2717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226" y="614855"/>
            <a:ext cx="4101627" cy="3894083"/>
          </a:xfrm>
          <a:prstGeom prst="roundRect">
            <a:avLst>
              <a:gd name="adj" fmla="val 49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 Box 2"/>
          <p:cNvSpPr txBox="1">
            <a:spLocks noChangeArrowheads="1"/>
          </p:cNvSpPr>
          <p:nvPr userDrawn="1"/>
        </p:nvSpPr>
        <p:spPr bwMode="auto">
          <a:xfrm>
            <a:off x="1717675" y="4000500"/>
            <a:ext cx="58975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齐河县第四中学</a:t>
            </a:r>
          </a:p>
        </p:txBody>
      </p:sp>
      <p:sp>
        <p:nvSpPr>
          <p:cNvPr id="8" name="Text Box 2"/>
          <p:cNvSpPr txBox="1">
            <a:spLocks noChangeArrowheads="1"/>
          </p:cNvSpPr>
          <p:nvPr userDrawn="1"/>
        </p:nvSpPr>
        <p:spPr bwMode="auto">
          <a:xfrm>
            <a:off x="1717675" y="5194300"/>
            <a:ext cx="58975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张  泉</a:t>
            </a:r>
          </a:p>
        </p:txBody>
      </p:sp>
    </p:spTree>
    <p:extLst>
      <p:ext uri="{BB962C8B-B14F-4D97-AF65-F5344CB8AC3E}">
        <p14:creationId xmlns:p14="http://schemas.microsoft.com/office/powerpoint/2010/main" val="7247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569508-25F4-4616-9F6B-BAB0221E1FEB}" type="datetimeFigureOut">
              <a:rPr lang="zh-CN" altLang="en-US"/>
              <a:pPr/>
              <a:t>2013/10/5 Saturday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6DF49-4B29-4372-8F4F-00FD255A477A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7778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8E5EB2-7AFD-4446-B995-60A6D5BDE09A}" type="datetimeFigureOut">
              <a:rPr lang="zh-CN" altLang="en-US"/>
              <a:pPr/>
              <a:t>2013/10/5 Saturday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9D128-415C-4AFF-ADE8-67A25C8E4DA4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8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E8513F4-5D36-42AF-8E50-44169EE4CCF1}" type="datetime1">
              <a:rPr lang="zh-CN" altLang="en-US" smtClean="0"/>
              <a:t>2013/10/5 Saturday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dirty="0" smtClean="0"/>
              <a:t>课间展示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48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561B208-B4D1-4355-BFAF-0657704B781D}" type="datetime1">
              <a:rPr lang="zh-CN" altLang="en-US" smtClean="0"/>
              <a:t>2013/10/5 Saturday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51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25564CA-F25E-490A-8A99-79F981583686}" type="datetime1">
              <a:rPr lang="zh-CN" altLang="en-US" smtClean="0"/>
              <a:t>2013/10/5 Saturday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628650" y="1346374"/>
            <a:ext cx="8001000" cy="46907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3547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38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686CE4F-B4B4-4E01-8333-716780956A46}" type="datetime1">
              <a:rPr lang="zh-CN" altLang="en-US" smtClean="0"/>
              <a:t>2013/10/5 Saturday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C7B4A21-6890-448A-B78F-0DB825742FF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28650" y="3397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628650" y="2023270"/>
            <a:ext cx="7886700" cy="3975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522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945579"/>
            <a:ext cx="7772400" cy="1236789"/>
          </a:xfrm>
        </p:spPr>
        <p:txBody>
          <a:bodyPr anchor="b">
            <a:normAutofit/>
          </a:bodyPr>
          <a:lstStyle>
            <a:lvl1pPr algn="l">
              <a:defRPr sz="4800" baseline="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章第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节 声音的特性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48641"/>
            <a:ext cx="5935218" cy="396938"/>
          </a:xfrm>
        </p:spPr>
        <p:txBody>
          <a:bodyPr/>
          <a:lstStyle>
            <a:lvl1pPr marL="0" indent="0" algn="l">
              <a:buNone/>
              <a:defRPr sz="2400" baseline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人民教育出版社 八年级物理上册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100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457200" y="1636941"/>
            <a:ext cx="8229600" cy="2283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lang="zh-CN" altLang="en-US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buFont typeface="Wingdings" panose="05000000000000000000" pitchFamily="2" charset="2"/>
              <a:buChar char="Ø"/>
              <a:defRPr lang="zh-CN" altLang="en-US" dirty="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3pPr>
            <a:lvl4pPr>
              <a:def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4pPr>
            <a:lvl5pPr>
              <a:def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10604"/>
            <a:ext cx="1626296" cy="976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0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3" name="Rectangle 5"/>
          <p:cNvSpPr txBox="1">
            <a:spLocks noChangeArrowheads="1"/>
          </p:cNvSpPr>
          <p:nvPr userDrawn="1"/>
        </p:nvSpPr>
        <p:spPr>
          <a:xfrm>
            <a:off x="1143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张泉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687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0100" y="146942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8FB8-BE4A-4AEC-917D-1FD318D9BEC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2013/10/5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1135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2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 txBox="1">
            <a:spLocks/>
          </p:cNvSpPr>
          <p:nvPr userDrawn="1"/>
        </p:nvSpPr>
        <p:spPr>
          <a:xfrm>
            <a:off x="2728912" y="1"/>
            <a:ext cx="6415087" cy="76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prstClr val="white"/>
                </a:solidFill>
              </a:rPr>
              <a:t>单击此处编辑母版标题样式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43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954758"/>
            <a:ext cx="5869533" cy="61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116632"/>
            <a:ext cx="755572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043608" y="332656"/>
            <a:ext cx="5832475" cy="3968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0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齐河县第四中学</a:t>
            </a:r>
            <a:endParaRPr lang="zh-CN" altLang="en-US" sz="2000" b="0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5447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4" r:id="rId5"/>
    <p:sldLayoutId id="2147483683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0" cap="none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华文行楷" pitchFamily="2" charset="-122"/>
          <a:ea typeface="华文行楷" pitchFamily="2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9pPr>
    </p:titleStyle>
    <p:bodyStyle>
      <a:lvl1pPr marL="469900" indent="-469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1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3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5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27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1663-E278-4A58-B39B-0266669F5DE2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2013/10/5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9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400" dirty="0" smtClean="0"/>
              <a:t>第</a:t>
            </a:r>
            <a:r>
              <a:rPr lang="en-US" altLang="zh-CN" sz="4400" dirty="0" smtClean="0"/>
              <a:t>16</a:t>
            </a:r>
            <a:r>
              <a:rPr lang="zh-CN" altLang="en-US" sz="4400" dirty="0" smtClean="0"/>
              <a:t>章 </a:t>
            </a:r>
            <a:r>
              <a:rPr lang="zh-CN" altLang="en-US" sz="4400" dirty="0" smtClean="0"/>
              <a:t>第</a:t>
            </a:r>
            <a:r>
              <a:rPr lang="en-US" altLang="zh-CN" sz="4400" dirty="0"/>
              <a:t>4</a:t>
            </a:r>
            <a:r>
              <a:rPr lang="zh-CN" altLang="en-US" sz="4400" dirty="0" smtClean="0"/>
              <a:t>节 变阻器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1" y="548641"/>
            <a:ext cx="4700789" cy="396938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人民教育出版社 九年级物理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24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3"/>
          <p:cNvSpPr>
            <a:spLocks noChangeArrowheads="1"/>
          </p:cNvSpPr>
          <p:nvPr/>
        </p:nvSpPr>
        <p:spPr bwMode="auto">
          <a:xfrm>
            <a:off x="539750" y="1520825"/>
            <a:ext cx="51847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pitchFamily="49" charset="-122"/>
              </a:rPr>
              <a:t>　　能表示出阻值的变阻器。</a:t>
            </a:r>
            <a:endParaRPr lang="zh-CN" altLang="en-US" sz="2800"/>
          </a:p>
        </p:txBody>
      </p:sp>
      <p:sp>
        <p:nvSpPr>
          <p:cNvPr id="31748" name="Rectangle 12"/>
          <p:cNvSpPr>
            <a:spLocks noChangeArrowheads="1"/>
          </p:cNvSpPr>
          <p:nvPr/>
        </p:nvSpPr>
        <p:spPr bwMode="auto">
          <a:xfrm>
            <a:off x="1403350" y="5842000"/>
            <a:ext cx="240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CC0000"/>
                </a:solidFill>
              </a:rPr>
              <a:t>旋钮式</a:t>
            </a:r>
            <a:r>
              <a:rPr lang="zh-CN" altLang="en-US" sz="2400" b="1">
                <a:solidFill>
                  <a:schemeClr val="tx2"/>
                </a:solidFill>
              </a:rPr>
              <a:t>电阻箱</a:t>
            </a:r>
          </a:p>
        </p:txBody>
      </p:sp>
      <p:pic>
        <p:nvPicPr>
          <p:cNvPr id="31749" name="Picture 18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276475"/>
            <a:ext cx="4176712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19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76475"/>
            <a:ext cx="3529013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5" name="Rectangle 12"/>
          <p:cNvSpPr>
            <a:spLocks noChangeArrowheads="1"/>
          </p:cNvSpPr>
          <p:nvPr/>
        </p:nvSpPr>
        <p:spPr bwMode="auto">
          <a:xfrm>
            <a:off x="5759450" y="5805488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tx2"/>
                </a:solidFill>
              </a:rPr>
              <a:t>内部结构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三、电阻箱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633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 descr="E:\01商乐\05区工作\04课题组\做ppt\16章 电压电阻\电压电阻图\16-4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268413"/>
            <a:ext cx="8715375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3294063" y="5205413"/>
            <a:ext cx="1716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tx2"/>
                </a:solidFill>
              </a:rPr>
              <a:t>电位器</a:t>
            </a:r>
          </a:p>
        </p:txBody>
      </p:sp>
      <p:pic>
        <p:nvPicPr>
          <p:cNvPr id="30725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四、变阻器的作用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19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http://image.suning.cn/content/catentries/00000000010330/000000000103305672/fullimage/000000000103305672_1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700213"/>
            <a:ext cx="3906837" cy="390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7" descr="http://pic8.nipic.com/20100622/4282793_171054214561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1773238"/>
            <a:ext cx="2717800" cy="376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椭圆 8"/>
          <p:cNvSpPr>
            <a:spLocks noChangeArrowheads="1"/>
          </p:cNvSpPr>
          <p:nvPr/>
        </p:nvSpPr>
        <p:spPr bwMode="auto">
          <a:xfrm>
            <a:off x="2089150" y="4159250"/>
            <a:ext cx="912813" cy="6572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9702" name="椭圆 9"/>
          <p:cNvSpPr>
            <a:spLocks noChangeArrowheads="1"/>
          </p:cNvSpPr>
          <p:nvPr/>
        </p:nvSpPr>
        <p:spPr bwMode="auto">
          <a:xfrm>
            <a:off x="5449888" y="4000500"/>
            <a:ext cx="1022350" cy="9493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9703" name="直接箭头连接符 11"/>
          <p:cNvCxnSpPr>
            <a:cxnSpLocks noChangeShapeType="1"/>
          </p:cNvCxnSpPr>
          <p:nvPr/>
        </p:nvCxnSpPr>
        <p:spPr bwMode="auto">
          <a:xfrm rot="16200000" flipH="1">
            <a:off x="2928938" y="4743450"/>
            <a:ext cx="1046162" cy="97313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直接箭头连接符 13"/>
          <p:cNvCxnSpPr>
            <a:cxnSpLocks noChangeShapeType="1"/>
          </p:cNvCxnSpPr>
          <p:nvPr/>
        </p:nvCxnSpPr>
        <p:spPr bwMode="auto">
          <a:xfrm rot="10800000" flipV="1">
            <a:off x="3951288" y="4816475"/>
            <a:ext cx="1606550" cy="912813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5" name="Rectangle 4"/>
          <p:cNvSpPr>
            <a:spLocks noChangeArrowheads="1"/>
          </p:cNvSpPr>
          <p:nvPr/>
        </p:nvSpPr>
        <p:spPr bwMode="auto">
          <a:xfrm>
            <a:off x="3257550" y="5765800"/>
            <a:ext cx="17160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电位器</a:t>
            </a:r>
          </a:p>
        </p:txBody>
      </p:sp>
      <p:pic>
        <p:nvPicPr>
          <p:cNvPr id="2970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37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1" name="Picture 9" descr="07104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449388"/>
            <a:ext cx="7413625" cy="476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647700" y="1808163"/>
            <a:ext cx="3384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/>
              <a:t>汽车油量表原理</a:t>
            </a:r>
          </a:p>
        </p:txBody>
      </p:sp>
      <p:pic>
        <p:nvPicPr>
          <p:cNvPr id="2867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031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Box 2"/>
          <p:cNvSpPr>
            <a:spLocks noChangeArrowheads="1"/>
          </p:cNvSpPr>
          <p:nvPr/>
        </p:nvSpPr>
        <p:spPr bwMode="auto">
          <a:xfrm>
            <a:off x="431800" y="1592263"/>
            <a:ext cx="7993063" cy="106680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800" b="1">
                <a:solidFill>
                  <a:srgbClr val="000000"/>
                </a:solidFill>
              </a:rPr>
              <a:t>能改变接入电路中电阻大小的元件叫做变阻器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2" name="TextBox 3"/>
          <p:cNvSpPr>
            <a:spLocks noChangeArrowheads="1"/>
          </p:cNvSpPr>
          <p:nvPr/>
        </p:nvSpPr>
        <p:spPr bwMode="auto">
          <a:xfrm>
            <a:off x="431800" y="5103813"/>
            <a:ext cx="7920038" cy="593725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．电位器是变阻器在生活中的应用。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3" name="TextBox 4"/>
          <p:cNvSpPr>
            <a:spLocks noChangeArrowheads="1"/>
          </p:cNvSpPr>
          <p:nvPr/>
        </p:nvSpPr>
        <p:spPr bwMode="auto">
          <a:xfrm>
            <a:off x="431800" y="3059113"/>
            <a:ext cx="7956550" cy="1539875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．滑动变阻器通过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</a:rPr>
              <a:t>改变接入电路中电阻线长度来改变接入电阻，从而改变电流，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应串联在电路，接线注意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一上一下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。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课堂小结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428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226" y="614855"/>
            <a:ext cx="4101627" cy="3894083"/>
          </a:xfrm>
          <a:prstGeom prst="roundRect">
            <a:avLst>
              <a:gd name="adj" fmla="val 49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717675" y="4000500"/>
            <a:ext cx="58975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齐河县第四中学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717675" y="5194300"/>
            <a:ext cx="58975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张  泉</a:t>
            </a:r>
          </a:p>
        </p:txBody>
      </p:sp>
    </p:spTree>
    <p:extLst>
      <p:ext uri="{BB962C8B-B14F-4D97-AF65-F5344CB8AC3E}">
        <p14:creationId xmlns:p14="http://schemas.microsoft.com/office/powerpoint/2010/main" val="270103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115910" y="114322"/>
            <a:ext cx="2500649" cy="989014"/>
          </a:xfrm>
        </p:spPr>
        <p:txBody>
          <a:bodyPr>
            <a:noAutofit/>
          </a:bodyPr>
          <a:lstStyle/>
          <a:p>
            <a:r>
              <a:rPr lang="zh-CN" altLang="en-US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每日励志</a:t>
            </a:r>
            <a:endParaRPr lang="zh-CN" altLang="en-US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我想对十年前的自己说：积极向上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606156" y="5476275"/>
            <a:ext cx="24224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QQ:527494284</a:t>
            </a:r>
            <a:endParaRPr lang="zh-CN" altLang="en-US" sz="2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27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5" descr="http://image.suning.cn/content/catentries/00000000010330/000000000103305672/fullimage/000000000103305672_1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700213"/>
            <a:ext cx="3906837" cy="390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Text Box 3"/>
          <p:cNvSpPr txBox="1">
            <a:spLocks noChangeArrowheads="1"/>
          </p:cNvSpPr>
          <p:nvPr/>
        </p:nvSpPr>
        <p:spPr bwMode="auto">
          <a:xfrm>
            <a:off x="190500" y="5643563"/>
            <a:ext cx="4162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/>
              <a:t>．观察调光灯亮度变化</a:t>
            </a:r>
          </a:p>
        </p:txBody>
      </p:sp>
      <p:pic>
        <p:nvPicPr>
          <p:cNvPr id="4110" name="Picture 7" descr="http://pic8.nipic.com/20100622/4282793_171054214561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773238"/>
            <a:ext cx="2717800" cy="376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1" name="Text Box 3"/>
          <p:cNvSpPr txBox="1">
            <a:spLocks noChangeArrowheads="1"/>
          </p:cNvSpPr>
          <p:nvPr/>
        </p:nvSpPr>
        <p:spPr bwMode="auto">
          <a:xfrm>
            <a:off x="4718050" y="5680075"/>
            <a:ext cx="41624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/>
              <a:t>．倾听音箱音量的变化</a:t>
            </a:r>
          </a:p>
        </p:txBody>
      </p:sp>
      <p:pic>
        <p:nvPicPr>
          <p:cNvPr id="411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演示实验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21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Box 2"/>
          <p:cNvSpPr>
            <a:spLocks noChangeArrowheads="1"/>
          </p:cNvSpPr>
          <p:nvPr/>
        </p:nvSpPr>
        <p:spPr bwMode="auto">
          <a:xfrm>
            <a:off x="0" y="933451"/>
            <a:ext cx="8550275" cy="12287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2D2D8A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　　沿铅笔芯移动导线夹，小灯泡的亮度怎样变化？</a:t>
            </a:r>
            <a:endParaRPr lang="en-US" sz="2800" b="1" dirty="0">
              <a:solidFill>
                <a:srgbClr val="0066CC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　　你认为灯泡的亮度为什么会这样变化？</a:t>
            </a:r>
            <a:endParaRPr lang="en-US" sz="2800" b="1" dirty="0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pic>
        <p:nvPicPr>
          <p:cNvPr id="37892" name="Picture 1" descr="E:\01商乐\05区工作\04课题组\做ppt\16章 电压电阻\电压电阻图\16-4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2301876"/>
            <a:ext cx="6288087" cy="363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矩形 5"/>
          <p:cNvSpPr>
            <a:spLocks noChangeArrowheads="1"/>
          </p:cNvSpPr>
          <p:nvPr/>
        </p:nvSpPr>
        <p:spPr bwMode="auto">
          <a:xfrm>
            <a:off x="3779838" y="5481638"/>
            <a:ext cx="1403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tx2"/>
                </a:solidFill>
              </a:rPr>
              <a:t>铅笔芯</a:t>
            </a:r>
          </a:p>
        </p:txBody>
      </p:sp>
      <p:pic>
        <p:nvPicPr>
          <p:cNvPr id="3789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想想做做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582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0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2" name="Text Box 5"/>
          <p:cNvSpPr txBox="1">
            <a:spLocks noChangeArrowheads="1"/>
          </p:cNvSpPr>
          <p:nvPr/>
        </p:nvSpPr>
        <p:spPr bwMode="auto">
          <a:xfrm>
            <a:off x="1079500" y="5768975"/>
            <a:ext cx="3311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20738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28725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6713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0066CC"/>
                </a:solidFill>
                <a:latin typeface="宋体" panose="02010600030101010101" pitchFamily="2" charset="-122"/>
              </a:rPr>
              <a:t>滑动变阻器</a:t>
            </a:r>
          </a:p>
        </p:txBody>
      </p:sp>
      <p:pic>
        <p:nvPicPr>
          <p:cNvPr id="36875" name="Picture 11" descr="滑线变阻器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312988"/>
            <a:ext cx="4284663" cy="321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6" name="矩形 2"/>
          <p:cNvSpPr>
            <a:spLocks noChangeArrowheads="1"/>
          </p:cNvSpPr>
          <p:nvPr/>
        </p:nvSpPr>
        <p:spPr bwMode="auto">
          <a:xfrm>
            <a:off x="468313" y="1376363"/>
            <a:ext cx="84248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</a:rPr>
              <a:t>   </a:t>
            </a:r>
            <a:r>
              <a:rPr lang="zh-CN" altLang="en-US" sz="2800" b="1"/>
              <a:t>能改变接入电路中电阻大小的元件叫做</a:t>
            </a:r>
            <a:r>
              <a:rPr lang="zh-CN" altLang="en-US" sz="2800" b="1">
                <a:solidFill>
                  <a:srgbClr val="CC0000"/>
                </a:solidFill>
              </a:rPr>
              <a:t>变阻器</a:t>
            </a:r>
            <a:r>
              <a:rPr lang="zh-CN" altLang="en-US" sz="2800" b="1"/>
              <a:t>。</a:t>
            </a:r>
          </a:p>
        </p:txBody>
      </p:sp>
      <p:pic>
        <p:nvPicPr>
          <p:cNvPr id="36878" name="Picture 19" descr="图片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2205038"/>
            <a:ext cx="3529013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9" name="Text Box 5"/>
          <p:cNvSpPr txBox="1">
            <a:spLocks noChangeArrowheads="1"/>
          </p:cNvSpPr>
          <p:nvPr/>
        </p:nvSpPr>
        <p:spPr bwMode="auto">
          <a:xfrm>
            <a:off x="6119813" y="5842000"/>
            <a:ext cx="1584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20738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28725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6713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66CC"/>
                </a:solidFill>
                <a:latin typeface="宋体" panose="02010600030101010101" pitchFamily="2" charset="-122"/>
              </a:rPr>
              <a:t>电阻箱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一、变阻器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616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9"/>
          <p:cNvSpPr>
            <a:spLocks noChangeArrowheads="1"/>
          </p:cNvSpPr>
          <p:nvPr/>
        </p:nvSpPr>
        <p:spPr bwMode="auto">
          <a:xfrm>
            <a:off x="431800" y="5768975"/>
            <a:ext cx="32194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　（</a:t>
            </a:r>
            <a:r>
              <a:rPr lang="en-US" altLang="zh-CN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）元件符号：</a:t>
            </a:r>
          </a:p>
        </p:txBody>
      </p:sp>
      <p:pic>
        <p:nvPicPr>
          <p:cNvPr id="3584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5784850"/>
            <a:ext cx="15843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Rectangle 9"/>
          <p:cNvSpPr>
            <a:spLocks noChangeArrowheads="1"/>
          </p:cNvSpPr>
          <p:nvPr/>
        </p:nvSpPr>
        <p:spPr bwMode="auto">
          <a:xfrm>
            <a:off x="431800" y="4508500"/>
            <a:ext cx="35766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　（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）结构示意图：</a:t>
            </a:r>
          </a:p>
        </p:txBody>
      </p:sp>
      <p:pic>
        <p:nvPicPr>
          <p:cNvPr id="35848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2" descr="E:\01商乐\05区工作\04课题组\做ppt\16章 电压电阻\电压电阻图\16-4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"/>
          <a:stretch>
            <a:fillRect/>
          </a:stretch>
        </p:blipFill>
        <p:spPr bwMode="auto">
          <a:xfrm>
            <a:off x="3995738" y="2312988"/>
            <a:ext cx="4068762" cy="206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0" name="Rectangle 9"/>
          <p:cNvSpPr>
            <a:spLocks noChangeArrowheads="1"/>
          </p:cNvSpPr>
          <p:nvPr/>
        </p:nvSpPr>
        <p:spPr bwMode="auto">
          <a:xfrm>
            <a:off x="431800" y="2312988"/>
            <a:ext cx="286385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　</a:t>
            </a:r>
            <a:r>
              <a:rPr lang="en-US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．图示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（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）实物图：</a:t>
            </a:r>
          </a:p>
        </p:txBody>
      </p:sp>
      <p:sp>
        <p:nvSpPr>
          <p:cNvPr id="35852" name="Text Box 5"/>
          <p:cNvSpPr txBox="1">
            <a:spLocks noChangeArrowheads="1"/>
          </p:cNvSpPr>
          <p:nvPr/>
        </p:nvSpPr>
        <p:spPr bwMode="auto">
          <a:xfrm>
            <a:off x="503238" y="1268413"/>
            <a:ext cx="80645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20738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28725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6713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．工作原理：改变接入电路中电阻线的长度来</a:t>
            </a:r>
            <a:br>
              <a:rPr lang="zh-CN" altLang="en-US" sz="2800" b="1">
                <a:latin typeface="宋体" panose="02010600030101010101" pitchFamily="2" charset="-122"/>
              </a:rPr>
            </a:br>
            <a:r>
              <a:rPr lang="zh-CN" altLang="en-US" sz="2800" b="1">
                <a:latin typeface="宋体" panose="02010600030101010101" pitchFamily="2" charset="-122"/>
              </a:rPr>
              <a:t>　改变接入电阻，从而改变电流。</a:t>
            </a:r>
          </a:p>
        </p:txBody>
      </p:sp>
      <p:pic>
        <p:nvPicPr>
          <p:cNvPr id="3584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8" y="4257675"/>
            <a:ext cx="3100387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二、滑动变阻器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157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6" grpId="0"/>
      <p:bldP spid="35850" grpId="0"/>
      <p:bldP spid="358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431800" y="1268413"/>
            <a:ext cx="6372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（</a:t>
            </a:r>
            <a:r>
              <a:rPr lang="en-US" sz="2800" b="1">
                <a:latin typeface="Times New Roman" panose="02020603050405020304" pitchFamily="18" charset="0"/>
              </a:rPr>
              <a:t>1</a:t>
            </a:r>
            <a:r>
              <a:rPr lang="en-US" altLang="zh-CN" sz="2800" b="1">
                <a:latin typeface="Times New Roman" panose="02020603050405020304" pitchFamily="18" charset="0"/>
              </a:rPr>
              <a:t>）</a:t>
            </a:r>
            <a:r>
              <a:rPr lang="zh-CN" altLang="en-US" sz="2800" b="1">
                <a:latin typeface="Times New Roman" panose="02020603050405020304" pitchFamily="18" charset="0"/>
              </a:rPr>
              <a:t>观察滑动变阻器的结构</a:t>
            </a: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599226" y="4376737"/>
            <a:ext cx="820896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  （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）滑动变阻器的使用：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应串联在电路中，接入两个接线柱，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中一个，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中一个，即要</a:t>
            </a:r>
            <a:r>
              <a:rPr lang="zh-CN" alt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一上一下</a:t>
            </a:r>
            <a:r>
              <a:rPr lang="zh-CN" alt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。 </a:t>
            </a:r>
          </a:p>
        </p:txBody>
      </p:sp>
      <p:pic>
        <p:nvPicPr>
          <p:cNvPr id="34821" name="Picture 2" descr="E:\01商乐\05区工作\04课题组\做ppt\16章 电压电阻\电压电阻图\16-4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" b="5447"/>
          <a:stretch>
            <a:fillRect/>
          </a:stretch>
        </p:blipFill>
        <p:spPr bwMode="auto">
          <a:xfrm>
            <a:off x="1619250" y="1773238"/>
            <a:ext cx="5440363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328769" y="742156"/>
            <a:ext cx="5000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．</a:t>
            </a:r>
            <a:r>
              <a:rPr lang="zh-CN" altLang="en-US" sz="2800" b="1" dirty="0"/>
              <a:t>练习使用滑动变阻器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8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E:\01商乐\05区工作\04课题组\做ppt\16章 电压电阻\电压电阻图\16-4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1782763"/>
            <a:ext cx="5905500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431800" y="1412875"/>
            <a:ext cx="53308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 连接滑动变阻器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431800" y="1470026"/>
            <a:ext cx="78120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</a:t>
            </a:r>
          </a:p>
        </p:txBody>
      </p:sp>
      <p:pic>
        <p:nvPicPr>
          <p:cNvPr id="33799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31800" y="5789613"/>
            <a:ext cx="74882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CC"/>
                </a:solidFill>
              </a:rPr>
              <a:t>　　连通电路前应将滑片放到什么位置上？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31800" y="5213351"/>
            <a:ext cx="3276600" cy="519112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CC"/>
                </a:solidFill>
                <a:latin typeface="宋体" panose="02010600030101010101" pitchFamily="2" charset="-122"/>
              </a:rPr>
              <a:t>想一想</a:t>
            </a: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431800" y="836613"/>
            <a:ext cx="74533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zh-CN" altLang="en-US" sz="2800" b="1" dirty="0"/>
              <a:t>实验：用滑动变阻器改变小灯泡的亮度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52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503238" y="765175"/>
            <a:ext cx="7740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</a:rPr>
              <a:t>）实验：用滑动变阻器控制电阻两端的电压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503238" y="2457450"/>
            <a:ext cx="41402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　　闭合开关</a:t>
            </a:r>
            <a:r>
              <a:rPr lang="en-US" sz="2800" b="1">
                <a:latin typeface="Times New Roman" panose="02020603050405020304" pitchFamily="18" charset="0"/>
              </a:rPr>
              <a:t>S</a:t>
            </a:r>
            <a:r>
              <a:rPr lang="zh-CN" altLang="en-US" sz="2800" b="1">
                <a:latin typeface="Times New Roman" panose="02020603050405020304" pitchFamily="18" charset="0"/>
              </a:rPr>
              <a:t>，调节滑动变阻器的滑片，使定值电阻</a:t>
            </a:r>
            <a:r>
              <a:rPr lang="en-US" sz="2800" b="1" i="1">
                <a:latin typeface="Times New Roman" panose="02020603050405020304" pitchFamily="18" charset="0"/>
              </a:rPr>
              <a:t>R</a:t>
            </a:r>
            <a:r>
              <a:rPr lang="zh-CN" altLang="en-US" sz="2800" b="1">
                <a:latin typeface="Times New Roman" panose="02020603050405020304" pitchFamily="18" charset="0"/>
              </a:rPr>
              <a:t>两端的电压成整数倍地变化。</a:t>
            </a:r>
          </a:p>
        </p:txBody>
      </p:sp>
      <p:sp>
        <p:nvSpPr>
          <p:cNvPr id="32774" name="Text Box 5"/>
          <p:cNvSpPr txBox="1">
            <a:spLocks noChangeArrowheads="1"/>
          </p:cNvSpPr>
          <p:nvPr/>
        </p:nvSpPr>
        <p:spPr bwMode="auto">
          <a:xfrm>
            <a:off x="431800" y="4724400"/>
            <a:ext cx="7956550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　　换用不同的定值电阻，使电阻成整数倍地变化，闭合开关</a:t>
            </a:r>
            <a:r>
              <a:rPr lang="en-US" sz="2800" b="1">
                <a:latin typeface="Times New Roman" panose="02020603050405020304" pitchFamily="18" charset="0"/>
              </a:rPr>
              <a:t>S</a:t>
            </a:r>
            <a:r>
              <a:rPr lang="zh-CN" altLang="en-US" sz="2800" b="1">
                <a:latin typeface="Times New Roman" panose="02020603050405020304" pitchFamily="18" charset="0"/>
              </a:rPr>
              <a:t>，调节滑动变阻器的滑片，保持每次接入的定值电阻两端的电压不变。</a:t>
            </a:r>
          </a:p>
        </p:txBody>
      </p:sp>
      <p:pic>
        <p:nvPicPr>
          <p:cNvPr id="32775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7" name="Text Box 5"/>
          <p:cNvSpPr txBox="1">
            <a:spLocks noChangeArrowheads="1"/>
          </p:cNvSpPr>
          <p:nvPr/>
        </p:nvSpPr>
        <p:spPr bwMode="auto">
          <a:xfrm>
            <a:off x="1295400" y="162877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连接电路</a:t>
            </a:r>
          </a:p>
        </p:txBody>
      </p:sp>
      <p:grpSp>
        <p:nvGrpSpPr>
          <p:cNvPr id="32779" name="Group 11"/>
          <p:cNvGrpSpPr>
            <a:grpSpLocks/>
          </p:cNvGrpSpPr>
          <p:nvPr/>
        </p:nvGrpSpPr>
        <p:grpSpPr bwMode="auto">
          <a:xfrm>
            <a:off x="4895850" y="1449388"/>
            <a:ext cx="3760788" cy="2921000"/>
            <a:chOff x="3084" y="913"/>
            <a:chExt cx="2369" cy="1840"/>
          </a:xfrm>
        </p:grpSpPr>
        <p:pic>
          <p:nvPicPr>
            <p:cNvPr id="32772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94" t="12727" r="34663" b="38606"/>
            <a:stretch>
              <a:fillRect/>
            </a:stretch>
          </p:blipFill>
          <p:spPr bwMode="auto">
            <a:xfrm>
              <a:off x="3084" y="1003"/>
              <a:ext cx="2369" cy="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8" name="Text Box 10"/>
            <p:cNvSpPr txBox="1">
              <a:spLocks noChangeArrowheads="1"/>
            </p:cNvSpPr>
            <p:nvPr/>
          </p:nvSpPr>
          <p:spPr bwMode="auto">
            <a:xfrm>
              <a:off x="4717" y="913"/>
              <a:ext cx="25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anose="02020603050405020304" pitchFamily="18" charset="0"/>
                </a:rPr>
                <a:t>S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63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柴庆杰的模板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第16章电压和电阻模板张泉" id="{C88F21FF-D0A6-4DBD-8F59-9EC5D114ED2E}" vid="{6CCFC9DE-ECE9-49E7-87C4-89831B34E2A1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第16章电压和电阻模板张泉" id="{C88F21FF-D0A6-4DBD-8F59-9EC5D114ED2E}" vid="{7B2B4898-202E-4C7F-92DA-0A3D7A779A85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第16章电压和电阻模板张泉</Template>
  <TotalTime>4</TotalTime>
  <Words>127</Words>
  <Application>Microsoft Office PowerPoint</Application>
  <PresentationFormat>全屏显示(4:3)</PresentationFormat>
  <Paragraphs>52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맑은 고딕</vt:lpstr>
      <vt:lpstr>黑体</vt:lpstr>
      <vt:lpstr>华文仿宋</vt:lpstr>
      <vt:lpstr>华文行楷</vt:lpstr>
      <vt:lpstr>华文楷体</vt:lpstr>
      <vt:lpstr>华文中宋</vt:lpstr>
      <vt:lpstr>宋体</vt:lpstr>
      <vt:lpstr>Arial</vt:lpstr>
      <vt:lpstr>Calibri</vt:lpstr>
      <vt:lpstr>Calibri Light</vt:lpstr>
      <vt:lpstr>Times New Roman</vt:lpstr>
      <vt:lpstr>Verdana</vt:lpstr>
      <vt:lpstr>Wingdings</vt:lpstr>
      <vt:lpstr>1_柴庆杰的模板</vt:lpstr>
      <vt:lpstr>Office 主题</vt:lpstr>
      <vt:lpstr>第16章 第4节 变阻器</vt:lpstr>
      <vt:lpstr>我想对十年前的自己说：积极向上</vt:lpstr>
      <vt:lpstr>演示实验</vt:lpstr>
      <vt:lpstr>想想做做</vt:lpstr>
      <vt:lpstr>一、变阻器</vt:lpstr>
      <vt:lpstr>二、滑动变阻器</vt:lpstr>
      <vt:lpstr>PowerPoint 演示文稿</vt:lpstr>
      <vt:lpstr>PowerPoint 演示文稿</vt:lpstr>
      <vt:lpstr>PowerPoint 演示文稿</vt:lpstr>
      <vt:lpstr>三、电阻箱</vt:lpstr>
      <vt:lpstr>四、变阻器的作用</vt:lpstr>
      <vt:lpstr>PowerPoint 演示文稿</vt:lpstr>
      <vt:lpstr>练一练</vt:lpstr>
      <vt:lpstr>课堂小结</vt:lpstr>
      <vt:lpstr>PowerPoint 演示文稿</vt:lpstr>
    </vt:vector>
  </TitlesOfParts>
  <Company>jiameianfang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第16章 第4节 变阻器</dc:title>
  <dc:creator>张泉</dc:creator>
  <cp:lastModifiedBy>张泉</cp:lastModifiedBy>
  <cp:revision>1</cp:revision>
  <dcterms:created xsi:type="dcterms:W3CDTF">2013-10-05T02:14:10Z</dcterms:created>
  <dcterms:modified xsi:type="dcterms:W3CDTF">2013-10-05T02:18:57Z</dcterms:modified>
</cp:coreProperties>
</file>