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华文楷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华文楷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12CC74-2E9F-458C-89E1-3575880E82A8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6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64F0A3-90EA-416E-A8CA-B6C72F5980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4CF228-DE16-495F-B765-333905582695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B1AD1-4602-45AE-9261-1DE118AAFD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FA832-AF84-4774-88CD-E7AB0A4FB0E9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16A1C-0133-4BDD-B320-E2F44DD483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4B76-604A-43B1-81FF-824A97803197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360A59-1EF4-45F6-995F-E2508BB3BC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DFCD7F-0ED6-4D2E-B11B-E3A3BB963C64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7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B9731-EACB-4520-A0D1-32129DE176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ECD546-AC90-469C-9B3F-6BE69389D6B1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6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D523D-3F6B-49E2-A868-4E0506442AF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75D653-2E16-4C2A-8863-14173B9223F8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9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A91D57-06D9-43C0-A5DA-BC8583160E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2FB00B-8F46-45F0-81B8-31997F20A5E1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4" name="页脚占位符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E972C-4E09-4E3B-9CDE-1A3C6521905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A31BDE-5984-4619-8425-D2C58785B682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3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33E2D-A7FA-444E-9986-DFD11DF44F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接连接符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D015F6-D53F-49F5-BA2C-120C4EC7818E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7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AECDB-6C10-4D46-90A0-8F32FFA30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9735C-7AFA-4D62-A41A-17547B813B2C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213387-9D12-4064-9DB6-17AA87E74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029" name="文本占位符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2E8E905-0837-457C-850C-6C48645660F7}" type="datetimeFigureOut">
              <a:rPr lang="zh-CN" altLang="en-US"/>
              <a:pPr>
                <a:defRPr/>
              </a:pPr>
              <a:t>2011-5-27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E68C73D-D219-4A8D-A6C1-EBE301DAC8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ea typeface="隶书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华文楷体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华文楷体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华文楷体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华文楷体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华文楷体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00042"/>
            <a:ext cx="86868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altLang="zh-CN" b="1" dirty="0" smtClean="0">
                <a:solidFill>
                  <a:srgbClr val="FF0000"/>
                </a:solidFill>
              </a:rPr>
              <a:t>1.4 </a:t>
            </a:r>
            <a:r>
              <a:rPr lang="zh-CN" altLang="en-US" b="1" dirty="0" smtClean="0">
                <a:solidFill>
                  <a:srgbClr val="FF0000"/>
                </a:solidFill>
              </a:rPr>
              <a:t>尝试科学探究</a:t>
            </a:r>
            <a:br>
              <a:rPr lang="zh-CN" altLang="en-US" b="1" dirty="0" smtClean="0">
                <a:solidFill>
                  <a:srgbClr val="FF0000"/>
                </a:solidFill>
              </a:rPr>
            </a:br>
            <a:endParaRPr lang="zh-CN" altLang="zh-CN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4786313"/>
            <a:ext cx="8715375" cy="1223962"/>
          </a:xfrm>
        </p:spPr>
        <p:txBody>
          <a:bodyPr>
            <a:normAutofit fontScale="92500"/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sz="3600" b="1" dirty="0">
                <a:solidFill>
                  <a:srgbClr val="0070C0"/>
                </a:solidFill>
                <a:cs typeface="+mn-cs"/>
              </a:rPr>
              <a:t>   </a:t>
            </a:r>
            <a:r>
              <a:rPr lang="zh-CN" altLang="en-US" sz="4800" b="1" dirty="0">
                <a:solidFill>
                  <a:srgbClr val="0070C0"/>
                </a:solidFill>
                <a:cs typeface="+mn-cs"/>
              </a:rPr>
              <a:t>伽利略发现了摆的等时</a:t>
            </a:r>
            <a:r>
              <a:rPr lang="zh-CN" altLang="en-US" sz="4800" b="1" dirty="0" smtClean="0">
                <a:solidFill>
                  <a:srgbClr val="0070C0"/>
                </a:solidFill>
                <a:cs typeface="+mn-cs"/>
              </a:rPr>
              <a:t>性原理。</a:t>
            </a:r>
            <a:r>
              <a:rPr lang="zh-CN" altLang="en-US" dirty="0" smtClean="0">
                <a:solidFill>
                  <a:srgbClr val="0070C0"/>
                </a:solidFill>
                <a:cs typeface="+mn-cs"/>
              </a:rPr>
              <a:t> </a:t>
            </a:r>
            <a:endParaRPr lang="zh-CN" altLang="en-US" dirty="0">
              <a:solidFill>
                <a:srgbClr val="0070C0"/>
              </a:solidFill>
              <a:cs typeface="+mn-cs"/>
            </a:endParaRPr>
          </a:p>
        </p:txBody>
      </p:sp>
      <p:pic>
        <p:nvPicPr>
          <p:cNvPr id="10244" name="Picture 4" descr="伽利略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1285875"/>
            <a:ext cx="3786187" cy="296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0" y="500063"/>
            <a:ext cx="95202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第二组：对同一个小球，用不同长度的细线悬挂进行实验。</a:t>
            </a:r>
          </a:p>
        </p:txBody>
      </p:sp>
      <p:pic>
        <p:nvPicPr>
          <p:cNvPr id="22530" name="图片 2" descr="未命名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1688" y="1214438"/>
            <a:ext cx="4510087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 descr="o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571500"/>
            <a:ext cx="20716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云形 3"/>
          <p:cNvSpPr/>
          <p:nvPr/>
        </p:nvSpPr>
        <p:spPr>
          <a:xfrm>
            <a:off x="500063" y="1285875"/>
            <a:ext cx="6286500" cy="471487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u="sng" dirty="0">
                <a:solidFill>
                  <a:srgbClr val="FF0000"/>
                </a:solidFill>
              </a:rPr>
              <a:t>控制变量法</a:t>
            </a:r>
            <a:r>
              <a:rPr lang="zh-CN" altLang="en-US" sz="2800" b="1" dirty="0">
                <a:solidFill>
                  <a:srgbClr val="00B050"/>
                </a:solidFill>
              </a:rPr>
              <a:t>，</a:t>
            </a:r>
            <a:r>
              <a:rPr lang="zh-CN" altLang="en-US" sz="2800" dirty="0">
                <a:solidFill>
                  <a:srgbClr val="00B050"/>
                </a:solidFill>
              </a:rPr>
              <a:t>就是判断几个因素对一个物理量的影响时，每次只让一个因素改变而保持其他因素不变的方法。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0" y="500063"/>
            <a:ext cx="510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/>
                <a:ea typeface="华文楷体"/>
              </a:rPr>
              <a:t>（四）进行实验与收集证据</a:t>
            </a:r>
          </a:p>
        </p:txBody>
      </p:sp>
      <p:pic>
        <p:nvPicPr>
          <p:cNvPr id="24578" name="图片 2" descr="未命名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785813"/>
            <a:ext cx="31400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Box 3"/>
          <p:cNvSpPr txBox="1">
            <a:spLocks noChangeArrowheads="1"/>
          </p:cNvSpPr>
          <p:nvPr/>
        </p:nvSpPr>
        <p:spPr bwMode="auto">
          <a:xfrm>
            <a:off x="357188" y="1500188"/>
            <a:ext cx="47863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第一组实验结果（同样的摆长</a:t>
            </a:r>
            <a:r>
              <a:rPr lang="en-US" altLang="zh-CN" sz="2800">
                <a:solidFill>
                  <a:srgbClr val="0070C0"/>
                </a:solidFill>
                <a:latin typeface="Franklin Gothic Book"/>
                <a:ea typeface="华文楷体"/>
              </a:rPr>
              <a:t>0.25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米，不同的小球）填写下面实验表格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3571875"/>
          <a:ext cx="9144000" cy="28336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  <a:gridCol w="3048000"/>
              </a:tblGrid>
              <a:tr h="10715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10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20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铜球</a:t>
                      </a: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9.9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19.8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铝球</a:t>
                      </a: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9.9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19.8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571500" y="3571875"/>
            <a:ext cx="2500313" cy="1071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143375"/>
            <a:ext cx="3071813" cy="50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600" name="组合 16"/>
          <p:cNvGrpSpPr>
            <a:grpSpLocks/>
          </p:cNvGrpSpPr>
          <p:nvPr/>
        </p:nvGrpSpPr>
        <p:grpSpPr bwMode="auto">
          <a:xfrm>
            <a:off x="0" y="3571875"/>
            <a:ext cx="3214688" cy="1104900"/>
            <a:chOff x="0" y="3571876"/>
            <a:chExt cx="3214678" cy="1104607"/>
          </a:xfrm>
        </p:grpSpPr>
        <p:sp>
          <p:nvSpPr>
            <p:cNvPr id="24601" name="TextBox 12"/>
            <p:cNvSpPr txBox="1">
              <a:spLocks noChangeArrowheads="1"/>
            </p:cNvSpPr>
            <p:nvPr/>
          </p:nvSpPr>
          <p:spPr bwMode="auto">
            <a:xfrm>
              <a:off x="1500166" y="3571876"/>
              <a:ext cx="17145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Franklin Gothic Book"/>
                  <a:ea typeface="华文楷体"/>
                </a:rPr>
                <a:t>摆动次数</a:t>
              </a:r>
            </a:p>
          </p:txBody>
        </p:sp>
        <p:sp>
          <p:nvSpPr>
            <p:cNvPr id="24602" name="TextBox 13"/>
            <p:cNvSpPr txBox="1">
              <a:spLocks noChangeArrowheads="1"/>
            </p:cNvSpPr>
            <p:nvPr/>
          </p:nvSpPr>
          <p:spPr bwMode="auto">
            <a:xfrm>
              <a:off x="0" y="3714753"/>
              <a:ext cx="142872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Franklin Gothic Book"/>
                  <a:ea typeface="华文楷体"/>
                </a:rPr>
                <a:t>时间</a:t>
              </a:r>
              <a:r>
                <a:rPr lang="en-US" altLang="zh-CN" sz="2400">
                  <a:latin typeface="Franklin Gothic Book"/>
                  <a:ea typeface="华文楷体"/>
                </a:rPr>
                <a:t>t/s</a:t>
              </a:r>
              <a:endParaRPr lang="zh-CN" altLang="en-US" sz="2400">
                <a:latin typeface="Franklin Gothic Book"/>
                <a:ea typeface="华文楷体"/>
              </a:endParaRPr>
            </a:p>
          </p:txBody>
        </p:sp>
        <p:sp>
          <p:nvSpPr>
            <p:cNvPr id="24603" name="TextBox 15"/>
            <p:cNvSpPr txBox="1">
              <a:spLocks noChangeArrowheads="1"/>
            </p:cNvSpPr>
            <p:nvPr/>
          </p:nvSpPr>
          <p:spPr bwMode="auto">
            <a:xfrm>
              <a:off x="0" y="4214818"/>
              <a:ext cx="150016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Franklin Gothic Book"/>
                  <a:ea typeface="华文楷体"/>
                </a:rPr>
                <a:t>小球种类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0" y="2214563"/>
            <a:ext cx="9699625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由上表可知：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同样摆长的铜球摆动一次平均所需的时间为：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</a:t>
            </a:r>
            <a:r>
              <a:rPr lang="en-US" altLang="zh-CN" sz="2800" u="sng">
                <a:solidFill>
                  <a:srgbClr val="0070C0"/>
                </a:solidFill>
                <a:latin typeface="Franklin Gothic Book"/>
                <a:ea typeface="华文楷体"/>
              </a:rPr>
              <a:t>0.99s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</a:t>
            </a:r>
            <a:endParaRPr lang="en-US" altLang="zh-CN" sz="2800" u="sng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同样摆长的铝球摆动一次平均所需的时间为：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</a:t>
            </a:r>
            <a:r>
              <a:rPr lang="en-US" altLang="zh-CN" sz="2800" u="sng">
                <a:solidFill>
                  <a:srgbClr val="0070C0"/>
                </a:solidFill>
                <a:latin typeface="Franklin Gothic Book"/>
                <a:ea typeface="华文楷体"/>
              </a:rPr>
              <a:t>0.99s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</a:t>
            </a:r>
            <a:endParaRPr lang="en-US" altLang="zh-CN" sz="2800" u="sng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endParaRPr lang="zh-CN" altLang="en-US" sz="2800">
              <a:latin typeface="Franklin Gothic Book"/>
              <a:ea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0" y="500063"/>
            <a:ext cx="5108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/>
                <a:ea typeface="华文楷体"/>
              </a:rPr>
              <a:t>（四）进行实验与收集证据</a:t>
            </a:r>
          </a:p>
        </p:txBody>
      </p:sp>
      <p:pic>
        <p:nvPicPr>
          <p:cNvPr id="26626" name="图片 2" descr="未命名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785813"/>
            <a:ext cx="3140075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TextBox 3"/>
          <p:cNvSpPr txBox="1">
            <a:spLocks noChangeArrowheads="1"/>
          </p:cNvSpPr>
          <p:nvPr/>
        </p:nvSpPr>
        <p:spPr bwMode="auto">
          <a:xfrm>
            <a:off x="357188" y="1500188"/>
            <a:ext cx="478631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第一组实验结果（同样的摆长</a:t>
            </a:r>
            <a:r>
              <a:rPr lang="en-US" altLang="zh-CN" sz="2800">
                <a:solidFill>
                  <a:srgbClr val="0070C0"/>
                </a:solidFill>
                <a:latin typeface="Franklin Gothic Book"/>
                <a:ea typeface="华文楷体"/>
              </a:rPr>
              <a:t>0.25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米，不同的小球）填写下面实验表格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0" y="3571875"/>
          <a:ext cx="9144000" cy="28336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/>
                <a:gridCol w="3048000"/>
                <a:gridCol w="3048000"/>
              </a:tblGrid>
              <a:tr h="107157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10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20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0.25</a:t>
                      </a: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9.9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19.8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8106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0.16</a:t>
                      </a:r>
                      <a:endParaRPr lang="zh-CN" altLang="en-US" sz="32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7.9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dirty="0" smtClean="0"/>
                        <a:t>15.8</a:t>
                      </a:r>
                      <a:endParaRPr lang="zh-CN" altLang="en-US" sz="3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直接连接符 8"/>
          <p:cNvCxnSpPr/>
          <p:nvPr/>
        </p:nvCxnSpPr>
        <p:spPr>
          <a:xfrm>
            <a:off x="571500" y="3571875"/>
            <a:ext cx="2500313" cy="10715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143375"/>
            <a:ext cx="3071813" cy="5000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648" name="组合 16"/>
          <p:cNvGrpSpPr>
            <a:grpSpLocks/>
          </p:cNvGrpSpPr>
          <p:nvPr/>
        </p:nvGrpSpPr>
        <p:grpSpPr bwMode="auto">
          <a:xfrm>
            <a:off x="0" y="3571875"/>
            <a:ext cx="3214688" cy="1104900"/>
            <a:chOff x="0" y="3571876"/>
            <a:chExt cx="3214678" cy="1104607"/>
          </a:xfrm>
        </p:grpSpPr>
        <p:sp>
          <p:nvSpPr>
            <p:cNvPr id="26649" name="TextBox 12"/>
            <p:cNvSpPr txBox="1">
              <a:spLocks noChangeArrowheads="1"/>
            </p:cNvSpPr>
            <p:nvPr/>
          </p:nvSpPr>
          <p:spPr bwMode="auto">
            <a:xfrm>
              <a:off x="1500166" y="3571876"/>
              <a:ext cx="171451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Franklin Gothic Book"/>
                  <a:ea typeface="华文楷体"/>
                </a:rPr>
                <a:t>摆动次数</a:t>
              </a:r>
            </a:p>
          </p:txBody>
        </p:sp>
        <p:sp>
          <p:nvSpPr>
            <p:cNvPr id="26650" name="TextBox 13"/>
            <p:cNvSpPr txBox="1">
              <a:spLocks noChangeArrowheads="1"/>
            </p:cNvSpPr>
            <p:nvPr/>
          </p:nvSpPr>
          <p:spPr bwMode="auto">
            <a:xfrm>
              <a:off x="0" y="3714753"/>
              <a:ext cx="142872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Franklin Gothic Book"/>
                  <a:ea typeface="华文楷体"/>
                </a:rPr>
                <a:t>时间</a:t>
              </a:r>
              <a:r>
                <a:rPr lang="en-US" altLang="zh-CN" sz="2400">
                  <a:latin typeface="Franklin Gothic Book"/>
                  <a:ea typeface="华文楷体"/>
                </a:rPr>
                <a:t>t/s</a:t>
              </a:r>
              <a:endParaRPr lang="zh-CN" altLang="en-US" sz="2400">
                <a:latin typeface="Franklin Gothic Book"/>
                <a:ea typeface="华文楷体"/>
              </a:endParaRPr>
            </a:p>
          </p:txBody>
        </p:sp>
        <p:sp>
          <p:nvSpPr>
            <p:cNvPr id="26651" name="TextBox 15"/>
            <p:cNvSpPr txBox="1">
              <a:spLocks noChangeArrowheads="1"/>
            </p:cNvSpPr>
            <p:nvPr/>
          </p:nvSpPr>
          <p:spPr bwMode="auto">
            <a:xfrm>
              <a:off x="0" y="4214818"/>
              <a:ext cx="171448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latin typeface="Franklin Gothic Book"/>
                  <a:ea typeface="华文楷体"/>
                </a:rPr>
                <a:t>摆线长</a:t>
              </a:r>
              <a:r>
                <a:rPr lang="en-US" altLang="zh-CN" sz="2400">
                  <a:latin typeface="Franklin Gothic Book"/>
                  <a:ea typeface="华文楷体"/>
                </a:rPr>
                <a:t>l/m</a:t>
              </a:r>
              <a:endParaRPr lang="zh-CN" altLang="en-US" sz="2400">
                <a:latin typeface="Franklin Gothic Book"/>
                <a:ea typeface="华文楷体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0" y="2000250"/>
            <a:ext cx="1028700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由上表可知：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摆长</a:t>
            </a:r>
            <a:r>
              <a:rPr lang="en-US" altLang="zh-CN" sz="2800">
                <a:solidFill>
                  <a:srgbClr val="0070C0"/>
                </a:solidFill>
                <a:latin typeface="Franklin Gothic Book"/>
                <a:ea typeface="华文楷体"/>
              </a:rPr>
              <a:t>0.25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米的摆球摆动一次平均所需的时间为：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</a:t>
            </a:r>
            <a:r>
              <a:rPr lang="en-US" altLang="zh-CN" sz="2800" u="sng">
                <a:solidFill>
                  <a:srgbClr val="0070C0"/>
                </a:solidFill>
                <a:latin typeface="Franklin Gothic Book"/>
                <a:ea typeface="华文楷体"/>
              </a:rPr>
              <a:t>0.99s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  </a:t>
            </a:r>
            <a:endParaRPr lang="en-US" altLang="zh-CN" sz="2800" u="sng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摆长</a:t>
            </a:r>
            <a:r>
              <a:rPr lang="en-US" altLang="zh-CN" sz="2800">
                <a:solidFill>
                  <a:srgbClr val="0070C0"/>
                </a:solidFill>
                <a:latin typeface="Franklin Gothic Book"/>
                <a:ea typeface="华文楷体"/>
              </a:rPr>
              <a:t>0.16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米的摆球摆动一次平均所需的时间为：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</a:t>
            </a:r>
            <a:r>
              <a:rPr lang="en-US" altLang="zh-CN" sz="2800" u="sng">
                <a:solidFill>
                  <a:srgbClr val="0070C0"/>
                </a:solidFill>
                <a:latin typeface="Franklin Gothic Book"/>
                <a:ea typeface="华文楷体"/>
              </a:rPr>
              <a:t>0.79s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  </a:t>
            </a:r>
            <a:endParaRPr lang="en-US" altLang="zh-CN" sz="2800" u="sng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endParaRPr lang="zh-CN" altLang="en-US" sz="2800">
              <a:latin typeface="Franklin Gothic Book"/>
              <a:ea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extBox 1"/>
          <p:cNvSpPr txBox="1">
            <a:spLocks noChangeArrowheads="1"/>
          </p:cNvSpPr>
          <p:nvPr/>
        </p:nvSpPr>
        <p:spPr bwMode="auto">
          <a:xfrm>
            <a:off x="0" y="571500"/>
            <a:ext cx="3467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/>
                <a:ea typeface="华文楷体"/>
              </a:rPr>
              <a:t>（五）分析与论证</a:t>
            </a:r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428625" y="2000250"/>
            <a:ext cx="7366000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    悬线长度相等时，摆球的摆动快慢与摆球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的轻重（材料）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     </a:t>
            </a:r>
            <a:endParaRPr lang="en-US" altLang="zh-CN" sz="2800" u="sng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    摆球摆动一次的时间只跟悬线的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 </a:t>
            </a:r>
            <a:endParaRPr lang="en-US" altLang="zh-CN" sz="2800" u="sng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有关；悬线越长，摆球摆动</a:t>
            </a:r>
            <a:r>
              <a:rPr lang="zh-CN" altLang="en-US" sz="2800" u="sng">
                <a:solidFill>
                  <a:srgbClr val="0070C0"/>
                </a:solidFill>
                <a:latin typeface="Franklin Gothic Book"/>
                <a:ea typeface="华文楷体"/>
              </a:rPr>
              <a:t>         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214688" y="2643188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/>
              </a:rPr>
              <a:t>无关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286500" y="3286125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/>
              </a:rPr>
              <a:t>长短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143500" y="3929063"/>
            <a:ext cx="9032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/>
              </a:rPr>
              <a:t>越慢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extBox 1"/>
          <p:cNvSpPr txBox="1">
            <a:spLocks noChangeArrowheads="1"/>
          </p:cNvSpPr>
          <p:nvPr/>
        </p:nvSpPr>
        <p:spPr bwMode="auto">
          <a:xfrm>
            <a:off x="0" y="571500"/>
            <a:ext cx="22367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/>
                <a:ea typeface="华文楷体"/>
              </a:rPr>
              <a:t>（六）评估</a:t>
            </a:r>
          </a:p>
        </p:txBody>
      </p:sp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857250" y="1500188"/>
            <a:ext cx="8032750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探究过程进行评估是非常必要的。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评估一般包括以下方面：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（</a:t>
            </a:r>
            <a:r>
              <a:rPr lang="en-US" altLang="zh-CN" sz="2400">
                <a:solidFill>
                  <a:srgbClr val="0070C0"/>
                </a:solidFill>
                <a:latin typeface="Franklin Gothic Book"/>
                <a:ea typeface="华文楷体"/>
              </a:rPr>
              <a:t>1</a:t>
            </a: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）实验数据测量的是否准确，怎样做能够使误差更小；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（</a:t>
            </a:r>
            <a:r>
              <a:rPr lang="en-US" altLang="zh-CN" sz="2400">
                <a:solidFill>
                  <a:srgbClr val="0070C0"/>
                </a:solidFill>
                <a:latin typeface="Franklin Gothic Book"/>
                <a:ea typeface="华文楷体"/>
              </a:rPr>
              <a:t>2</a:t>
            </a: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）实验的结论与生活经验和实实是否符合；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（</a:t>
            </a:r>
            <a:r>
              <a:rPr lang="en-US" altLang="zh-CN" sz="2400">
                <a:solidFill>
                  <a:srgbClr val="0070C0"/>
                </a:solidFill>
                <a:latin typeface="Franklin Gothic Book"/>
                <a:ea typeface="华文楷体"/>
              </a:rPr>
              <a:t>3</a:t>
            </a: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）那些实验前没有考虑到的因素可能对实验产生影响；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（</a:t>
            </a:r>
            <a:r>
              <a:rPr lang="en-US" altLang="zh-CN" sz="2400">
                <a:solidFill>
                  <a:srgbClr val="0070C0"/>
                </a:solidFill>
                <a:latin typeface="Franklin Gothic Book"/>
                <a:ea typeface="华文楷体"/>
              </a:rPr>
              <a:t>4</a:t>
            </a: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）实验过程中遇到了哪些困难，是怎样解决的，有什么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70C0"/>
                </a:solidFill>
                <a:latin typeface="Franklin Gothic Book"/>
                <a:ea typeface="华文楷体"/>
              </a:rPr>
              <a:t>经验和教训等等。</a:t>
            </a:r>
            <a:endParaRPr lang="en-US" altLang="zh-CN" sz="24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endParaRPr lang="zh-CN" altLang="en-US" sz="2400">
              <a:solidFill>
                <a:srgbClr val="0070C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214563" y="428625"/>
            <a:ext cx="1714500" cy="1714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猜  想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与假设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71500" y="2571750"/>
            <a:ext cx="2000250" cy="178593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提出问题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5214938" y="500063"/>
            <a:ext cx="1857375" cy="1785937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制定计划与设计实验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6572250" y="2571750"/>
            <a:ext cx="1857375" cy="16430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进行实验与收集证据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2143125" y="4714875"/>
            <a:ext cx="1857375" cy="1643063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评  估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5143500" y="4643438"/>
            <a:ext cx="1857375" cy="1643062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分  析</a:t>
            </a:r>
            <a:endParaRPr lang="en-US" altLang="zh-CN" sz="2400" b="1" dirty="0">
              <a:solidFill>
                <a:srgbClr val="FF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与论证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3643313" y="2428875"/>
            <a:ext cx="1714500" cy="17145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rgbClr val="FF0000"/>
                </a:solidFill>
              </a:rPr>
              <a:t>交  流 与合作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>
            <a:endCxn id="8" idx="1"/>
          </p:cNvCxnSpPr>
          <p:nvPr/>
        </p:nvCxnSpPr>
        <p:spPr>
          <a:xfrm rot="16200000" flipH="1">
            <a:off x="3250407" y="2035968"/>
            <a:ext cx="679450" cy="6080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stCxn id="3" idx="6"/>
          </p:cNvCxnSpPr>
          <p:nvPr/>
        </p:nvCxnSpPr>
        <p:spPr>
          <a:xfrm>
            <a:off x="2571750" y="3465513"/>
            <a:ext cx="1143000" cy="10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6" idx="7"/>
          </p:cNvCxnSpPr>
          <p:nvPr/>
        </p:nvCxnSpPr>
        <p:spPr>
          <a:xfrm rot="5400000" flipH="1" flipV="1">
            <a:off x="3529807" y="4342606"/>
            <a:ext cx="812800" cy="4143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6200000" flipH="1">
            <a:off x="5000625" y="4071938"/>
            <a:ext cx="642937" cy="6429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8" idx="6"/>
            <a:endCxn id="5" idx="2"/>
          </p:cNvCxnSpPr>
          <p:nvPr/>
        </p:nvCxnSpPr>
        <p:spPr>
          <a:xfrm>
            <a:off x="5357813" y="3286125"/>
            <a:ext cx="1214437" cy="106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stCxn id="8" idx="7"/>
          </p:cNvCxnSpPr>
          <p:nvPr/>
        </p:nvCxnSpPr>
        <p:spPr>
          <a:xfrm rot="5400000" flipH="1" flipV="1">
            <a:off x="4999832" y="2178844"/>
            <a:ext cx="608012" cy="393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左箭头 22"/>
          <p:cNvSpPr/>
          <p:nvPr/>
        </p:nvSpPr>
        <p:spPr>
          <a:xfrm rot="10800000">
            <a:off x="4143375" y="714375"/>
            <a:ext cx="938213" cy="3540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左箭头 23"/>
          <p:cNvSpPr/>
          <p:nvPr/>
        </p:nvSpPr>
        <p:spPr>
          <a:xfrm rot="8097073">
            <a:off x="1491456" y="2147094"/>
            <a:ext cx="731838" cy="279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左箭头 24"/>
          <p:cNvSpPr/>
          <p:nvPr/>
        </p:nvSpPr>
        <p:spPr>
          <a:xfrm rot="13809966">
            <a:off x="6833394" y="2088357"/>
            <a:ext cx="731837" cy="279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左箭头 25"/>
          <p:cNvSpPr/>
          <p:nvPr/>
        </p:nvSpPr>
        <p:spPr>
          <a:xfrm rot="18274558">
            <a:off x="6814344" y="4455319"/>
            <a:ext cx="731838" cy="279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左箭头 26"/>
          <p:cNvSpPr/>
          <p:nvPr/>
        </p:nvSpPr>
        <p:spPr>
          <a:xfrm rot="10800000">
            <a:off x="4214813" y="5572125"/>
            <a:ext cx="731837" cy="2794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左箭头 27"/>
          <p:cNvSpPr/>
          <p:nvPr/>
        </p:nvSpPr>
        <p:spPr>
          <a:xfrm rot="13613282">
            <a:off x="1557338" y="4581525"/>
            <a:ext cx="731837" cy="2778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40" name="矩形 32"/>
          <p:cNvSpPr>
            <a:spLocks noChangeArrowheads="1"/>
          </p:cNvSpPr>
          <p:nvPr/>
        </p:nvSpPr>
        <p:spPr bwMode="auto">
          <a:xfrm>
            <a:off x="0" y="500063"/>
            <a:ext cx="13573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Franklin Gothic Book"/>
                <a:ea typeface="华文楷体"/>
              </a:rPr>
              <a:t>总结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Box 1"/>
          <p:cNvSpPr txBox="1">
            <a:spLocks noChangeArrowheads="1"/>
          </p:cNvSpPr>
          <p:nvPr/>
        </p:nvSpPr>
        <p:spPr bwMode="auto">
          <a:xfrm>
            <a:off x="0" y="500063"/>
            <a:ext cx="906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Franklin Gothic Book"/>
                <a:ea typeface="华文楷体"/>
              </a:rPr>
              <a:t>作业</a:t>
            </a:r>
          </a:p>
        </p:txBody>
      </p:sp>
      <p:sp>
        <p:nvSpPr>
          <p:cNvPr id="31746" name="TextBox 2"/>
          <p:cNvSpPr txBox="1">
            <a:spLocks noChangeArrowheads="1"/>
          </p:cNvSpPr>
          <p:nvPr/>
        </p:nvSpPr>
        <p:spPr bwMode="auto">
          <a:xfrm>
            <a:off x="0" y="1500188"/>
            <a:ext cx="93408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大家都过过玩弹弓的经历，它能把“纸弹”弹射出去。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弹弓弹射的距离究竟与哪些因素有有关呢？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（</a:t>
            </a:r>
            <a:r>
              <a:rPr lang="en-US" altLang="zh-CN" sz="2800">
                <a:solidFill>
                  <a:srgbClr val="0070C0"/>
                </a:solidFill>
                <a:latin typeface="Franklin Gothic Book"/>
                <a:ea typeface="华文楷体"/>
              </a:rPr>
              <a:t>1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）你的猜想是：橡皮筋的多少、粗细、弹性形变程度；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纸弹的体积；用力的大小；弹射的角度等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（</a:t>
            </a:r>
            <a:r>
              <a:rPr lang="en-US" altLang="zh-CN" sz="2800">
                <a:solidFill>
                  <a:srgbClr val="0070C0"/>
                </a:solidFill>
                <a:latin typeface="Franklin Gothic Book"/>
                <a:ea typeface="华文楷体"/>
              </a:rPr>
              <a:t>2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）写出能体验你的猜想的实验方案：</a:t>
            </a: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pPr>
              <a:lnSpc>
                <a:spcPct val="150000"/>
              </a:lnSpc>
            </a:pPr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  <a:p>
            <a:endParaRPr lang="en-US" altLang="zh-CN" sz="2800">
              <a:solidFill>
                <a:srgbClr val="0070C0"/>
              </a:solidFill>
              <a:latin typeface="Franklin Gothic Book"/>
              <a:ea typeface="华文楷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Box 2"/>
          <p:cNvSpPr txBox="1">
            <a:spLocks noChangeArrowheads="1"/>
          </p:cNvSpPr>
          <p:nvPr/>
        </p:nvSpPr>
        <p:spPr bwMode="auto">
          <a:xfrm>
            <a:off x="0" y="571500"/>
            <a:ext cx="34671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Franklin Gothic Book"/>
                <a:ea typeface="华文楷体"/>
              </a:rPr>
              <a:t>一、探究摆的奥秘</a:t>
            </a:r>
          </a:p>
        </p:txBody>
      </p:sp>
      <p:pic>
        <p:nvPicPr>
          <p:cNvPr id="14338" name="图片 4" descr="图片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009775"/>
            <a:ext cx="1928813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3571875" y="1357313"/>
            <a:ext cx="5072063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    小慧家的摆钟走快了，请邻居张师傅帮忙。只见张师傅将摆钟下面的螺母拧几下，摆钟走时就准了。</a:t>
            </a:r>
          </a:p>
        </p:txBody>
      </p:sp>
      <p:pic>
        <p:nvPicPr>
          <p:cNvPr id="14340" name="图片 6" descr="u=3310395913,3404982641&amp;fm=0&amp;gp=20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50" y="4214813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341" name="组合 10"/>
          <p:cNvGrpSpPr>
            <a:grpSpLocks/>
          </p:cNvGrpSpPr>
          <p:nvPr/>
        </p:nvGrpSpPr>
        <p:grpSpPr bwMode="auto">
          <a:xfrm>
            <a:off x="5489575" y="3470275"/>
            <a:ext cx="3160713" cy="2747963"/>
            <a:chOff x="5490087" y="3470669"/>
            <a:chExt cx="3160320" cy="2748040"/>
          </a:xfrm>
        </p:grpSpPr>
        <p:sp>
          <p:nvSpPr>
            <p:cNvPr id="8" name="椭圆形标注 7"/>
            <p:cNvSpPr/>
            <p:nvPr/>
          </p:nvSpPr>
          <p:spPr>
            <a:xfrm rot="3417945">
              <a:off x="5696227" y="3264529"/>
              <a:ext cx="2748040" cy="3160320"/>
            </a:xfrm>
            <a:prstGeom prst="wedgeEllipseCallou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343" name="TextBox 9"/>
            <p:cNvSpPr txBox="1">
              <a:spLocks noChangeArrowheads="1"/>
            </p:cNvSpPr>
            <p:nvPr/>
          </p:nvSpPr>
          <p:spPr bwMode="auto">
            <a:xfrm>
              <a:off x="5857884" y="4143380"/>
              <a:ext cx="2357454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rgbClr val="FF0000"/>
                  </a:solidFill>
                  <a:latin typeface="Franklin Gothic Book"/>
                  <a:ea typeface="华文楷体"/>
                </a:rPr>
                <a:t>张师傅拧摆钟下面的螺母对摆动的快慢会产生什么影响呢？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1"/>
          <p:cNvSpPr txBox="1">
            <a:spLocks noChangeArrowheads="1"/>
          </p:cNvSpPr>
          <p:nvPr/>
        </p:nvSpPr>
        <p:spPr bwMode="auto">
          <a:xfrm>
            <a:off x="0" y="571500"/>
            <a:ext cx="26558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Franklin Gothic Book"/>
                <a:ea typeface="华文楷体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latin typeface="Franklin Gothic Book"/>
                <a:ea typeface="华文楷体"/>
              </a:rPr>
              <a:t>一）提出问题</a:t>
            </a:r>
          </a:p>
        </p:txBody>
      </p:sp>
      <p:pic>
        <p:nvPicPr>
          <p:cNvPr id="15362" name="图片 2" descr="u=3310395913,3404982641&amp;fm=0&amp;gp=20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4000500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标注 3"/>
          <p:cNvSpPr/>
          <p:nvPr/>
        </p:nvSpPr>
        <p:spPr>
          <a:xfrm>
            <a:off x="2786063" y="857250"/>
            <a:ext cx="6072187" cy="3571875"/>
          </a:xfrm>
          <a:prstGeom prst="wedgeRoundRectCallout">
            <a:avLst>
              <a:gd name="adj1" fmla="val -68693"/>
              <a:gd name="adj2" fmla="val 72227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</a:rPr>
              <a:t>1</a:t>
            </a:r>
            <a:r>
              <a:rPr lang="zh-CN" altLang="en-US" sz="2400" dirty="0">
                <a:solidFill>
                  <a:srgbClr val="0070C0"/>
                </a:solidFill>
              </a:rPr>
              <a:t>）张师傅拧摆钟下面的螺母究竟调节了摆钟的什么？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</a:rPr>
              <a:t>2</a:t>
            </a:r>
            <a:r>
              <a:rPr lang="zh-CN" altLang="en-US" sz="2400" dirty="0">
                <a:solidFill>
                  <a:srgbClr val="0070C0"/>
                </a:solidFill>
              </a:rPr>
              <a:t>）为什么会改变了摆钟走时的准确性？</a:t>
            </a:r>
            <a:endParaRPr lang="en-US" altLang="zh-CN" sz="2400" dirty="0">
              <a:solidFill>
                <a:srgbClr val="0070C0"/>
              </a:solidFill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</a:rPr>
              <a:t>3</a:t>
            </a:r>
            <a:r>
              <a:rPr lang="zh-CN" altLang="en-US" sz="2400" dirty="0">
                <a:solidFill>
                  <a:srgbClr val="0070C0"/>
                </a:solidFill>
              </a:rPr>
              <a:t>）摆钟来回摆动的时间是由什么决定的？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2" descr="angel3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29363" y="357188"/>
            <a:ext cx="2814637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云形标注 4"/>
          <p:cNvSpPr/>
          <p:nvPr/>
        </p:nvSpPr>
        <p:spPr>
          <a:xfrm>
            <a:off x="428625" y="2071688"/>
            <a:ext cx="5429250" cy="2928937"/>
          </a:xfrm>
          <a:prstGeom prst="cloudCallout">
            <a:avLst>
              <a:gd name="adj1" fmla="val 59490"/>
              <a:gd name="adj2" fmla="val -5242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</a:rPr>
              <a:t>    </a:t>
            </a:r>
            <a:r>
              <a:rPr lang="zh-CN" altLang="en-US" sz="2400" b="1" u="sng" dirty="0">
                <a:solidFill>
                  <a:srgbClr val="0070C0"/>
                </a:solidFill>
              </a:rPr>
              <a:t>提出问题</a:t>
            </a:r>
            <a:r>
              <a:rPr lang="zh-CN" altLang="en-US" sz="2400" dirty="0">
                <a:solidFill>
                  <a:srgbClr val="FF0000"/>
                </a:solidFill>
              </a:rPr>
              <a:t>是进行科学探究的第一步。爱因斯坦说过，提出问题有时比解决问题更重要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9" descr="girl5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75" y="4643438"/>
            <a:ext cx="714375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图片 8" descr="girl4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86250"/>
            <a:ext cx="1285875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0" y="500063"/>
            <a:ext cx="3479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Franklin Gothic Book"/>
                <a:ea typeface="华文楷体"/>
              </a:rPr>
              <a:t>（二）猜想与假设</a:t>
            </a:r>
          </a:p>
        </p:txBody>
      </p:sp>
      <p:pic>
        <p:nvPicPr>
          <p:cNvPr id="17412" name="图片 4" descr="0024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63" y="571500"/>
            <a:ext cx="1785937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圆角矩形标注 7"/>
          <p:cNvSpPr/>
          <p:nvPr/>
        </p:nvSpPr>
        <p:spPr>
          <a:xfrm>
            <a:off x="285750" y="2357438"/>
            <a:ext cx="2214563" cy="1214437"/>
          </a:xfrm>
          <a:prstGeom prst="wedgeRoundRectCallout">
            <a:avLst>
              <a:gd name="adj1" fmla="val -34136"/>
              <a:gd name="adj2" fmla="val 141662"/>
              <a:gd name="adj3" fmla="val 1666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0070C0"/>
                </a:solidFill>
              </a:rPr>
              <a:t>摆动的快慢可能跟摆锤的轻重有关。</a:t>
            </a:r>
            <a:endParaRPr lang="zh-CN" altLang="en-US" sz="2400" dirty="0">
              <a:solidFill>
                <a:srgbClr val="0070C0"/>
              </a:solidFill>
            </a:endParaRPr>
          </a:p>
        </p:txBody>
      </p:sp>
      <p:sp>
        <p:nvSpPr>
          <p:cNvPr id="11" name="云形标注 10"/>
          <p:cNvSpPr/>
          <p:nvPr/>
        </p:nvSpPr>
        <p:spPr>
          <a:xfrm>
            <a:off x="2786063" y="2428875"/>
            <a:ext cx="2714625" cy="2000250"/>
          </a:xfrm>
          <a:prstGeom prst="cloudCallout">
            <a:avLst>
              <a:gd name="adj1" fmla="val -53917"/>
              <a:gd name="adj2" fmla="val 97119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0000"/>
                </a:solidFill>
              </a:rPr>
              <a:t>摆动的快慢可能跟偏离的角度大小有关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17415" name="图片 11" descr="girl57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05788" y="4714875"/>
            <a:ext cx="938212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椭圆形标注 12"/>
          <p:cNvSpPr/>
          <p:nvPr/>
        </p:nvSpPr>
        <p:spPr>
          <a:xfrm>
            <a:off x="3786188" y="4572000"/>
            <a:ext cx="2857500" cy="1643063"/>
          </a:xfrm>
          <a:prstGeom prst="wedgeEllipseCallout">
            <a:avLst>
              <a:gd name="adj1" fmla="val 112638"/>
              <a:gd name="adj2" fmla="val 2398"/>
            </a:avLst>
          </a:prstGeom>
          <a:solidFill>
            <a:srgbClr val="46D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srgbClr val="FFFF00"/>
                </a:solidFill>
              </a:rPr>
              <a:t>摆动的快慢可能跟摆的长短有关</a:t>
            </a:r>
            <a:endParaRPr lang="zh-CN" alt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o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571500"/>
            <a:ext cx="20716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云形 3"/>
          <p:cNvSpPr/>
          <p:nvPr/>
        </p:nvSpPr>
        <p:spPr>
          <a:xfrm>
            <a:off x="500063" y="1285875"/>
            <a:ext cx="6286500" cy="471487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00B050"/>
                </a:solidFill>
              </a:rPr>
              <a:t>   在科学探究中，猜想不是胡猜乱想，它是以自己的</a:t>
            </a:r>
            <a:r>
              <a:rPr lang="zh-CN" altLang="en-US" sz="2800" u="sng" dirty="0">
                <a:solidFill>
                  <a:srgbClr val="FF0000"/>
                </a:solidFill>
              </a:rPr>
              <a:t>经验</a:t>
            </a:r>
            <a:r>
              <a:rPr lang="zh-CN" altLang="en-US" sz="2800" dirty="0">
                <a:solidFill>
                  <a:srgbClr val="00B050"/>
                </a:solidFill>
              </a:rPr>
              <a:t>和</a:t>
            </a:r>
            <a:r>
              <a:rPr lang="zh-CN" altLang="en-US" sz="2800" u="sng" dirty="0">
                <a:solidFill>
                  <a:srgbClr val="FF0000"/>
                </a:solidFill>
              </a:rPr>
              <a:t>知识</a:t>
            </a:r>
            <a:r>
              <a:rPr lang="zh-CN" altLang="en-US" sz="2800" dirty="0">
                <a:solidFill>
                  <a:srgbClr val="00B050"/>
                </a:solidFill>
              </a:rPr>
              <a:t>为基础作出的一中试探性解释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0" y="571500"/>
            <a:ext cx="44942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Franklin Gothic Book"/>
                <a:ea typeface="华文楷体"/>
              </a:rPr>
              <a:t>（三）制定计划与设计实验</a:t>
            </a:r>
          </a:p>
        </p:txBody>
      </p:sp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642938" y="1285875"/>
            <a:ext cx="771525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   小慧他们想，可以用</a:t>
            </a:r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/>
              </a:rPr>
              <a:t>细线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系上</a:t>
            </a:r>
            <a:r>
              <a:rPr lang="zh-CN" altLang="en-US" sz="2800">
                <a:solidFill>
                  <a:srgbClr val="FF0000"/>
                </a:solidFill>
                <a:latin typeface="Franklin Gothic Book"/>
                <a:ea typeface="华文楷体"/>
              </a:rPr>
              <a:t>小球</a:t>
            </a:r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代替钟摆如图，他们根据刚才提出的一些猜想制定出一个计划进行实验。</a:t>
            </a:r>
          </a:p>
        </p:txBody>
      </p:sp>
      <p:pic>
        <p:nvPicPr>
          <p:cNvPr id="19459" name="图片 4" descr="未命名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25" y="2428875"/>
            <a:ext cx="285750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 descr="o2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571500"/>
            <a:ext cx="2071687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云形 3"/>
          <p:cNvSpPr/>
          <p:nvPr/>
        </p:nvSpPr>
        <p:spPr>
          <a:xfrm>
            <a:off x="500063" y="1285875"/>
            <a:ext cx="6286500" cy="471487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00B050"/>
                </a:solidFill>
              </a:rPr>
              <a:t>   这里，对具体的实物（摆钟）进行了简化，用细线悬挂小球代替，是一个很好是设计。</a:t>
            </a:r>
            <a:r>
              <a:rPr lang="zh-CN" altLang="en-US" sz="2800" dirty="0">
                <a:solidFill>
                  <a:srgbClr val="FF0000"/>
                </a:solidFill>
              </a:rPr>
              <a:t>简化法</a:t>
            </a:r>
            <a:r>
              <a:rPr lang="zh-CN" altLang="en-US" sz="2800" dirty="0">
                <a:solidFill>
                  <a:srgbClr val="00B050"/>
                </a:solidFill>
              </a:rPr>
              <a:t>是物理学研究中常用的方法。</a:t>
            </a:r>
            <a:endParaRPr lang="zh-CN" altLang="en-US" sz="28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0" y="642938"/>
            <a:ext cx="9161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70C0"/>
                </a:solidFill>
                <a:latin typeface="Franklin Gothic Book"/>
                <a:ea typeface="华文楷体"/>
              </a:rPr>
              <a:t>第一组：用同样长的细线，分别挂上铜球和铝球做实验。</a:t>
            </a:r>
          </a:p>
        </p:txBody>
      </p:sp>
      <p:pic>
        <p:nvPicPr>
          <p:cNvPr id="21506" name="图片 2" descr="未命名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63" y="1428750"/>
            <a:ext cx="4929187" cy="425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跋涉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</TotalTime>
  <Words>974</Words>
  <Application>Microsoft Office PowerPoint</Application>
  <PresentationFormat>全屏显示(4:3)</PresentationFormat>
  <Paragraphs>84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9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Franklin Gothic Book</vt:lpstr>
      <vt:lpstr>华文楷体</vt:lpstr>
      <vt:lpstr>Arial</vt:lpstr>
      <vt:lpstr>Franklin Gothic Medium</vt:lpstr>
      <vt:lpstr>隶书</vt:lpstr>
      <vt:lpstr>Wingdings 2</vt:lpstr>
      <vt:lpstr>Calibri</vt:lpstr>
      <vt:lpstr>宋体</vt:lpstr>
      <vt:lpstr>Wingdings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跋涉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微软用户</cp:lastModifiedBy>
  <cp:revision>3</cp:revision>
  <dcterms:created xsi:type="dcterms:W3CDTF">2009-09-21T06:54:04Z</dcterms:created>
  <dcterms:modified xsi:type="dcterms:W3CDTF">2011-05-27T13:06:59Z</dcterms:modified>
</cp:coreProperties>
</file>