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2010-1-30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2010-1-30</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ideo" Target="file:///F:\2005&#32423;\&#39640;&#19968;&#25945;&#23398;\7&#19975;&#26377;&#24341;&#21147;&#19982;&#33322;&#22825;\&#19975;.MP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万.MPG">
            <a:hlinkClick r:id="" action="ppaction://media"/>
          </p:cNvPr>
          <p:cNvPicPr>
            <a:picLocks noRot="1" noChangeAspect="1" noChangeArrowheads="1"/>
          </p:cNvPicPr>
          <p:nvPr>
            <a:videoFile r:link="rId1"/>
          </p:nvPr>
        </p:nvPicPr>
        <p:blipFill>
          <a:blip r:embed="rId3" cstate="print"/>
          <a:srcRect/>
          <a:stretch>
            <a:fillRect/>
          </a:stretch>
        </p:blipFill>
        <p:spPr bwMode="auto">
          <a:xfrm>
            <a:off x="250825" y="0"/>
            <a:ext cx="8748713" cy="6862763"/>
          </a:xfrm>
          <a:prstGeom prst="rect">
            <a:avLst/>
          </a:prstGeom>
          <a:noFill/>
        </p:spPr>
      </p:pic>
      <p:sp>
        <p:nvSpPr>
          <p:cNvPr id="14341" name="Text Box 1029"/>
          <p:cNvSpPr txBox="1">
            <a:spLocks noChangeArrowheads="1"/>
          </p:cNvSpPr>
          <p:nvPr/>
        </p:nvSpPr>
        <p:spPr bwMode="auto">
          <a:xfrm>
            <a:off x="357158" y="428604"/>
            <a:ext cx="8358246" cy="1754326"/>
          </a:xfrm>
          <a:prstGeom prst="rect">
            <a:avLst/>
          </a:prstGeom>
          <a:noFill/>
          <a:ln w="9525">
            <a:noFill/>
            <a:miter lim="800000"/>
            <a:headEnd/>
            <a:tailEnd/>
          </a:ln>
          <a:effectLst/>
        </p:spPr>
        <p:txBody>
          <a:bodyPr wrap="square">
            <a:spAutoFit/>
          </a:bodyPr>
          <a:lstStyle/>
          <a:p>
            <a:pPr>
              <a:buFontTx/>
              <a:buNone/>
            </a:pPr>
            <a:r>
              <a:rPr lang="en-US" altLang="zh-CN" sz="4800" dirty="0" smtClean="0">
                <a:solidFill>
                  <a:srgbClr val="FF0000"/>
                </a:solidFill>
              </a:rPr>
              <a:t>5.3 </a:t>
            </a:r>
            <a:r>
              <a:rPr lang="zh-CN" altLang="en-US" sz="4800" dirty="0" smtClean="0">
                <a:solidFill>
                  <a:srgbClr val="FF0000"/>
                </a:solidFill>
              </a:rPr>
              <a:t>万有引力定律的案例分析</a:t>
            </a:r>
            <a:endParaRPr lang="zh-CN" altLang="en-US" sz="4800" dirty="0">
              <a:solidFill>
                <a:srgbClr val="FF0000"/>
              </a:solidFill>
              <a:ea typeface="宋体" pitchFamily="2" charset="-122"/>
            </a:endParaRPr>
          </a:p>
          <a:p>
            <a:pPr algn="l">
              <a:spcBef>
                <a:spcPct val="50000"/>
              </a:spcBef>
              <a:buFontTx/>
              <a:buNone/>
            </a:pPr>
            <a:endParaRPr lang="en-US" altLang="zh-CN" sz="4000" dirty="0">
              <a:solidFill>
                <a:srgbClr val="FF3300"/>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05" fill="hold"/>
                                        <p:tgtEl>
                                          <p:spTgt spid="1434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340"/>
                </p:tgtEl>
              </p:cMediaNode>
            </p:video>
            <p:seq concurrent="1" nextAc="seek">
              <p:cTn id="8" restart="whenNotActive" fill="hold" evtFilter="cancelBubble" nodeType="interactiveSeq">
                <p:stCondLst>
                  <p:cond evt="onClick" delay="0">
                    <p:tgtEl>
                      <p:spTgt spid="1434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340"/>
                                        </p:tgtEl>
                                      </p:cBhvr>
                                    </p:cmd>
                                  </p:childTnLst>
                                </p:cTn>
                              </p:par>
                            </p:childTnLst>
                          </p:cTn>
                        </p:par>
                      </p:childTnLst>
                    </p:cTn>
                  </p:par>
                </p:childTnLst>
              </p:cTn>
              <p:nextCondLst>
                <p:cond evt="onClick" delay="0">
                  <p:tgtEl>
                    <p:spTgt spid="14340"/>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85800" y="533400"/>
            <a:ext cx="7772400" cy="3751263"/>
          </a:xfrm>
          <a:prstGeom prst="rect">
            <a:avLst/>
          </a:prstGeom>
          <a:noFill/>
          <a:ln w="9525">
            <a:noFill/>
            <a:miter lim="800000"/>
            <a:headEnd/>
            <a:tailEnd/>
          </a:ln>
          <a:effectLst/>
        </p:spPr>
        <p:txBody>
          <a:bodyPr>
            <a:spAutoFit/>
          </a:bodyPr>
          <a:lstStyle/>
          <a:p>
            <a:pPr algn="l">
              <a:spcBef>
                <a:spcPct val="50000"/>
              </a:spcBef>
              <a:buFontTx/>
              <a:buNone/>
            </a:pPr>
            <a:r>
              <a:rPr lang="en-US" altLang="zh-CN" sz="4800">
                <a:solidFill>
                  <a:srgbClr val="CC0000"/>
                </a:solidFill>
                <a:effectLst>
                  <a:outerShdw blurRad="38100" dist="38100" dir="2700000" algn="tl">
                    <a:srgbClr val="C0C0C0"/>
                  </a:outerShdw>
                </a:effectLst>
                <a:ea typeface="黑体" pitchFamily="2" charset="-122"/>
              </a:rPr>
              <a:t>(2</a:t>
            </a:r>
            <a:r>
              <a:rPr lang="zh-CN" altLang="en-US" sz="4800">
                <a:solidFill>
                  <a:srgbClr val="CC0000"/>
                </a:solidFill>
                <a:effectLst>
                  <a:outerShdw blurRad="38100" dist="38100" dir="2700000" algn="tl">
                    <a:srgbClr val="C0C0C0"/>
                  </a:outerShdw>
                </a:effectLst>
                <a:ea typeface="黑体" pitchFamily="2" charset="-122"/>
              </a:rPr>
              <a:t>）万有引力在天体之间起着决定性的作用，对于质量比较小的物体或微观粒子万有引力很小，通常可忽略不计。</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457200" y="685800"/>
            <a:ext cx="8382000" cy="2289175"/>
          </a:xfrm>
          <a:prstGeom prst="rect">
            <a:avLst/>
          </a:prstGeom>
          <a:noFill/>
          <a:ln w="9525">
            <a:noFill/>
            <a:miter lim="800000"/>
            <a:headEnd/>
            <a:tailEnd/>
          </a:ln>
          <a:effectLst/>
        </p:spPr>
        <p:txBody>
          <a:bodyPr>
            <a:spAutoFit/>
          </a:bodyPr>
          <a:lstStyle/>
          <a:p>
            <a:pPr algn="l">
              <a:spcBef>
                <a:spcPct val="50000"/>
              </a:spcBef>
              <a:buFontTx/>
              <a:buNone/>
            </a:pPr>
            <a:r>
              <a:rPr lang="en-US" altLang="zh-CN" sz="3600">
                <a:solidFill>
                  <a:schemeClr val="tx1"/>
                </a:solidFill>
                <a:ea typeface="黑体" pitchFamily="2" charset="-122"/>
              </a:rPr>
              <a:t>1.</a:t>
            </a:r>
            <a:r>
              <a:rPr lang="zh-CN" altLang="en-US" sz="3600">
                <a:solidFill>
                  <a:schemeClr val="tx1"/>
                </a:solidFill>
                <a:ea typeface="黑体" pitchFamily="2" charset="-122"/>
              </a:rPr>
              <a:t>太阳对行星的引力大小公式</a:t>
            </a:r>
            <a:r>
              <a:rPr lang="en-US" altLang="zh-CN" sz="3600">
                <a:solidFill>
                  <a:schemeClr val="tx1"/>
                </a:solidFill>
                <a:ea typeface="黑体" pitchFamily="2" charset="-122"/>
              </a:rPr>
              <a:t>F=GMm/r</a:t>
            </a:r>
            <a:r>
              <a:rPr lang="en-US" altLang="zh-CN" sz="3600" baseline="30000">
                <a:solidFill>
                  <a:schemeClr val="tx1"/>
                </a:solidFill>
                <a:ea typeface="黑体" pitchFamily="2" charset="-122"/>
              </a:rPr>
              <a:t>2</a:t>
            </a:r>
            <a:r>
              <a:rPr lang="zh-CN" altLang="en-US" sz="3600">
                <a:solidFill>
                  <a:schemeClr val="tx1"/>
                </a:solidFill>
                <a:ea typeface="黑体" pitchFamily="2" charset="-122"/>
              </a:rPr>
              <a:t>有同学说，此公式也同样适用于求地球对月球或地球对地球卫星的引力，你认为对吗？说明理由。</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457200" y="609600"/>
            <a:ext cx="8077200" cy="2289175"/>
          </a:xfrm>
          <a:prstGeom prst="rect">
            <a:avLst/>
          </a:prstGeom>
          <a:noFill/>
          <a:ln w="9525">
            <a:noFill/>
            <a:miter lim="800000"/>
            <a:headEnd/>
            <a:tailEnd/>
          </a:ln>
          <a:effectLst/>
        </p:spPr>
        <p:txBody>
          <a:bodyPr>
            <a:spAutoFit/>
          </a:bodyPr>
          <a:lstStyle/>
          <a:p>
            <a:pPr algn="l">
              <a:spcBef>
                <a:spcPct val="50000"/>
              </a:spcBef>
              <a:buFontTx/>
              <a:buNone/>
            </a:pPr>
            <a:r>
              <a:rPr lang="en-US" altLang="zh-CN" sz="3600">
                <a:solidFill>
                  <a:schemeClr val="tx1"/>
                </a:solidFill>
                <a:ea typeface="黑体" pitchFamily="2" charset="-122"/>
              </a:rPr>
              <a:t>2.</a:t>
            </a:r>
            <a:r>
              <a:rPr lang="zh-CN" altLang="en-US" sz="3600">
                <a:solidFill>
                  <a:schemeClr val="tx1"/>
                </a:solidFill>
                <a:ea typeface="黑体" pitchFamily="2" charset="-122"/>
              </a:rPr>
              <a:t>火星半径是地球的一半，火星的质量约为地球的</a:t>
            </a:r>
            <a:r>
              <a:rPr lang="en-US" altLang="zh-CN" sz="3600">
                <a:solidFill>
                  <a:schemeClr val="tx1"/>
                </a:solidFill>
                <a:ea typeface="黑体" pitchFamily="2" charset="-122"/>
              </a:rPr>
              <a:t>1/9</a:t>
            </a:r>
            <a:r>
              <a:rPr lang="zh-CN" altLang="en-US" sz="3600">
                <a:solidFill>
                  <a:schemeClr val="tx1"/>
                </a:solidFill>
                <a:ea typeface="黑体" pitchFamily="2" charset="-122"/>
              </a:rPr>
              <a:t>，那么地球表面质量为</a:t>
            </a:r>
            <a:r>
              <a:rPr lang="en-US" altLang="zh-CN" sz="3600">
                <a:solidFill>
                  <a:schemeClr val="tx1"/>
                </a:solidFill>
                <a:ea typeface="黑体" pitchFamily="2" charset="-122"/>
              </a:rPr>
              <a:t>50Kg</a:t>
            </a:r>
            <a:r>
              <a:rPr lang="zh-CN" altLang="en-US" sz="3600">
                <a:solidFill>
                  <a:schemeClr val="tx1"/>
                </a:solidFill>
                <a:ea typeface="黑体" pitchFamily="2" charset="-122"/>
              </a:rPr>
              <a:t>的人受到地球的引力约为火星表面同质量物体受到火星引力的多少倍？</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04800" y="1219200"/>
            <a:ext cx="8077200" cy="1736725"/>
          </a:xfrm>
          <a:prstGeom prst="rect">
            <a:avLst/>
          </a:prstGeom>
          <a:noFill/>
          <a:ln w="9525">
            <a:noFill/>
            <a:miter lim="800000"/>
            <a:headEnd/>
            <a:tailEnd/>
          </a:ln>
          <a:effectLst>
            <a:outerShdw dist="35921" dir="2700000" algn="ctr" rotWithShape="0">
              <a:schemeClr val="bg2"/>
            </a:outerShdw>
          </a:effectLst>
        </p:spPr>
        <p:txBody>
          <a:bodyPr>
            <a:spAutoFit/>
          </a:bodyPr>
          <a:lstStyle/>
          <a:p>
            <a:pPr algn="l">
              <a:spcBef>
                <a:spcPct val="50000"/>
              </a:spcBef>
              <a:buFontTx/>
              <a:buNone/>
            </a:pPr>
            <a:r>
              <a:rPr lang="en-US" altLang="zh-CN" sz="4800">
                <a:solidFill>
                  <a:schemeClr val="tx1"/>
                </a:solidFill>
                <a:ea typeface="宋体" pitchFamily="2" charset="-122"/>
              </a:rPr>
              <a:t> </a:t>
            </a:r>
            <a:r>
              <a:rPr lang="en-US" altLang="zh-CN" sz="5400">
                <a:solidFill>
                  <a:srgbClr val="CC0000"/>
                </a:solidFill>
                <a:latin typeface="黑体" pitchFamily="2" charset="-122"/>
                <a:ea typeface="黑体" pitchFamily="2" charset="-122"/>
              </a:rPr>
              <a:t>1.</a:t>
            </a:r>
            <a:r>
              <a:rPr lang="zh-CN" altLang="en-US" sz="5400">
                <a:solidFill>
                  <a:srgbClr val="CC0000"/>
                </a:solidFill>
                <a:latin typeface="黑体" pitchFamily="2" charset="-122"/>
                <a:ea typeface="黑体" pitchFamily="2" charset="-122"/>
              </a:rPr>
              <a:t>你能立即答出你对地球的引力是多大吗</a:t>
            </a:r>
            <a:r>
              <a:rPr lang="en-US" altLang="zh-CN" sz="5400">
                <a:solidFill>
                  <a:srgbClr val="CC0000"/>
                </a:solidFill>
                <a:latin typeface="黑体" pitchFamily="2" charset="-122"/>
                <a:ea typeface="黑体" pitchFamily="2" charset="-122"/>
              </a:rPr>
              <a:t>? </a:t>
            </a:r>
          </a:p>
        </p:txBody>
      </p:sp>
      <p:sp>
        <p:nvSpPr>
          <p:cNvPr id="12291" name="Text Box 3"/>
          <p:cNvSpPr txBox="1">
            <a:spLocks noChangeArrowheads="1"/>
          </p:cNvSpPr>
          <p:nvPr/>
        </p:nvSpPr>
        <p:spPr bwMode="auto">
          <a:xfrm>
            <a:off x="609600" y="3276600"/>
            <a:ext cx="8077200" cy="3381375"/>
          </a:xfrm>
          <a:prstGeom prst="rect">
            <a:avLst/>
          </a:prstGeom>
          <a:noFill/>
          <a:ln w="9525">
            <a:noFill/>
            <a:miter lim="800000"/>
            <a:headEnd/>
            <a:tailEnd/>
          </a:ln>
          <a:effectLst>
            <a:outerShdw dist="35921" dir="2700000" algn="ctr" rotWithShape="0">
              <a:schemeClr val="bg2"/>
            </a:outerShdw>
          </a:effectLst>
        </p:spPr>
        <p:txBody>
          <a:bodyPr>
            <a:spAutoFit/>
          </a:bodyPr>
          <a:lstStyle/>
          <a:p>
            <a:pPr algn="l">
              <a:spcBef>
                <a:spcPct val="50000"/>
              </a:spcBef>
              <a:buFontTx/>
              <a:buNone/>
            </a:pPr>
            <a:r>
              <a:rPr lang="en-US" altLang="zh-CN" sz="5400">
                <a:solidFill>
                  <a:srgbClr val="FF3300"/>
                </a:solidFill>
                <a:ea typeface="黑体" pitchFamily="2" charset="-122"/>
              </a:rPr>
              <a:t>2</a:t>
            </a:r>
            <a:r>
              <a:rPr lang="zh-CN" altLang="en-US" sz="5400">
                <a:solidFill>
                  <a:srgbClr val="FF3300"/>
                </a:solidFill>
                <a:ea typeface="黑体" pitchFamily="2" charset="-122"/>
              </a:rPr>
              <a:t>、既然任何物体间都存在着引力，为什么两个人接近时他们不会吸引在一起？</a:t>
            </a:r>
          </a:p>
        </p:txBody>
      </p:sp>
      <p:sp>
        <p:nvSpPr>
          <p:cNvPr id="12292" name="Text Box 4"/>
          <p:cNvSpPr txBox="1">
            <a:spLocks noChangeArrowheads="1"/>
          </p:cNvSpPr>
          <p:nvPr/>
        </p:nvSpPr>
        <p:spPr bwMode="auto">
          <a:xfrm>
            <a:off x="304800" y="228600"/>
            <a:ext cx="3276600" cy="914400"/>
          </a:xfrm>
          <a:prstGeom prst="rect">
            <a:avLst/>
          </a:prstGeom>
          <a:noFill/>
          <a:ln w="9525">
            <a:noFill/>
            <a:miter lim="800000"/>
            <a:headEnd/>
            <a:tailEnd/>
          </a:ln>
          <a:effectLst/>
        </p:spPr>
        <p:txBody>
          <a:bodyPr>
            <a:spAutoFit/>
          </a:bodyPr>
          <a:lstStyle/>
          <a:p>
            <a:pPr algn="l">
              <a:spcBef>
                <a:spcPct val="50000"/>
              </a:spcBef>
              <a:buFontTx/>
              <a:buNone/>
            </a:pPr>
            <a:r>
              <a:rPr lang="zh-CN" altLang="en-US" sz="5400">
                <a:solidFill>
                  <a:schemeClr val="tx1"/>
                </a:solidFill>
                <a:ea typeface="黑体" pitchFamily="2" charset="-122"/>
              </a:rPr>
              <a:t>例题分析：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2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12290"/>
                                        </p:tgtEl>
                                        <p:attrNameLst>
                                          <p:attrName>style.visibility</p:attrName>
                                        </p:attrNameLst>
                                      </p:cBhvr>
                                      <p:to>
                                        <p:strVal val="visible"/>
                                      </p:to>
                                    </p:set>
                                    <p:animEffect transition="in" filter="checkerboard(across)">
                                      <p:cBhvr>
                                        <p:cTn id="11" dur="500"/>
                                        <p:tgtEl>
                                          <p:spTgt spid="1229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12291"/>
                                        </p:tgtEl>
                                        <p:attrNameLst>
                                          <p:attrName>style.visibility</p:attrName>
                                        </p:attrNameLst>
                                      </p:cBhvr>
                                      <p:to>
                                        <p:strVal val="visible"/>
                                      </p:to>
                                    </p:set>
                                    <p:animEffect transition="in" filter="barn(outVertical)">
                                      <p:cBhvr>
                                        <p:cTn id="16"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utoUpdateAnimBg="0"/>
      <p:bldP spid="1229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0" y="1066800"/>
            <a:ext cx="8534400" cy="2287588"/>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spcBef>
                <a:spcPct val="50000"/>
              </a:spcBef>
              <a:buFontTx/>
              <a:buNone/>
            </a:pPr>
            <a:r>
              <a:rPr lang="en-US" altLang="zh-CN" sz="4800">
                <a:solidFill>
                  <a:srgbClr val="CC0000"/>
                </a:solidFill>
                <a:latin typeface="黑体" pitchFamily="2" charset="-122"/>
                <a:ea typeface="黑体" pitchFamily="2" charset="-122"/>
              </a:rPr>
              <a:t>3</a:t>
            </a:r>
            <a:r>
              <a:rPr lang="zh-CN" altLang="en-US" sz="4800">
                <a:solidFill>
                  <a:srgbClr val="CC0000"/>
                </a:solidFill>
                <a:latin typeface="黑体" pitchFamily="2" charset="-122"/>
                <a:ea typeface="黑体" pitchFamily="2" charset="-122"/>
              </a:rPr>
              <a:t>、仅用引力常量</a:t>
            </a:r>
            <a:r>
              <a:rPr lang="en-US" altLang="zh-CN" sz="4800">
                <a:solidFill>
                  <a:srgbClr val="CC0000"/>
                </a:solidFill>
                <a:latin typeface="黑体" pitchFamily="2" charset="-122"/>
                <a:ea typeface="黑体" pitchFamily="2" charset="-122"/>
              </a:rPr>
              <a:t>G</a:t>
            </a:r>
            <a:r>
              <a:rPr lang="zh-CN" altLang="en-US" sz="4800">
                <a:solidFill>
                  <a:srgbClr val="CC0000"/>
                </a:solidFill>
                <a:latin typeface="黑体" pitchFamily="2" charset="-122"/>
                <a:ea typeface="黑体" pitchFamily="2" charset="-122"/>
              </a:rPr>
              <a:t>、地球半径</a:t>
            </a:r>
            <a:r>
              <a:rPr lang="en-US" altLang="zh-CN" sz="4800">
                <a:solidFill>
                  <a:srgbClr val="CC0000"/>
                </a:solidFill>
                <a:latin typeface="黑体" pitchFamily="2" charset="-122"/>
                <a:ea typeface="黑体" pitchFamily="2" charset="-122"/>
              </a:rPr>
              <a:t>R</a:t>
            </a:r>
            <a:r>
              <a:rPr lang="zh-CN" altLang="en-US" sz="4800">
                <a:solidFill>
                  <a:srgbClr val="CC0000"/>
                </a:solidFill>
                <a:latin typeface="黑体" pitchFamily="2" charset="-122"/>
                <a:ea typeface="黑体" pitchFamily="2" charset="-122"/>
              </a:rPr>
              <a:t>和重力加速度</a:t>
            </a:r>
            <a:r>
              <a:rPr lang="en-US" altLang="zh-CN" sz="4800">
                <a:solidFill>
                  <a:srgbClr val="CC0000"/>
                </a:solidFill>
                <a:latin typeface="黑体" pitchFamily="2" charset="-122"/>
                <a:ea typeface="黑体" pitchFamily="2" charset="-122"/>
              </a:rPr>
              <a:t>g</a:t>
            </a:r>
            <a:r>
              <a:rPr lang="zh-CN" altLang="en-US" sz="4800">
                <a:solidFill>
                  <a:srgbClr val="CC0000"/>
                </a:solidFill>
                <a:latin typeface="黑体" pitchFamily="2" charset="-122"/>
                <a:ea typeface="黑体" pitchFamily="2" charset="-122"/>
              </a:rPr>
              <a:t>、你能求出地球的质量。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28600" y="381000"/>
            <a:ext cx="8610600" cy="5946775"/>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buFontTx/>
              <a:buNone/>
            </a:pPr>
            <a:r>
              <a:rPr lang="en-US" altLang="zh-CN" sz="4400">
                <a:solidFill>
                  <a:schemeClr val="tx1"/>
                </a:solidFill>
                <a:ea typeface="宋体" pitchFamily="2" charset="-122"/>
              </a:rPr>
              <a:t> </a:t>
            </a:r>
            <a:r>
              <a:rPr lang="en-US" altLang="zh-CN" sz="4800">
                <a:solidFill>
                  <a:srgbClr val="CC0000"/>
                </a:solidFill>
                <a:latin typeface="黑体" pitchFamily="2" charset="-122"/>
                <a:ea typeface="黑体" pitchFamily="2" charset="-122"/>
              </a:rPr>
              <a:t>4.</a:t>
            </a:r>
            <a:r>
              <a:rPr lang="zh-CN" altLang="en-US" sz="4800">
                <a:solidFill>
                  <a:srgbClr val="CC0000"/>
                </a:solidFill>
                <a:latin typeface="黑体" pitchFamily="2" charset="-122"/>
                <a:ea typeface="黑体" pitchFamily="2" charset="-122"/>
              </a:rPr>
              <a:t>有一质量为</a:t>
            </a:r>
            <a:r>
              <a:rPr lang="en-US" altLang="zh-CN" sz="4800">
                <a:solidFill>
                  <a:srgbClr val="CC0000"/>
                </a:solidFill>
                <a:latin typeface="黑体" pitchFamily="2" charset="-122"/>
                <a:ea typeface="黑体" pitchFamily="2" charset="-122"/>
              </a:rPr>
              <a:t>100kg</a:t>
            </a:r>
            <a:r>
              <a:rPr lang="zh-CN" altLang="en-US" sz="4800">
                <a:solidFill>
                  <a:srgbClr val="CC0000"/>
                </a:solidFill>
                <a:latin typeface="黑体" pitchFamily="2" charset="-122"/>
                <a:ea typeface="黑体" pitchFamily="2" charset="-122"/>
              </a:rPr>
              <a:t>的人造卫星</a:t>
            </a:r>
            <a:r>
              <a:rPr lang="en-US" altLang="zh-CN" sz="4800">
                <a:solidFill>
                  <a:srgbClr val="CC0000"/>
                </a:solidFill>
                <a:latin typeface="黑体" pitchFamily="2" charset="-122"/>
                <a:ea typeface="黑体" pitchFamily="2" charset="-122"/>
              </a:rPr>
              <a:t>,</a:t>
            </a:r>
            <a:r>
              <a:rPr lang="zh-CN" altLang="en-US" sz="4800">
                <a:solidFill>
                  <a:srgbClr val="CC0000"/>
                </a:solidFill>
                <a:latin typeface="黑体" pitchFamily="2" charset="-122"/>
                <a:ea typeface="黑体" pitchFamily="2" charset="-122"/>
              </a:rPr>
              <a:t>在离地面</a:t>
            </a:r>
            <a:r>
              <a:rPr lang="en-US" altLang="zh-CN" sz="4800">
                <a:solidFill>
                  <a:srgbClr val="CC0000"/>
                </a:solidFill>
                <a:latin typeface="黑体" pitchFamily="2" charset="-122"/>
                <a:ea typeface="黑体" pitchFamily="2" charset="-122"/>
              </a:rPr>
              <a:t>1000km </a:t>
            </a:r>
            <a:r>
              <a:rPr lang="zh-CN" altLang="en-US" sz="4800">
                <a:solidFill>
                  <a:srgbClr val="CC0000"/>
                </a:solidFill>
                <a:latin typeface="黑体" pitchFamily="2" charset="-122"/>
                <a:ea typeface="黑体" pitchFamily="2" charset="-122"/>
              </a:rPr>
              <a:t>的高空绕地球作匀速圆周运动</a:t>
            </a:r>
            <a:r>
              <a:rPr lang="en-US" altLang="zh-CN" sz="4800">
                <a:solidFill>
                  <a:srgbClr val="CC0000"/>
                </a:solidFill>
                <a:latin typeface="黑体" pitchFamily="2" charset="-122"/>
                <a:ea typeface="黑体" pitchFamily="2" charset="-122"/>
              </a:rPr>
              <a:t>,</a:t>
            </a:r>
            <a:r>
              <a:rPr lang="zh-CN" altLang="en-US" sz="4800">
                <a:solidFill>
                  <a:srgbClr val="CC0000"/>
                </a:solidFill>
                <a:latin typeface="黑体" pitchFamily="2" charset="-122"/>
                <a:ea typeface="黑体" pitchFamily="2" charset="-122"/>
              </a:rPr>
              <a:t>求</a:t>
            </a:r>
            <a:r>
              <a:rPr lang="en-US" altLang="zh-CN" sz="4800">
                <a:solidFill>
                  <a:srgbClr val="CC0000"/>
                </a:solidFill>
                <a:latin typeface="黑体" pitchFamily="2" charset="-122"/>
                <a:ea typeface="黑体" pitchFamily="2" charset="-122"/>
              </a:rPr>
              <a:t>:</a:t>
            </a:r>
          </a:p>
          <a:p>
            <a:pPr algn="just">
              <a:buFontTx/>
              <a:buNone/>
            </a:pPr>
            <a:r>
              <a:rPr lang="en-US" altLang="zh-CN" sz="4800">
                <a:solidFill>
                  <a:srgbClr val="CC0000"/>
                </a:solidFill>
                <a:latin typeface="黑体" pitchFamily="2" charset="-122"/>
                <a:ea typeface="黑体" pitchFamily="2" charset="-122"/>
              </a:rPr>
              <a:t>    ①</a:t>
            </a:r>
            <a:r>
              <a:rPr lang="zh-CN" altLang="en-US" sz="4800">
                <a:solidFill>
                  <a:srgbClr val="CC0000"/>
                </a:solidFill>
                <a:latin typeface="黑体" pitchFamily="2" charset="-122"/>
                <a:ea typeface="黑体" pitchFamily="2" charset="-122"/>
              </a:rPr>
              <a:t>卫星所受的向心力</a:t>
            </a:r>
          </a:p>
          <a:p>
            <a:pPr algn="just">
              <a:buFontTx/>
              <a:buNone/>
            </a:pPr>
            <a:r>
              <a:rPr lang="zh-CN" altLang="en-US" sz="4800">
                <a:solidFill>
                  <a:srgbClr val="CC0000"/>
                </a:solidFill>
                <a:latin typeface="黑体" pitchFamily="2" charset="-122"/>
                <a:ea typeface="黑体" pitchFamily="2" charset="-122"/>
              </a:rPr>
              <a:t>    ②卫星的运行速度</a:t>
            </a:r>
          </a:p>
          <a:p>
            <a:pPr algn="just">
              <a:buFontTx/>
              <a:buNone/>
            </a:pPr>
            <a:r>
              <a:rPr lang="zh-CN" altLang="en-US" sz="4800">
                <a:solidFill>
                  <a:srgbClr val="CC0000"/>
                </a:solidFill>
                <a:latin typeface="黑体" pitchFamily="2" charset="-122"/>
                <a:ea typeface="黑体" pitchFamily="2" charset="-122"/>
              </a:rPr>
              <a:t>    ③卫星运行的周期</a:t>
            </a:r>
          </a:p>
          <a:p>
            <a:pPr algn="just">
              <a:buFontTx/>
              <a:buNone/>
            </a:pPr>
            <a:r>
              <a:rPr lang="zh-CN" altLang="en-US" sz="4800">
                <a:solidFill>
                  <a:srgbClr val="CC0000"/>
                </a:solidFill>
                <a:latin typeface="黑体" pitchFamily="2" charset="-122"/>
                <a:ea typeface="黑体" pitchFamily="2" charset="-122"/>
              </a:rPr>
              <a:t>    已知地球的半径为</a:t>
            </a:r>
            <a:r>
              <a:rPr lang="en-US" altLang="zh-CN" sz="4800">
                <a:solidFill>
                  <a:srgbClr val="CC0000"/>
                </a:solidFill>
                <a:latin typeface="黑体" pitchFamily="2" charset="-122"/>
                <a:ea typeface="黑体" pitchFamily="2" charset="-122"/>
              </a:rPr>
              <a:t>6400km,</a:t>
            </a:r>
            <a:r>
              <a:rPr lang="zh-CN" altLang="en-US" sz="4800">
                <a:solidFill>
                  <a:srgbClr val="CC0000"/>
                </a:solidFill>
                <a:latin typeface="黑体" pitchFamily="2" charset="-122"/>
                <a:ea typeface="黑体" pitchFamily="2" charset="-122"/>
              </a:rPr>
              <a:t>地球的质量约为</a:t>
            </a:r>
            <a:r>
              <a:rPr lang="en-US" altLang="zh-CN" sz="4800">
                <a:solidFill>
                  <a:srgbClr val="CC0000"/>
                </a:solidFill>
                <a:latin typeface="黑体" pitchFamily="2" charset="-122"/>
                <a:ea typeface="黑体" pitchFamily="2" charset="-122"/>
              </a:rPr>
              <a:t>6×10</a:t>
            </a:r>
            <a:r>
              <a:rPr lang="en-US" altLang="zh-CN" sz="4800" baseline="30000">
                <a:solidFill>
                  <a:srgbClr val="CC0000"/>
                </a:solidFill>
                <a:latin typeface="黑体" pitchFamily="2" charset="-122"/>
                <a:ea typeface="黑体" pitchFamily="2" charset="-122"/>
              </a:rPr>
              <a:t>24</a:t>
            </a:r>
            <a:r>
              <a:rPr lang="en-US" altLang="zh-CN" sz="4800">
                <a:solidFill>
                  <a:srgbClr val="CC0000"/>
                </a:solidFill>
                <a:latin typeface="黑体" pitchFamily="2" charset="-122"/>
                <a:ea typeface="黑体" pitchFamily="2" charset="-122"/>
              </a:rPr>
              <a:t>kg.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up)">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3"/>
          <p:cNvSpPr txBox="1">
            <a:spLocks noChangeArrowheads="1"/>
          </p:cNvSpPr>
          <p:nvPr/>
        </p:nvSpPr>
        <p:spPr bwMode="auto">
          <a:xfrm>
            <a:off x="0" y="0"/>
            <a:ext cx="8915400" cy="6891338"/>
          </a:xfrm>
          <a:prstGeom prst="rect">
            <a:avLst/>
          </a:prstGeom>
          <a:noFill/>
          <a:ln w="9525">
            <a:noFill/>
            <a:miter lim="800000"/>
            <a:headEnd/>
            <a:tailEnd/>
          </a:ln>
          <a:effectLst>
            <a:outerShdw dist="35921" dir="2700000" algn="ctr" rotWithShape="0">
              <a:schemeClr val="bg2"/>
            </a:outerShdw>
          </a:effectLst>
        </p:spPr>
        <p:txBody>
          <a:bodyPr>
            <a:spAutoFit/>
          </a:bodyPr>
          <a:lstStyle/>
          <a:p>
            <a:pPr algn="l">
              <a:spcBef>
                <a:spcPct val="15000"/>
              </a:spcBef>
              <a:buFontTx/>
              <a:buNone/>
            </a:pPr>
            <a:r>
              <a:rPr lang="zh-CN" altLang="en-US" sz="4400" dirty="0">
                <a:solidFill>
                  <a:srgbClr val="FF3300"/>
                </a:solidFill>
                <a:latin typeface="黑体" pitchFamily="2" charset="-122"/>
                <a:ea typeface="黑体" pitchFamily="2" charset="-122"/>
              </a:rPr>
              <a:t>牛顿的月</a:t>
            </a:r>
            <a:r>
              <a:rPr lang="en-US" altLang="zh-CN" sz="4400" dirty="0">
                <a:solidFill>
                  <a:srgbClr val="FF3300"/>
                </a:solidFill>
                <a:latin typeface="黑体" pitchFamily="2" charset="-122"/>
                <a:ea typeface="黑体" pitchFamily="2" charset="-122"/>
              </a:rPr>
              <a:t>--</a:t>
            </a:r>
            <a:r>
              <a:rPr lang="zh-CN" altLang="en-US" sz="4400" dirty="0">
                <a:solidFill>
                  <a:srgbClr val="FF3300"/>
                </a:solidFill>
                <a:latin typeface="黑体" pitchFamily="2" charset="-122"/>
                <a:ea typeface="黑体" pitchFamily="2" charset="-122"/>
              </a:rPr>
              <a:t>地检验：</a:t>
            </a:r>
          </a:p>
          <a:p>
            <a:pPr algn="l">
              <a:spcBef>
                <a:spcPct val="15000"/>
              </a:spcBef>
              <a:buFontTx/>
              <a:buNone/>
            </a:pPr>
            <a:r>
              <a:rPr lang="zh-CN" altLang="en-US" sz="4400" dirty="0">
                <a:solidFill>
                  <a:schemeClr val="tx1"/>
                </a:solidFill>
                <a:latin typeface="黑体" pitchFamily="2" charset="-122"/>
                <a:ea typeface="黑体" pitchFamily="2" charset="-122"/>
              </a:rPr>
              <a:t>基本想法是</a:t>
            </a:r>
            <a:r>
              <a:rPr lang="en-US" altLang="zh-CN" sz="4400" dirty="0">
                <a:solidFill>
                  <a:schemeClr val="tx1"/>
                </a:solidFill>
                <a:latin typeface="黑体" pitchFamily="2" charset="-122"/>
                <a:ea typeface="黑体" pitchFamily="2" charset="-122"/>
              </a:rPr>
              <a:t>:</a:t>
            </a:r>
            <a:r>
              <a:rPr lang="zh-CN" altLang="en-US" sz="4400" dirty="0">
                <a:solidFill>
                  <a:schemeClr val="tx1"/>
                </a:solidFill>
                <a:latin typeface="黑体" pitchFamily="2" charset="-122"/>
                <a:ea typeface="黑体" pitchFamily="2" charset="-122"/>
              </a:rPr>
              <a:t>如果重力和星体间的引力是同一性质的力</a:t>
            </a:r>
            <a:r>
              <a:rPr lang="en-US" altLang="zh-CN" sz="4400" dirty="0">
                <a:solidFill>
                  <a:schemeClr val="tx1"/>
                </a:solidFill>
                <a:latin typeface="黑体" pitchFamily="2" charset="-122"/>
                <a:ea typeface="黑体" pitchFamily="2" charset="-122"/>
              </a:rPr>
              <a:t>,</a:t>
            </a:r>
            <a:r>
              <a:rPr lang="zh-CN" altLang="en-US" sz="4400" dirty="0">
                <a:solidFill>
                  <a:schemeClr val="tx1"/>
                </a:solidFill>
                <a:latin typeface="黑体" pitchFamily="2" charset="-122"/>
                <a:ea typeface="黑体" pitchFamily="2" charset="-122"/>
              </a:rPr>
              <a:t>都与距离的二次方成反比关系</a:t>
            </a:r>
            <a:r>
              <a:rPr lang="en-US" altLang="zh-CN" sz="4400" dirty="0">
                <a:solidFill>
                  <a:schemeClr val="tx1"/>
                </a:solidFill>
                <a:latin typeface="黑体" pitchFamily="2" charset="-122"/>
                <a:ea typeface="黑体" pitchFamily="2" charset="-122"/>
              </a:rPr>
              <a:t>,</a:t>
            </a:r>
            <a:r>
              <a:rPr lang="zh-CN" altLang="en-US" sz="4400" dirty="0">
                <a:solidFill>
                  <a:schemeClr val="tx1"/>
                </a:solidFill>
                <a:latin typeface="黑体" pitchFamily="2" charset="-122"/>
                <a:ea typeface="黑体" pitchFamily="2" charset="-122"/>
              </a:rPr>
              <a:t>那么月球绕地球做近似圆周运动的向心加速度就应为地面重力加速度的</a:t>
            </a:r>
            <a:r>
              <a:rPr lang="en-US" altLang="zh-CN" sz="4400" dirty="0">
                <a:solidFill>
                  <a:schemeClr val="tx1"/>
                </a:solidFill>
                <a:latin typeface="黑体" pitchFamily="2" charset="-122"/>
                <a:ea typeface="黑体" pitchFamily="2" charset="-122"/>
              </a:rPr>
              <a:t>1/3600,</a:t>
            </a:r>
            <a:r>
              <a:rPr lang="zh-CN" altLang="en-US" sz="4400" dirty="0">
                <a:solidFill>
                  <a:schemeClr val="tx1"/>
                </a:solidFill>
                <a:latin typeface="黑体" pitchFamily="2" charset="-122"/>
                <a:ea typeface="黑体" pitchFamily="2" charset="-122"/>
              </a:rPr>
              <a:t>因为月心到地心的距离是地球半径的</a:t>
            </a:r>
            <a:r>
              <a:rPr lang="en-US" altLang="zh-CN" sz="4400" dirty="0">
                <a:solidFill>
                  <a:schemeClr val="tx1"/>
                </a:solidFill>
                <a:latin typeface="黑体" pitchFamily="2" charset="-122"/>
                <a:ea typeface="黑体" pitchFamily="2" charset="-122"/>
              </a:rPr>
              <a:t>60</a:t>
            </a:r>
            <a:r>
              <a:rPr lang="zh-CN" altLang="en-US" sz="4400" dirty="0">
                <a:solidFill>
                  <a:schemeClr val="tx1"/>
                </a:solidFill>
                <a:latin typeface="黑体" pitchFamily="2" charset="-122"/>
                <a:ea typeface="黑体" pitchFamily="2" charset="-122"/>
              </a:rPr>
              <a:t>倍</a:t>
            </a:r>
            <a:r>
              <a:rPr lang="en-US" altLang="zh-CN" sz="4400" dirty="0">
                <a:solidFill>
                  <a:srgbClr val="FF3300"/>
                </a:solidFill>
                <a:latin typeface="黑体" pitchFamily="2" charset="-122"/>
                <a:ea typeface="黑体" pitchFamily="2" charset="-122"/>
              </a:rPr>
              <a:t>.</a:t>
            </a:r>
            <a:r>
              <a:rPr lang="zh-CN" altLang="en-US" sz="4400" dirty="0">
                <a:solidFill>
                  <a:srgbClr val="FF3300"/>
                </a:solidFill>
                <a:latin typeface="黑体" pitchFamily="2" charset="-122"/>
                <a:ea typeface="黑体" pitchFamily="2" charset="-122"/>
              </a:rPr>
              <a:t>已知月球到地心的距离是</a:t>
            </a:r>
            <a:r>
              <a:rPr lang="en-US" altLang="zh-CN" sz="4400" dirty="0">
                <a:solidFill>
                  <a:srgbClr val="FF3300"/>
                </a:solidFill>
                <a:latin typeface="黑体" pitchFamily="2" charset="-122"/>
                <a:ea typeface="黑体" pitchFamily="2" charset="-122"/>
              </a:rPr>
              <a:t>3.8×10</a:t>
            </a:r>
            <a:r>
              <a:rPr lang="en-US" altLang="zh-CN" sz="4400" baseline="30000" dirty="0">
                <a:solidFill>
                  <a:srgbClr val="FF3300"/>
                </a:solidFill>
                <a:latin typeface="黑体" pitchFamily="2" charset="-122"/>
                <a:ea typeface="黑体" pitchFamily="2" charset="-122"/>
              </a:rPr>
              <a:t>8</a:t>
            </a:r>
            <a:r>
              <a:rPr lang="zh-CN" altLang="en-US" sz="4400" dirty="0">
                <a:solidFill>
                  <a:srgbClr val="FF3300"/>
                </a:solidFill>
                <a:latin typeface="黑体" pitchFamily="2" charset="-122"/>
                <a:ea typeface="黑体" pitchFamily="2" charset="-122"/>
              </a:rPr>
              <a:t>米</a:t>
            </a:r>
            <a:r>
              <a:rPr lang="en-US" altLang="zh-CN" sz="4400" dirty="0">
                <a:solidFill>
                  <a:srgbClr val="FF3300"/>
                </a:solidFill>
                <a:latin typeface="黑体" pitchFamily="2" charset="-122"/>
                <a:ea typeface="黑体" pitchFamily="2" charset="-122"/>
              </a:rPr>
              <a:t>,</a:t>
            </a:r>
            <a:r>
              <a:rPr lang="zh-CN" altLang="en-US" sz="4400" dirty="0">
                <a:solidFill>
                  <a:srgbClr val="FF3300"/>
                </a:solidFill>
                <a:latin typeface="黑体" pitchFamily="2" charset="-122"/>
                <a:ea typeface="黑体" pitchFamily="2" charset="-122"/>
              </a:rPr>
              <a:t>月球的周期是</a:t>
            </a:r>
            <a:r>
              <a:rPr lang="en-US" altLang="zh-CN" sz="4400" dirty="0">
                <a:solidFill>
                  <a:srgbClr val="FF3300"/>
                </a:solidFill>
                <a:latin typeface="黑体" pitchFamily="2" charset="-122"/>
                <a:ea typeface="黑体" pitchFamily="2" charset="-122"/>
              </a:rPr>
              <a:t>27.3</a:t>
            </a:r>
            <a:r>
              <a:rPr lang="zh-CN" altLang="en-US" sz="4400" dirty="0">
                <a:solidFill>
                  <a:srgbClr val="FF3300"/>
                </a:solidFill>
                <a:latin typeface="黑体" pitchFamily="2" charset="-122"/>
                <a:ea typeface="黑体" pitchFamily="2" charset="-122"/>
              </a:rPr>
              <a:t>天</a:t>
            </a:r>
            <a:r>
              <a:rPr lang="en-US" altLang="zh-CN" sz="4400" dirty="0">
                <a:solidFill>
                  <a:srgbClr val="FF3300"/>
                </a:solidFill>
                <a:latin typeface="黑体" pitchFamily="2" charset="-122"/>
                <a:ea typeface="黑体" pitchFamily="2" charset="-122"/>
              </a:rPr>
              <a:t>,</a:t>
            </a:r>
            <a:r>
              <a:rPr lang="zh-CN" altLang="en-US" sz="4400" dirty="0">
                <a:solidFill>
                  <a:srgbClr val="FF3300"/>
                </a:solidFill>
                <a:latin typeface="黑体" pitchFamily="2" charset="-122"/>
                <a:ea typeface="黑体" pitchFamily="2" charset="-122"/>
              </a:rPr>
              <a:t>地球半径是</a:t>
            </a:r>
            <a:r>
              <a:rPr lang="en-US" altLang="zh-CN" sz="4400" dirty="0">
                <a:solidFill>
                  <a:srgbClr val="FF3300"/>
                </a:solidFill>
                <a:latin typeface="黑体" pitchFamily="2" charset="-122"/>
                <a:ea typeface="黑体" pitchFamily="2" charset="-122"/>
              </a:rPr>
              <a:t>6.4×10</a:t>
            </a:r>
            <a:r>
              <a:rPr lang="en-US" altLang="zh-CN" sz="4400" baseline="30000" dirty="0">
                <a:solidFill>
                  <a:srgbClr val="FF3300"/>
                </a:solidFill>
                <a:latin typeface="黑体" pitchFamily="2" charset="-122"/>
                <a:ea typeface="黑体" pitchFamily="2" charset="-122"/>
              </a:rPr>
              <a:t>6</a:t>
            </a:r>
            <a:r>
              <a:rPr lang="zh-CN" altLang="en-US" sz="4400" dirty="0">
                <a:solidFill>
                  <a:srgbClr val="FF3300"/>
                </a:solidFill>
                <a:latin typeface="黑体" pitchFamily="2" charset="-122"/>
                <a:ea typeface="黑体" pitchFamily="2" charset="-122"/>
              </a:rPr>
              <a:t>米</a:t>
            </a:r>
            <a:r>
              <a:rPr lang="en-US" altLang="zh-CN" sz="4400" dirty="0">
                <a:solidFill>
                  <a:srgbClr val="FF3300"/>
                </a:solidFill>
                <a:latin typeface="黑体" pitchFamily="2" charset="-122"/>
                <a:ea typeface="黑体" pitchFamily="2" charset="-122"/>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533400" y="685800"/>
            <a:ext cx="7772400" cy="641350"/>
          </a:xfrm>
          <a:prstGeom prst="rect">
            <a:avLst/>
          </a:prstGeom>
          <a:noFill/>
          <a:ln w="9525">
            <a:noFill/>
            <a:miter lim="800000"/>
            <a:headEnd/>
            <a:tailEnd/>
          </a:ln>
          <a:effectLst/>
        </p:spPr>
        <p:txBody>
          <a:bodyPr>
            <a:spAutoFit/>
          </a:bodyPr>
          <a:lstStyle/>
          <a:p>
            <a:pPr algn="l">
              <a:spcBef>
                <a:spcPct val="50000"/>
              </a:spcBef>
              <a:buFontTx/>
              <a:buNone/>
            </a:pPr>
            <a:endParaRPr lang="zh-CN" altLang="zh-CN" sz="3600">
              <a:solidFill>
                <a:schemeClr val="tx1"/>
              </a:solidFill>
              <a:ea typeface="黑体" pitchFamily="2" charset="-122"/>
            </a:endParaRPr>
          </a:p>
        </p:txBody>
      </p:sp>
      <p:sp>
        <p:nvSpPr>
          <p:cNvPr id="26627" name="Text Box 3"/>
          <p:cNvSpPr txBox="1">
            <a:spLocks noChangeArrowheads="1"/>
          </p:cNvSpPr>
          <p:nvPr/>
        </p:nvSpPr>
        <p:spPr bwMode="auto">
          <a:xfrm>
            <a:off x="304800" y="457200"/>
            <a:ext cx="5943600" cy="823913"/>
          </a:xfrm>
          <a:prstGeom prst="rect">
            <a:avLst/>
          </a:prstGeom>
          <a:noFill/>
          <a:ln w="9525">
            <a:noFill/>
            <a:miter lim="800000"/>
            <a:headEnd/>
            <a:tailEnd/>
          </a:ln>
          <a:effectLst/>
        </p:spPr>
        <p:txBody>
          <a:bodyPr>
            <a:spAutoFit/>
          </a:bodyPr>
          <a:lstStyle/>
          <a:p>
            <a:pPr algn="l">
              <a:spcBef>
                <a:spcPct val="50000"/>
              </a:spcBef>
              <a:buFontTx/>
              <a:buNone/>
            </a:pPr>
            <a:r>
              <a:rPr lang="zh-CN" altLang="en-US" sz="4800">
                <a:solidFill>
                  <a:srgbClr val="FF3300"/>
                </a:solidFill>
                <a:effectLst>
                  <a:outerShdw blurRad="38100" dist="38100" dir="2700000" algn="tl">
                    <a:srgbClr val="C0C0C0"/>
                  </a:outerShdw>
                </a:effectLst>
                <a:latin typeface="黑体" pitchFamily="2" charset="-122"/>
                <a:ea typeface="黑体" pitchFamily="2" charset="-122"/>
              </a:rPr>
              <a:t>万有引力定律内容</a:t>
            </a:r>
            <a:r>
              <a:rPr lang="en-US" altLang="zh-CN" sz="4800">
                <a:solidFill>
                  <a:srgbClr val="FF3300"/>
                </a:solidFill>
                <a:effectLst>
                  <a:outerShdw blurRad="38100" dist="38100" dir="2700000" algn="tl">
                    <a:srgbClr val="C0C0C0"/>
                  </a:outerShdw>
                </a:effectLst>
                <a:latin typeface="黑体" pitchFamily="2" charset="-122"/>
                <a:ea typeface="黑体" pitchFamily="2" charset="-122"/>
              </a:rPr>
              <a:t>:</a:t>
            </a:r>
          </a:p>
        </p:txBody>
      </p:sp>
      <p:sp>
        <p:nvSpPr>
          <p:cNvPr id="26628" name="Text Box 4"/>
          <p:cNvSpPr txBox="1">
            <a:spLocks noChangeArrowheads="1"/>
          </p:cNvSpPr>
          <p:nvPr/>
        </p:nvSpPr>
        <p:spPr bwMode="auto">
          <a:xfrm>
            <a:off x="381000" y="1524000"/>
            <a:ext cx="8305800" cy="2771775"/>
          </a:xfrm>
          <a:prstGeom prst="rect">
            <a:avLst/>
          </a:prstGeom>
          <a:noFill/>
          <a:ln w="9525">
            <a:noFill/>
            <a:miter lim="800000"/>
            <a:headEnd/>
            <a:tailEnd/>
          </a:ln>
          <a:effectLst/>
        </p:spPr>
        <p:txBody>
          <a:bodyPr>
            <a:spAutoFit/>
          </a:bodyPr>
          <a:lstStyle/>
          <a:p>
            <a:pPr algn="l">
              <a:spcBef>
                <a:spcPct val="50000"/>
              </a:spcBef>
              <a:buFontTx/>
              <a:buNone/>
            </a:pPr>
            <a:r>
              <a:rPr lang="en-US" altLang="zh-CN" sz="4400">
                <a:solidFill>
                  <a:schemeClr val="tx1"/>
                </a:solidFill>
                <a:latin typeface="黑体" pitchFamily="2" charset="-122"/>
                <a:ea typeface="黑体" pitchFamily="2" charset="-122"/>
              </a:rPr>
              <a:t>(1)</a:t>
            </a:r>
            <a:r>
              <a:rPr lang="zh-CN" altLang="en-US" sz="4400">
                <a:solidFill>
                  <a:schemeClr val="tx1"/>
                </a:solidFill>
                <a:latin typeface="黑体" pitchFamily="2" charset="-122"/>
                <a:ea typeface="黑体" pitchFamily="2" charset="-122"/>
              </a:rPr>
              <a:t>自然界中任何两个物体都相互吸引</a:t>
            </a:r>
            <a:r>
              <a:rPr lang="en-US" altLang="zh-CN" sz="4400">
                <a:solidFill>
                  <a:schemeClr val="tx1"/>
                </a:solidFill>
                <a:latin typeface="黑体" pitchFamily="2" charset="-122"/>
                <a:ea typeface="黑体" pitchFamily="2" charset="-122"/>
              </a:rPr>
              <a:t>,</a:t>
            </a:r>
            <a:r>
              <a:rPr lang="zh-CN" altLang="en-US" sz="4400">
                <a:solidFill>
                  <a:schemeClr val="tx1"/>
                </a:solidFill>
                <a:latin typeface="黑体" pitchFamily="2" charset="-122"/>
                <a:ea typeface="黑体" pitchFamily="2" charset="-122"/>
              </a:rPr>
              <a:t>引力的大小与物体的质量</a:t>
            </a:r>
            <a:r>
              <a:rPr lang="en-US" altLang="zh-CN" sz="4400">
                <a:solidFill>
                  <a:schemeClr val="tx1"/>
                </a:solidFill>
                <a:latin typeface="黑体" pitchFamily="2" charset="-122"/>
                <a:ea typeface="黑体" pitchFamily="2" charset="-122"/>
              </a:rPr>
              <a:t>m</a:t>
            </a:r>
            <a:r>
              <a:rPr lang="en-US" altLang="zh-CN" sz="4400" baseline="-25000">
                <a:solidFill>
                  <a:schemeClr val="tx1"/>
                </a:solidFill>
                <a:latin typeface="黑体" pitchFamily="2" charset="-122"/>
                <a:ea typeface="黑体" pitchFamily="2" charset="-122"/>
              </a:rPr>
              <a:t>1</a:t>
            </a:r>
            <a:r>
              <a:rPr lang="zh-CN" altLang="en-US" sz="4400">
                <a:solidFill>
                  <a:schemeClr val="tx1"/>
                </a:solidFill>
                <a:latin typeface="黑体" pitchFamily="2" charset="-122"/>
                <a:ea typeface="黑体" pitchFamily="2" charset="-122"/>
              </a:rPr>
              <a:t>和</a:t>
            </a:r>
            <a:r>
              <a:rPr lang="en-US" altLang="zh-CN" sz="4400">
                <a:solidFill>
                  <a:schemeClr val="tx1"/>
                </a:solidFill>
                <a:latin typeface="黑体" pitchFamily="2" charset="-122"/>
                <a:ea typeface="黑体" pitchFamily="2" charset="-122"/>
              </a:rPr>
              <a:t>m</a:t>
            </a:r>
            <a:r>
              <a:rPr lang="en-US" altLang="zh-CN" sz="4400" baseline="-25000">
                <a:solidFill>
                  <a:schemeClr val="tx1"/>
                </a:solidFill>
                <a:latin typeface="黑体" pitchFamily="2" charset="-122"/>
                <a:ea typeface="黑体" pitchFamily="2" charset="-122"/>
              </a:rPr>
              <a:t>2</a:t>
            </a:r>
            <a:r>
              <a:rPr lang="zh-CN" altLang="en-US" sz="4400">
                <a:solidFill>
                  <a:schemeClr val="tx1"/>
                </a:solidFill>
                <a:latin typeface="黑体" pitchFamily="2" charset="-122"/>
                <a:ea typeface="黑体" pitchFamily="2" charset="-122"/>
              </a:rPr>
              <a:t>的乘积成正比</a:t>
            </a:r>
            <a:r>
              <a:rPr lang="en-US" altLang="zh-CN" sz="4400">
                <a:solidFill>
                  <a:schemeClr val="tx1"/>
                </a:solidFill>
                <a:latin typeface="黑体" pitchFamily="2" charset="-122"/>
                <a:ea typeface="黑体" pitchFamily="2" charset="-122"/>
              </a:rPr>
              <a:t>,</a:t>
            </a:r>
            <a:r>
              <a:rPr lang="zh-CN" altLang="en-US" sz="4400">
                <a:solidFill>
                  <a:schemeClr val="tx1"/>
                </a:solidFill>
                <a:latin typeface="黑体" pitchFamily="2" charset="-122"/>
                <a:ea typeface="黑体" pitchFamily="2" charset="-122"/>
              </a:rPr>
              <a:t>与它们之间距离</a:t>
            </a:r>
            <a:r>
              <a:rPr lang="en-US" altLang="zh-CN" sz="4400">
                <a:solidFill>
                  <a:schemeClr val="tx1"/>
                </a:solidFill>
                <a:latin typeface="黑体" pitchFamily="2" charset="-122"/>
                <a:ea typeface="黑体" pitchFamily="2" charset="-122"/>
              </a:rPr>
              <a:t>r</a:t>
            </a:r>
            <a:r>
              <a:rPr lang="zh-CN" altLang="en-US" sz="4400">
                <a:solidFill>
                  <a:schemeClr val="tx1"/>
                </a:solidFill>
                <a:latin typeface="黑体" pitchFamily="2" charset="-122"/>
                <a:ea typeface="黑体" pitchFamily="2" charset="-122"/>
              </a:rPr>
              <a:t>的二次方成反比</a:t>
            </a:r>
            <a:r>
              <a:rPr lang="en-US" altLang="zh-CN" sz="4400">
                <a:solidFill>
                  <a:schemeClr val="tx1"/>
                </a:solidFill>
                <a:latin typeface="黑体" pitchFamily="2" charset="-122"/>
                <a:ea typeface="黑体" pitchFamily="2" charset="-122"/>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0" y="0"/>
            <a:ext cx="9144000" cy="2346325"/>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buFontTx/>
              <a:buNone/>
            </a:pPr>
            <a:r>
              <a:rPr lang="en-US" altLang="zh-CN" sz="6000">
                <a:solidFill>
                  <a:srgbClr val="FF3300"/>
                </a:solidFill>
                <a:latin typeface="黑体" pitchFamily="2" charset="-122"/>
                <a:ea typeface="黑体" pitchFamily="2" charset="-122"/>
              </a:rPr>
              <a:t>⑵</a:t>
            </a:r>
            <a:r>
              <a:rPr lang="zh-CN" altLang="en-US" sz="6000">
                <a:solidFill>
                  <a:srgbClr val="FF3300"/>
                </a:solidFill>
                <a:latin typeface="黑体" pitchFamily="2" charset="-122"/>
                <a:ea typeface="黑体" pitchFamily="2" charset="-122"/>
              </a:rPr>
              <a:t>公式</a:t>
            </a:r>
            <a:r>
              <a:rPr lang="en-US" altLang="zh-CN" sz="6000">
                <a:solidFill>
                  <a:srgbClr val="FF3300"/>
                </a:solidFill>
                <a:latin typeface="黑体" pitchFamily="2" charset="-122"/>
                <a:ea typeface="黑体" pitchFamily="2" charset="-122"/>
              </a:rPr>
              <a:t>:</a:t>
            </a:r>
          </a:p>
          <a:p>
            <a:pPr algn="just">
              <a:buFontTx/>
              <a:buNone/>
            </a:pPr>
            <a:r>
              <a:rPr lang="zh-CN" altLang="en-US" sz="4400">
                <a:solidFill>
                  <a:srgbClr val="FF3300"/>
                </a:solidFill>
                <a:latin typeface="黑体" pitchFamily="2" charset="-122"/>
                <a:ea typeface="黑体" pitchFamily="2" charset="-122"/>
              </a:rPr>
              <a:t>如果用</a:t>
            </a:r>
            <a:r>
              <a:rPr lang="en-US" altLang="zh-CN" sz="4400">
                <a:solidFill>
                  <a:srgbClr val="FF3300"/>
                </a:solidFill>
                <a:latin typeface="黑体" pitchFamily="2" charset="-122"/>
                <a:ea typeface="黑体" pitchFamily="2" charset="-122"/>
              </a:rPr>
              <a:t>m</a:t>
            </a:r>
            <a:r>
              <a:rPr lang="en-US" altLang="zh-CN" sz="4400" baseline="-25000">
                <a:solidFill>
                  <a:srgbClr val="FF3300"/>
                </a:solidFill>
                <a:latin typeface="黑体" pitchFamily="2" charset="-122"/>
                <a:ea typeface="黑体" pitchFamily="2" charset="-122"/>
              </a:rPr>
              <a:t>1</a:t>
            </a:r>
            <a:r>
              <a:rPr lang="zh-CN" altLang="en-US" sz="4400">
                <a:solidFill>
                  <a:srgbClr val="FF3300"/>
                </a:solidFill>
                <a:latin typeface="黑体" pitchFamily="2" charset="-122"/>
                <a:ea typeface="黑体" pitchFamily="2" charset="-122"/>
              </a:rPr>
              <a:t>和</a:t>
            </a:r>
            <a:r>
              <a:rPr lang="en-US" altLang="zh-CN" sz="4400">
                <a:solidFill>
                  <a:srgbClr val="FF3300"/>
                </a:solidFill>
                <a:latin typeface="黑体" pitchFamily="2" charset="-122"/>
                <a:ea typeface="黑体" pitchFamily="2" charset="-122"/>
              </a:rPr>
              <a:t>m</a:t>
            </a:r>
            <a:r>
              <a:rPr lang="en-US" altLang="zh-CN" sz="4400" baseline="-25000">
                <a:solidFill>
                  <a:srgbClr val="FF3300"/>
                </a:solidFill>
                <a:latin typeface="黑体" pitchFamily="2" charset="-122"/>
                <a:ea typeface="黑体" pitchFamily="2" charset="-122"/>
              </a:rPr>
              <a:t>2</a:t>
            </a:r>
            <a:r>
              <a:rPr lang="zh-CN" altLang="en-US" sz="4400">
                <a:solidFill>
                  <a:srgbClr val="FF3300"/>
                </a:solidFill>
                <a:latin typeface="黑体" pitchFamily="2" charset="-122"/>
                <a:ea typeface="黑体" pitchFamily="2" charset="-122"/>
              </a:rPr>
              <a:t>表示两个物体的质量</a:t>
            </a:r>
            <a:r>
              <a:rPr lang="en-US" altLang="zh-CN" sz="4400">
                <a:solidFill>
                  <a:srgbClr val="FF3300"/>
                </a:solidFill>
                <a:latin typeface="黑体" pitchFamily="2" charset="-122"/>
                <a:ea typeface="黑体" pitchFamily="2" charset="-122"/>
              </a:rPr>
              <a:t>,</a:t>
            </a:r>
            <a:r>
              <a:rPr lang="zh-CN" altLang="en-US" sz="4400">
                <a:solidFill>
                  <a:srgbClr val="FF3300"/>
                </a:solidFill>
                <a:latin typeface="黑体" pitchFamily="2" charset="-122"/>
                <a:ea typeface="黑体" pitchFamily="2" charset="-122"/>
              </a:rPr>
              <a:t>用</a:t>
            </a:r>
            <a:r>
              <a:rPr lang="en-US" altLang="zh-CN" sz="4400">
                <a:solidFill>
                  <a:srgbClr val="FF3300"/>
                </a:solidFill>
                <a:latin typeface="黑体" pitchFamily="2" charset="-122"/>
                <a:ea typeface="黑体" pitchFamily="2" charset="-122"/>
              </a:rPr>
              <a:t>r</a:t>
            </a:r>
            <a:r>
              <a:rPr lang="zh-CN" altLang="en-US" sz="4400">
                <a:solidFill>
                  <a:srgbClr val="FF3300"/>
                </a:solidFill>
                <a:latin typeface="黑体" pitchFamily="2" charset="-122"/>
                <a:ea typeface="黑体" pitchFamily="2" charset="-122"/>
              </a:rPr>
              <a:t>表示它们之间的距离</a:t>
            </a:r>
            <a:r>
              <a:rPr lang="en-US" altLang="zh-CN" sz="4400">
                <a:solidFill>
                  <a:srgbClr val="FF3300"/>
                </a:solidFill>
                <a:latin typeface="黑体" pitchFamily="2" charset="-122"/>
                <a:ea typeface="黑体" pitchFamily="2" charset="-122"/>
              </a:rPr>
              <a:t>, </a:t>
            </a:r>
            <a:r>
              <a:rPr lang="zh-CN" altLang="en-US" sz="4400">
                <a:solidFill>
                  <a:srgbClr val="FF3300"/>
                </a:solidFill>
                <a:latin typeface="黑体" pitchFamily="2" charset="-122"/>
                <a:ea typeface="黑体" pitchFamily="2" charset="-122"/>
              </a:rPr>
              <a:t>则             </a:t>
            </a:r>
          </a:p>
        </p:txBody>
      </p:sp>
      <p:graphicFrame>
        <p:nvGraphicFramePr>
          <p:cNvPr id="18437" name="Object 5"/>
          <p:cNvGraphicFramePr>
            <a:graphicFrameLocks noChangeAspect="1"/>
          </p:cNvGraphicFramePr>
          <p:nvPr/>
        </p:nvGraphicFramePr>
        <p:xfrm>
          <a:off x="1354138" y="2286000"/>
          <a:ext cx="5216525" cy="1962150"/>
        </p:xfrm>
        <a:graphic>
          <a:graphicData uri="http://schemas.openxmlformats.org/presentationml/2006/ole">
            <p:oleObj spid="_x0000_s1026" name="Equation" r:id="rId3" imgW="1168200" imgH="393480" progId="Equation.3">
              <p:embed/>
            </p:oleObj>
          </a:graphicData>
        </a:graphic>
      </p:graphicFrame>
      <p:sp>
        <p:nvSpPr>
          <p:cNvPr id="18438" name="Text Box 6"/>
          <p:cNvSpPr txBox="1">
            <a:spLocks noChangeArrowheads="1"/>
          </p:cNvSpPr>
          <p:nvPr/>
        </p:nvSpPr>
        <p:spPr bwMode="auto">
          <a:xfrm>
            <a:off x="0" y="4086225"/>
            <a:ext cx="8839200" cy="1920875"/>
          </a:xfrm>
          <a:prstGeom prst="rect">
            <a:avLst/>
          </a:prstGeom>
          <a:noFill/>
          <a:ln w="9525">
            <a:noFill/>
            <a:miter lim="800000"/>
            <a:headEnd/>
            <a:tailEnd/>
          </a:ln>
          <a:effectLst/>
        </p:spPr>
        <p:txBody>
          <a:bodyPr>
            <a:spAutoFit/>
          </a:bodyPr>
          <a:lstStyle/>
          <a:p>
            <a:pPr algn="just">
              <a:buFontTx/>
              <a:buNone/>
            </a:pPr>
            <a:r>
              <a:rPr lang="zh-CN" altLang="en-US" sz="4000">
                <a:solidFill>
                  <a:srgbClr val="CC0000"/>
                </a:solidFill>
                <a:latin typeface="黑体" pitchFamily="2" charset="-122"/>
                <a:ea typeface="黑体" pitchFamily="2" charset="-122"/>
              </a:rPr>
              <a:t>式中</a:t>
            </a:r>
            <a:r>
              <a:rPr lang="en-US" altLang="zh-CN" sz="4000">
                <a:solidFill>
                  <a:srgbClr val="CC0000"/>
                </a:solidFill>
                <a:latin typeface="黑体" pitchFamily="2" charset="-122"/>
                <a:ea typeface="黑体" pitchFamily="2" charset="-122"/>
              </a:rPr>
              <a:t>G=6.67×10</a:t>
            </a:r>
            <a:r>
              <a:rPr lang="en-US" altLang="zh-CN" sz="4000" baseline="30000">
                <a:solidFill>
                  <a:srgbClr val="CC0000"/>
                </a:solidFill>
                <a:latin typeface="黑体" pitchFamily="2" charset="-122"/>
                <a:ea typeface="黑体" pitchFamily="2" charset="-122"/>
              </a:rPr>
              <a:t>-11</a:t>
            </a:r>
            <a:r>
              <a:rPr lang="en-US" altLang="zh-CN" sz="4000">
                <a:solidFill>
                  <a:srgbClr val="CC0000"/>
                </a:solidFill>
                <a:latin typeface="黑体" pitchFamily="2" charset="-122"/>
                <a:ea typeface="黑体" pitchFamily="2" charset="-122"/>
              </a:rPr>
              <a:t>Nm</a:t>
            </a:r>
            <a:r>
              <a:rPr lang="en-US" altLang="zh-CN" sz="4000" baseline="30000">
                <a:solidFill>
                  <a:srgbClr val="CC0000"/>
                </a:solidFill>
                <a:latin typeface="黑体" pitchFamily="2" charset="-122"/>
                <a:ea typeface="黑体" pitchFamily="2" charset="-122"/>
              </a:rPr>
              <a:t>2</a:t>
            </a:r>
            <a:r>
              <a:rPr lang="en-US" altLang="zh-CN" sz="4000">
                <a:solidFill>
                  <a:srgbClr val="CC0000"/>
                </a:solidFill>
                <a:latin typeface="黑体" pitchFamily="2" charset="-122"/>
                <a:ea typeface="黑体" pitchFamily="2" charset="-122"/>
              </a:rPr>
              <a:t>/kg</a:t>
            </a:r>
            <a:r>
              <a:rPr lang="en-US" altLang="zh-CN" sz="4000" baseline="30000">
                <a:solidFill>
                  <a:srgbClr val="CC0000"/>
                </a:solidFill>
                <a:latin typeface="黑体" pitchFamily="2" charset="-122"/>
                <a:ea typeface="黑体" pitchFamily="2" charset="-122"/>
              </a:rPr>
              <a:t>2</a:t>
            </a:r>
            <a:r>
              <a:rPr lang="en-US" altLang="zh-CN" sz="4000">
                <a:solidFill>
                  <a:srgbClr val="CC0000"/>
                </a:solidFill>
                <a:latin typeface="黑体" pitchFamily="2" charset="-122"/>
                <a:ea typeface="黑体" pitchFamily="2" charset="-122"/>
              </a:rPr>
              <a:t>,</a:t>
            </a:r>
            <a:r>
              <a:rPr lang="zh-CN" altLang="en-US" sz="4000">
                <a:solidFill>
                  <a:srgbClr val="CC0000"/>
                </a:solidFill>
                <a:latin typeface="黑体" pitchFamily="2" charset="-122"/>
                <a:ea typeface="黑体" pitchFamily="2" charset="-122"/>
              </a:rPr>
              <a:t>叫万有引力恒量</a:t>
            </a:r>
            <a:r>
              <a:rPr lang="en-US" altLang="zh-CN" sz="4000">
                <a:solidFill>
                  <a:srgbClr val="CC0000"/>
                </a:solidFill>
                <a:latin typeface="黑体" pitchFamily="2" charset="-122"/>
                <a:ea typeface="黑体" pitchFamily="2" charset="-122"/>
              </a:rPr>
              <a:t>.</a:t>
            </a:r>
            <a:r>
              <a:rPr lang="zh-CN" altLang="en-US" sz="4000">
                <a:solidFill>
                  <a:srgbClr val="CC0000"/>
                </a:solidFill>
                <a:latin typeface="黑体" pitchFamily="2" charset="-122"/>
                <a:ea typeface="黑体" pitchFamily="2" charset="-122"/>
              </a:rPr>
              <a:t>它在数值上等于两个质量都是</a:t>
            </a:r>
            <a:r>
              <a:rPr lang="en-US" altLang="zh-CN" sz="4000">
                <a:solidFill>
                  <a:srgbClr val="CC0000"/>
                </a:solidFill>
                <a:latin typeface="黑体" pitchFamily="2" charset="-122"/>
                <a:ea typeface="黑体" pitchFamily="2" charset="-122"/>
              </a:rPr>
              <a:t>1kg</a:t>
            </a:r>
            <a:r>
              <a:rPr lang="zh-CN" altLang="en-US" sz="4000">
                <a:solidFill>
                  <a:srgbClr val="CC0000"/>
                </a:solidFill>
                <a:latin typeface="黑体" pitchFamily="2" charset="-122"/>
                <a:ea typeface="黑体" pitchFamily="2" charset="-122"/>
              </a:rPr>
              <a:t>的物体相距</a:t>
            </a:r>
            <a:r>
              <a:rPr lang="en-US" altLang="zh-CN" sz="4000">
                <a:solidFill>
                  <a:srgbClr val="CC0000"/>
                </a:solidFill>
                <a:latin typeface="黑体" pitchFamily="2" charset="-122"/>
                <a:ea typeface="黑体" pitchFamily="2" charset="-122"/>
              </a:rPr>
              <a:t>1m</a:t>
            </a:r>
            <a:r>
              <a:rPr lang="zh-CN" altLang="en-US" sz="4000">
                <a:solidFill>
                  <a:srgbClr val="CC0000"/>
                </a:solidFill>
                <a:latin typeface="黑体" pitchFamily="2" charset="-122"/>
                <a:ea typeface="黑体" pitchFamily="2" charset="-122"/>
              </a:rPr>
              <a:t>时的相互作用力</a:t>
            </a:r>
            <a:r>
              <a:rPr lang="en-US" altLang="zh-CN" sz="4000">
                <a:solidFill>
                  <a:srgbClr val="CC0000"/>
                </a:solidFill>
                <a:latin typeface="黑体" pitchFamily="2" charset="-122"/>
                <a:ea typeface="黑体" pitchFamily="2" charset="-122"/>
              </a:rPr>
              <a:t>.</a:t>
            </a:r>
            <a:endParaRPr lang="en-US" altLang="zh-CN" sz="4000">
              <a:solidFill>
                <a:srgbClr val="CC0000"/>
              </a:solidFill>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out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dissolve">
                                      <p:cBhvr>
                                        <p:cTn id="12" dur="500"/>
                                        <p:tgtEl>
                                          <p:spTgt spid="184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blinds(horizontal)">
                                      <p:cBhvr>
                                        <p:cTn id="17" dur="5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3"/>
          <p:cNvSpPr txBox="1">
            <a:spLocks noChangeArrowheads="1"/>
          </p:cNvSpPr>
          <p:nvPr/>
        </p:nvSpPr>
        <p:spPr bwMode="auto">
          <a:xfrm>
            <a:off x="304800" y="3962400"/>
            <a:ext cx="8458200" cy="641350"/>
          </a:xfrm>
          <a:prstGeom prst="rect">
            <a:avLst/>
          </a:prstGeom>
          <a:noFill/>
          <a:ln w="9525">
            <a:noFill/>
            <a:miter lim="800000"/>
            <a:headEnd/>
            <a:tailEnd/>
          </a:ln>
          <a:effectLst/>
        </p:spPr>
        <p:txBody>
          <a:bodyPr>
            <a:spAutoFit/>
          </a:bodyPr>
          <a:lstStyle/>
          <a:p>
            <a:pPr algn="l">
              <a:spcBef>
                <a:spcPct val="50000"/>
              </a:spcBef>
              <a:buFontTx/>
              <a:buNone/>
            </a:pPr>
            <a:endParaRPr lang="zh-CN" altLang="zh-CN" sz="3600">
              <a:solidFill>
                <a:schemeClr val="tx1"/>
              </a:solidFill>
              <a:ea typeface="黑体" pitchFamily="2" charset="-122"/>
            </a:endParaRPr>
          </a:p>
        </p:txBody>
      </p:sp>
      <p:sp>
        <p:nvSpPr>
          <p:cNvPr id="21508" name="Text Box 4"/>
          <p:cNvSpPr txBox="1">
            <a:spLocks noChangeArrowheads="1"/>
          </p:cNvSpPr>
          <p:nvPr/>
        </p:nvSpPr>
        <p:spPr bwMode="auto">
          <a:xfrm>
            <a:off x="0" y="457200"/>
            <a:ext cx="8382000" cy="762000"/>
          </a:xfrm>
          <a:prstGeom prst="rect">
            <a:avLst/>
          </a:prstGeom>
          <a:noFill/>
          <a:ln w="9525">
            <a:noFill/>
            <a:miter lim="800000"/>
            <a:headEnd/>
            <a:tailEnd/>
          </a:ln>
          <a:effectLst/>
        </p:spPr>
        <p:txBody>
          <a:bodyPr>
            <a:spAutoFit/>
          </a:bodyPr>
          <a:lstStyle/>
          <a:p>
            <a:pPr algn="l">
              <a:spcBef>
                <a:spcPct val="50000"/>
              </a:spcBef>
              <a:buFontTx/>
              <a:buNone/>
            </a:pPr>
            <a:r>
              <a:rPr lang="en-US" altLang="zh-CN" sz="4400">
                <a:solidFill>
                  <a:srgbClr val="0000FF"/>
                </a:solidFill>
                <a:effectLst>
                  <a:outerShdw blurRad="38100" dist="38100" dir="2700000" algn="tl">
                    <a:srgbClr val="C0C0C0"/>
                  </a:outerShdw>
                </a:effectLst>
                <a:ea typeface="黑体" pitchFamily="2" charset="-122"/>
              </a:rPr>
              <a:t>(3)</a:t>
            </a:r>
            <a:r>
              <a:rPr lang="zh-CN" altLang="en-US" sz="4400">
                <a:solidFill>
                  <a:srgbClr val="0000FF"/>
                </a:solidFill>
                <a:effectLst>
                  <a:outerShdw blurRad="38100" dist="38100" dir="2700000" algn="tl">
                    <a:srgbClr val="C0C0C0"/>
                  </a:outerShdw>
                </a:effectLst>
                <a:ea typeface="黑体" pitchFamily="2" charset="-122"/>
              </a:rPr>
              <a:t>公式的适用条件</a:t>
            </a:r>
          </a:p>
        </p:txBody>
      </p:sp>
      <p:sp>
        <p:nvSpPr>
          <p:cNvPr id="21509" name="Text Box 5"/>
          <p:cNvSpPr txBox="1">
            <a:spLocks noChangeArrowheads="1"/>
          </p:cNvSpPr>
          <p:nvPr/>
        </p:nvSpPr>
        <p:spPr bwMode="auto">
          <a:xfrm>
            <a:off x="0" y="1600200"/>
            <a:ext cx="9144000" cy="2530475"/>
          </a:xfrm>
          <a:prstGeom prst="rect">
            <a:avLst/>
          </a:prstGeom>
          <a:noFill/>
          <a:ln w="9525">
            <a:noFill/>
            <a:miter lim="800000"/>
            <a:headEnd/>
            <a:tailEnd/>
          </a:ln>
          <a:effectLst/>
        </p:spPr>
        <p:txBody>
          <a:bodyPr>
            <a:spAutoFit/>
          </a:bodyPr>
          <a:lstStyle/>
          <a:p>
            <a:pPr algn="l">
              <a:spcBef>
                <a:spcPct val="50000"/>
              </a:spcBef>
              <a:buFontTx/>
              <a:buNone/>
            </a:pPr>
            <a:r>
              <a:rPr lang="zh-CN" altLang="en-US" sz="4000">
                <a:solidFill>
                  <a:schemeClr val="tx1"/>
                </a:solidFill>
                <a:effectLst>
                  <a:outerShdw blurRad="38100" dist="38100" dir="2700000" algn="tl">
                    <a:srgbClr val="C0C0C0"/>
                  </a:outerShdw>
                </a:effectLst>
                <a:ea typeface="黑体" pitchFamily="2" charset="-122"/>
              </a:rPr>
              <a:t>任何两个有质量的物体间都有相互吸引力。但公式只适用于两质点、或两质量均匀的球体、或一个质点和一个质量均匀的球体或球壳间。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0-#ppt_w/2"/>
                                          </p:val>
                                        </p:tav>
                                        <p:tav tm="100000">
                                          <p:val>
                                            <p:strVal val="#ppt_x"/>
                                          </p:val>
                                        </p:tav>
                                      </p:tavLst>
                                    </p:anim>
                                    <p:anim calcmode="lin" valueType="num">
                                      <p:cBhvr additive="base">
                                        <p:cTn id="8" dur="500" fill="hold"/>
                                        <p:tgtEl>
                                          <p:spTgt spid="215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0-#ppt_w/2"/>
                                          </p:val>
                                        </p:tav>
                                        <p:tav tm="100000">
                                          <p:val>
                                            <p:strVal val="#ppt_x"/>
                                          </p:val>
                                        </p:tav>
                                      </p:tavLst>
                                    </p:anim>
                                    <p:anim calcmode="lin" valueType="num">
                                      <p:cBhvr additive="base">
                                        <p:cTn id="14" dur="500" fill="hold"/>
                                        <p:tgtEl>
                                          <p:spTgt spid="215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381000" y="228600"/>
            <a:ext cx="8534400" cy="5364163"/>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buFontTx/>
              <a:buNone/>
            </a:pPr>
            <a:r>
              <a:rPr lang="en-US" altLang="zh-CN" sz="5400">
                <a:solidFill>
                  <a:schemeClr val="tx1"/>
                </a:solidFill>
                <a:ea typeface="宋体" pitchFamily="2" charset="-122"/>
              </a:rPr>
              <a:t> </a:t>
            </a:r>
            <a:r>
              <a:rPr lang="zh-CN" altLang="en-US" sz="4800">
                <a:solidFill>
                  <a:srgbClr val="CC0000"/>
                </a:solidFill>
                <a:ea typeface="宋体" pitchFamily="2" charset="-122"/>
              </a:rPr>
              <a:t>（</a:t>
            </a:r>
            <a:r>
              <a:rPr lang="en-US" altLang="zh-CN" sz="4800">
                <a:solidFill>
                  <a:srgbClr val="CC0000"/>
                </a:solidFill>
                <a:latin typeface="黑体" pitchFamily="2" charset="-122"/>
                <a:ea typeface="黑体" pitchFamily="2" charset="-122"/>
              </a:rPr>
              <a:t>4</a:t>
            </a:r>
            <a:r>
              <a:rPr lang="zh-CN" altLang="en-US" sz="4800">
                <a:solidFill>
                  <a:srgbClr val="CC0000"/>
                </a:solidFill>
                <a:latin typeface="黑体" pitchFamily="2" charset="-122"/>
                <a:ea typeface="黑体" pitchFamily="2" charset="-122"/>
              </a:rPr>
              <a:t>）距离</a:t>
            </a:r>
            <a:r>
              <a:rPr lang="en-US" altLang="zh-CN" sz="4800">
                <a:solidFill>
                  <a:srgbClr val="CC0000"/>
                </a:solidFill>
                <a:latin typeface="黑体" pitchFamily="2" charset="-122"/>
                <a:ea typeface="黑体" pitchFamily="2" charset="-122"/>
              </a:rPr>
              <a:t>r</a:t>
            </a:r>
            <a:r>
              <a:rPr lang="zh-CN" altLang="en-US" sz="4800">
                <a:solidFill>
                  <a:srgbClr val="CC0000"/>
                </a:solidFill>
                <a:latin typeface="黑体" pitchFamily="2" charset="-122"/>
                <a:ea typeface="黑体" pitchFamily="2" charset="-122"/>
              </a:rPr>
              <a:t>的确定</a:t>
            </a:r>
            <a:r>
              <a:rPr lang="en-US" altLang="zh-CN" sz="4800">
                <a:solidFill>
                  <a:srgbClr val="CC0000"/>
                </a:solidFill>
                <a:latin typeface="黑体" pitchFamily="2" charset="-122"/>
                <a:ea typeface="黑体" pitchFamily="2" charset="-122"/>
              </a:rPr>
              <a:t>:</a:t>
            </a:r>
          </a:p>
          <a:p>
            <a:pPr algn="just">
              <a:buFontTx/>
              <a:buNone/>
            </a:pPr>
            <a:r>
              <a:rPr lang="en-US" altLang="zh-CN" sz="4800">
                <a:solidFill>
                  <a:srgbClr val="CC0000"/>
                </a:solidFill>
                <a:latin typeface="黑体" pitchFamily="2" charset="-122"/>
                <a:ea typeface="黑体" pitchFamily="2" charset="-122"/>
              </a:rPr>
              <a:t>    </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万有引力定律中两个物体的距离</a:t>
            </a:r>
            <a:r>
              <a:rPr lang="en-US" altLang="zh-CN" sz="4000">
                <a:solidFill>
                  <a:srgbClr val="CC0000"/>
                </a:solidFill>
                <a:effectLst>
                  <a:outerShdw blurRad="38100" dist="38100" dir="2700000" algn="tl">
                    <a:srgbClr val="C0C0C0"/>
                  </a:outerShdw>
                </a:effectLst>
                <a:latin typeface="黑体" pitchFamily="2" charset="-122"/>
                <a:ea typeface="黑体" pitchFamily="2" charset="-122"/>
              </a:rPr>
              <a:t>, </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对于相距很远可以看作质点的物体</a:t>
            </a:r>
            <a:r>
              <a:rPr lang="en-US" altLang="zh-CN" sz="4000">
                <a:solidFill>
                  <a:srgbClr val="CC0000"/>
                </a:solidFill>
                <a:effectLst>
                  <a:outerShdw blurRad="38100" dist="38100" dir="2700000" algn="tl">
                    <a:srgbClr val="C0C0C0"/>
                  </a:outerShdw>
                </a:effectLst>
                <a:latin typeface="黑体" pitchFamily="2" charset="-122"/>
                <a:ea typeface="黑体" pitchFamily="2" charset="-122"/>
              </a:rPr>
              <a:t>,</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就是指两个质点间的距离</a:t>
            </a:r>
            <a:r>
              <a:rPr lang="en-US" altLang="zh-CN" sz="4000">
                <a:solidFill>
                  <a:srgbClr val="CC0000"/>
                </a:solidFill>
                <a:effectLst>
                  <a:outerShdw blurRad="38100" dist="38100" dir="2700000" algn="tl">
                    <a:srgbClr val="C0C0C0"/>
                  </a:outerShdw>
                </a:effectLst>
                <a:latin typeface="黑体" pitchFamily="2" charset="-122"/>
                <a:ea typeface="黑体" pitchFamily="2" charset="-122"/>
              </a:rPr>
              <a:t>;</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对于均匀的球体</a:t>
            </a:r>
            <a:r>
              <a:rPr lang="en-US" altLang="zh-CN" sz="4000">
                <a:solidFill>
                  <a:srgbClr val="CC0000"/>
                </a:solidFill>
                <a:effectLst>
                  <a:outerShdw blurRad="38100" dist="38100" dir="2700000" algn="tl">
                    <a:srgbClr val="C0C0C0"/>
                  </a:outerShdw>
                </a:effectLst>
                <a:latin typeface="黑体" pitchFamily="2" charset="-122"/>
                <a:ea typeface="黑体" pitchFamily="2" charset="-122"/>
              </a:rPr>
              <a:t>, </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就是指两个球心间的距离</a:t>
            </a:r>
            <a:r>
              <a:rPr lang="en-US" altLang="zh-CN" sz="4000">
                <a:solidFill>
                  <a:srgbClr val="CC0000"/>
                </a:solidFill>
                <a:effectLst>
                  <a:outerShdw blurRad="38100" dist="38100" dir="2700000" algn="tl">
                    <a:srgbClr val="C0C0C0"/>
                  </a:outerShdw>
                </a:effectLst>
                <a:latin typeface="黑体" pitchFamily="2" charset="-122"/>
                <a:ea typeface="黑体" pitchFamily="2" charset="-122"/>
              </a:rPr>
              <a:t>.</a:t>
            </a:r>
            <a:r>
              <a:rPr lang="zh-CN" altLang="en-US" sz="4000">
                <a:solidFill>
                  <a:srgbClr val="CC0000"/>
                </a:solidFill>
                <a:effectLst>
                  <a:outerShdw blurRad="38100" dist="38100" dir="2700000" algn="tl">
                    <a:srgbClr val="C0C0C0"/>
                  </a:outerShdw>
                </a:effectLst>
                <a:latin typeface="黑体" pitchFamily="2" charset="-122"/>
                <a:ea typeface="黑体" pitchFamily="2" charset="-122"/>
              </a:rPr>
              <a:t>对于一个质点和一均匀球体，就是指质点到球心的距离。</a:t>
            </a:r>
          </a:p>
          <a:p>
            <a:pPr algn="just">
              <a:buFontTx/>
              <a:buNone/>
            </a:pPr>
            <a:r>
              <a:rPr lang="zh-CN" altLang="en-US" sz="4400">
                <a:solidFill>
                  <a:srgbClr val="CC0000"/>
                </a:solidFill>
                <a:effectLst>
                  <a:outerShdw blurRad="38100" dist="38100" dir="2700000" algn="tl">
                    <a:srgbClr val="C0C0C0"/>
                  </a:outerShdw>
                </a:effectLst>
                <a:latin typeface="黑体" pitchFamily="2" charset="-122"/>
                <a:ea typeface="黑体" pitchFamily="2" charset="-122"/>
              </a:rPr>
              <a:t>    </a:t>
            </a:r>
            <a:r>
              <a:rPr lang="zh-CN" altLang="en-US" sz="4400">
                <a:solidFill>
                  <a:schemeClr val="accent2"/>
                </a:solidFill>
                <a:effectLst>
                  <a:outerShdw blurRad="38100" dist="38100" dir="2700000" algn="tl">
                    <a:srgbClr val="C0C0C0"/>
                  </a:outerShdw>
                </a:effectLst>
                <a:latin typeface="黑体" pitchFamily="2" charset="-122"/>
                <a:ea typeface="黑体" pitchFamily="2" charset="-122"/>
              </a:rPr>
              <a:t>强调</a:t>
            </a:r>
            <a:r>
              <a:rPr lang="en-US" altLang="zh-CN" sz="4400">
                <a:solidFill>
                  <a:schemeClr val="accent2"/>
                </a:solidFill>
                <a:effectLst>
                  <a:outerShdw blurRad="38100" dist="38100" dir="2700000" algn="tl">
                    <a:srgbClr val="C0C0C0"/>
                  </a:outerShdw>
                </a:effectLst>
                <a:latin typeface="黑体" pitchFamily="2" charset="-122"/>
                <a:ea typeface="黑体" pitchFamily="2" charset="-122"/>
              </a:rPr>
              <a:t>:r</a:t>
            </a:r>
            <a:r>
              <a:rPr lang="zh-CN" altLang="en-US" sz="4400">
                <a:solidFill>
                  <a:schemeClr val="accent2"/>
                </a:solidFill>
                <a:effectLst>
                  <a:outerShdw blurRad="38100" dist="38100" dir="2700000" algn="tl">
                    <a:srgbClr val="C0C0C0"/>
                  </a:outerShdw>
                </a:effectLst>
                <a:latin typeface="黑体" pitchFamily="2" charset="-122"/>
                <a:ea typeface="黑体" pitchFamily="2" charset="-122"/>
              </a:rPr>
              <a:t>不可为零</a:t>
            </a:r>
            <a:r>
              <a:rPr lang="en-US" altLang="zh-CN" sz="4400">
                <a:solidFill>
                  <a:schemeClr val="accent2"/>
                </a:solidFill>
                <a:effectLst>
                  <a:outerShdw blurRad="38100" dist="38100" dir="2700000" algn="tl">
                    <a:srgbClr val="C0C0C0"/>
                  </a:outerShdw>
                </a:effectLst>
                <a:latin typeface="黑体" pitchFamily="2" charset="-122"/>
                <a:ea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up)">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381000" y="228600"/>
            <a:ext cx="8229600" cy="823913"/>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spcBef>
                <a:spcPct val="50000"/>
              </a:spcBef>
              <a:buFontTx/>
              <a:buNone/>
            </a:pPr>
            <a:r>
              <a:rPr lang="en-US" altLang="zh-CN" sz="4400">
                <a:solidFill>
                  <a:schemeClr val="tx1"/>
                </a:solidFill>
                <a:ea typeface="宋体" pitchFamily="2" charset="-122"/>
              </a:rPr>
              <a:t> </a:t>
            </a:r>
            <a:r>
              <a:rPr lang="en-US" altLang="zh-CN" sz="4800">
                <a:solidFill>
                  <a:srgbClr val="CC0000"/>
                </a:solidFill>
                <a:latin typeface="黑体" pitchFamily="2" charset="-122"/>
                <a:ea typeface="黑体" pitchFamily="2" charset="-122"/>
              </a:rPr>
              <a:t>4.</a:t>
            </a:r>
            <a:r>
              <a:rPr lang="zh-CN" altLang="en-US" sz="4800">
                <a:solidFill>
                  <a:srgbClr val="CC0000"/>
                </a:solidFill>
                <a:latin typeface="黑体" pitchFamily="2" charset="-122"/>
                <a:ea typeface="黑体" pitchFamily="2" charset="-122"/>
              </a:rPr>
              <a:t>引力恒量的测定</a:t>
            </a:r>
            <a:r>
              <a:rPr lang="en-US" altLang="zh-CN" sz="4800">
                <a:solidFill>
                  <a:srgbClr val="CC0000"/>
                </a:solidFill>
                <a:latin typeface="黑体" pitchFamily="2" charset="-122"/>
                <a:ea typeface="黑体" pitchFamily="2" charset="-122"/>
              </a:rPr>
              <a:t>:</a:t>
            </a:r>
          </a:p>
        </p:txBody>
      </p:sp>
      <p:grpSp>
        <p:nvGrpSpPr>
          <p:cNvPr id="2" name="Group 8"/>
          <p:cNvGrpSpPr>
            <a:grpSpLocks/>
          </p:cNvGrpSpPr>
          <p:nvPr/>
        </p:nvGrpSpPr>
        <p:grpSpPr bwMode="auto">
          <a:xfrm>
            <a:off x="533400" y="1066800"/>
            <a:ext cx="8305800" cy="5795963"/>
            <a:chOff x="336" y="672"/>
            <a:chExt cx="5232" cy="3651"/>
          </a:xfrm>
        </p:grpSpPr>
        <p:sp>
          <p:nvSpPr>
            <p:cNvPr id="9219" name="Text Box 3"/>
            <p:cNvSpPr txBox="1">
              <a:spLocks noChangeArrowheads="1"/>
            </p:cNvSpPr>
            <p:nvPr/>
          </p:nvSpPr>
          <p:spPr bwMode="auto">
            <a:xfrm>
              <a:off x="336" y="672"/>
              <a:ext cx="5184" cy="980"/>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spcBef>
                  <a:spcPct val="50000"/>
                </a:spcBef>
                <a:buFontTx/>
                <a:buNone/>
              </a:pPr>
              <a:r>
                <a:rPr lang="en-US" altLang="zh-CN" sz="4800">
                  <a:solidFill>
                    <a:srgbClr val="CC0000"/>
                  </a:solidFill>
                  <a:latin typeface="黑体" pitchFamily="2" charset="-122"/>
                  <a:ea typeface="黑体" pitchFamily="2" charset="-122"/>
                </a:rPr>
                <a:t>⑴</a:t>
              </a:r>
              <a:r>
                <a:rPr lang="zh-CN" altLang="en-US" sz="4800">
                  <a:solidFill>
                    <a:srgbClr val="CC0000"/>
                  </a:solidFill>
                  <a:latin typeface="黑体" pitchFamily="2" charset="-122"/>
                  <a:ea typeface="黑体" pitchFamily="2" charset="-122"/>
                </a:rPr>
                <a:t>装置介绍</a:t>
              </a:r>
              <a:r>
                <a:rPr lang="en-US" altLang="zh-CN" sz="4800">
                  <a:solidFill>
                    <a:srgbClr val="CC0000"/>
                  </a:solidFill>
                  <a:latin typeface="黑体" pitchFamily="2" charset="-122"/>
                  <a:ea typeface="黑体" pitchFamily="2" charset="-122"/>
                </a:rPr>
                <a:t>:T</a:t>
              </a:r>
              <a:r>
                <a:rPr lang="zh-CN" altLang="en-US" sz="4800">
                  <a:solidFill>
                    <a:srgbClr val="CC0000"/>
                  </a:solidFill>
                  <a:latin typeface="黑体" pitchFamily="2" charset="-122"/>
                  <a:ea typeface="黑体" pitchFamily="2" charset="-122"/>
                </a:rPr>
                <a:t>形架、石英丝、镜尺、</a:t>
              </a:r>
              <a:r>
                <a:rPr lang="en-US" altLang="zh-CN" sz="4800">
                  <a:solidFill>
                    <a:srgbClr val="CC0000"/>
                  </a:solidFill>
                  <a:latin typeface="黑体" pitchFamily="2" charset="-122"/>
                  <a:ea typeface="黑体" pitchFamily="2" charset="-122"/>
                </a:rPr>
                <a:t>M</a:t>
              </a:r>
              <a:r>
                <a:rPr lang="zh-CN" altLang="en-US" sz="4800">
                  <a:solidFill>
                    <a:srgbClr val="CC0000"/>
                  </a:solidFill>
                  <a:latin typeface="黑体" pitchFamily="2" charset="-122"/>
                  <a:ea typeface="黑体" pitchFamily="2" charset="-122"/>
                </a:rPr>
                <a:t>球和</a:t>
              </a:r>
              <a:r>
                <a:rPr lang="en-US" altLang="zh-CN" sz="4800">
                  <a:solidFill>
                    <a:srgbClr val="CC0000"/>
                  </a:solidFill>
                  <a:latin typeface="黑体" pitchFamily="2" charset="-122"/>
                  <a:ea typeface="黑体" pitchFamily="2" charset="-122"/>
                </a:rPr>
                <a:t>m</a:t>
              </a:r>
              <a:r>
                <a:rPr lang="en-US" altLang="zh-CN" sz="4800" baseline="30000">
                  <a:solidFill>
                    <a:srgbClr val="CC0000"/>
                  </a:solidFill>
                  <a:latin typeface="黑体" pitchFamily="2" charset="-122"/>
                  <a:ea typeface="黑体" pitchFamily="2" charset="-122"/>
                </a:rPr>
                <a:t>/</a:t>
              </a:r>
              <a:r>
                <a:rPr lang="zh-CN" altLang="en-US" sz="4800">
                  <a:solidFill>
                    <a:srgbClr val="CC0000"/>
                  </a:solidFill>
                  <a:latin typeface="黑体" pitchFamily="2" charset="-122"/>
                  <a:ea typeface="黑体" pitchFamily="2" charset="-122"/>
                </a:rPr>
                <a:t>球</a:t>
              </a:r>
            </a:p>
          </p:txBody>
        </p:sp>
        <p:grpSp>
          <p:nvGrpSpPr>
            <p:cNvPr id="3" name="Group 7"/>
            <p:cNvGrpSpPr>
              <a:grpSpLocks/>
            </p:cNvGrpSpPr>
            <p:nvPr/>
          </p:nvGrpSpPr>
          <p:grpSpPr bwMode="auto">
            <a:xfrm>
              <a:off x="672" y="1584"/>
              <a:ext cx="4896" cy="2739"/>
              <a:chOff x="672" y="1584"/>
              <a:chExt cx="4896" cy="2739"/>
            </a:xfrm>
          </p:grpSpPr>
          <p:pic>
            <p:nvPicPr>
              <p:cNvPr id="9220" name="Picture 4" descr="未命名YH"/>
              <p:cNvPicPr>
                <a:picLocks noChangeAspect="1" noChangeArrowheads="1"/>
              </p:cNvPicPr>
              <p:nvPr/>
            </p:nvPicPr>
            <p:blipFill>
              <a:blip r:embed="rId2" cstate="print"/>
              <a:srcRect/>
              <a:stretch>
                <a:fillRect/>
              </a:stretch>
            </p:blipFill>
            <p:spPr bwMode="auto">
              <a:xfrm>
                <a:off x="672" y="1638"/>
                <a:ext cx="4896" cy="2685"/>
              </a:xfrm>
              <a:prstGeom prst="rect">
                <a:avLst/>
              </a:prstGeom>
              <a:noFill/>
            </p:spPr>
          </p:pic>
          <p:sp>
            <p:nvSpPr>
              <p:cNvPr id="9221" name="Oval 5"/>
              <p:cNvSpPr>
                <a:spLocks noChangeArrowheads="1"/>
              </p:cNvSpPr>
              <p:nvPr/>
            </p:nvSpPr>
            <p:spPr bwMode="auto">
              <a:xfrm>
                <a:off x="4368" y="1872"/>
                <a:ext cx="144" cy="144"/>
              </a:xfrm>
              <a:prstGeom prst="ellipse">
                <a:avLst/>
              </a:prstGeom>
              <a:solidFill>
                <a:schemeClr val="accent1"/>
              </a:solidFill>
              <a:ln w="9525">
                <a:solidFill>
                  <a:schemeClr val="tx1"/>
                </a:solidFill>
                <a:round/>
                <a:headEnd/>
                <a:tailEnd/>
              </a:ln>
              <a:effectLst/>
            </p:spPr>
            <p:txBody>
              <a:bodyPr wrap="none" anchor="ctr"/>
              <a:lstStyle/>
              <a:p>
                <a:endParaRPr lang="zh-CN" altLang="en-US"/>
              </a:p>
            </p:txBody>
          </p:sp>
          <p:sp>
            <p:nvSpPr>
              <p:cNvPr id="9222" name="Text Box 6"/>
              <p:cNvSpPr txBox="1">
                <a:spLocks noChangeArrowheads="1"/>
              </p:cNvSpPr>
              <p:nvPr/>
            </p:nvSpPr>
            <p:spPr bwMode="auto">
              <a:xfrm>
                <a:off x="4560" y="1584"/>
                <a:ext cx="912" cy="404"/>
              </a:xfrm>
              <a:prstGeom prst="rect">
                <a:avLst/>
              </a:prstGeom>
              <a:noFill/>
              <a:ln w="9525">
                <a:noFill/>
                <a:miter lim="800000"/>
                <a:headEnd/>
                <a:tailEnd/>
              </a:ln>
              <a:effectLst/>
            </p:spPr>
            <p:txBody>
              <a:bodyPr>
                <a:spAutoFit/>
              </a:bodyPr>
              <a:lstStyle/>
              <a:p>
                <a:pPr algn="l">
                  <a:spcBef>
                    <a:spcPct val="50000"/>
                  </a:spcBef>
                  <a:buFontTx/>
                  <a:buNone/>
                </a:pPr>
                <a:r>
                  <a:rPr lang="zh-CN" altLang="en-US" sz="3600">
                    <a:solidFill>
                      <a:schemeClr val="tx1"/>
                    </a:solidFill>
                    <a:ea typeface="黑体" pitchFamily="2" charset="-122"/>
                  </a:rPr>
                  <a:t>光源</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228600" y="228600"/>
            <a:ext cx="8458200" cy="4111625"/>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spcBef>
                <a:spcPct val="50000"/>
              </a:spcBef>
              <a:buFontTx/>
              <a:buNone/>
            </a:pPr>
            <a:r>
              <a:rPr lang="en-US" altLang="zh-CN" sz="4400">
                <a:solidFill>
                  <a:schemeClr val="tx1"/>
                </a:solidFill>
                <a:ea typeface="宋体" pitchFamily="2" charset="-122"/>
              </a:rPr>
              <a:t> </a:t>
            </a:r>
            <a:r>
              <a:rPr lang="en-US" altLang="zh-CN" sz="4400">
                <a:solidFill>
                  <a:srgbClr val="CC0000"/>
                </a:solidFill>
                <a:latin typeface="黑体" pitchFamily="2" charset="-122"/>
                <a:ea typeface="黑体" pitchFamily="2" charset="-122"/>
              </a:rPr>
              <a:t>⑵</a:t>
            </a:r>
            <a:r>
              <a:rPr lang="zh-CN" altLang="en-US" sz="4400">
                <a:solidFill>
                  <a:srgbClr val="CC0000"/>
                </a:solidFill>
                <a:latin typeface="黑体" pitchFamily="2" charset="-122"/>
                <a:ea typeface="黑体" pitchFamily="2" charset="-122"/>
              </a:rPr>
              <a:t>测量原理介绍</a:t>
            </a:r>
            <a:r>
              <a:rPr lang="en-US" altLang="zh-CN" sz="4400">
                <a:solidFill>
                  <a:srgbClr val="CC0000"/>
                </a:solidFill>
                <a:latin typeface="黑体" pitchFamily="2" charset="-122"/>
                <a:ea typeface="黑体" pitchFamily="2" charset="-122"/>
              </a:rPr>
              <a:t>:</a:t>
            </a:r>
            <a:r>
              <a:rPr lang="zh-CN" altLang="en-US" sz="4400">
                <a:solidFill>
                  <a:srgbClr val="CC0000"/>
                </a:solidFill>
                <a:latin typeface="黑体" pitchFamily="2" charset="-122"/>
                <a:ea typeface="黑体" pitchFamily="2" charset="-122"/>
              </a:rPr>
              <a:t>扭秤达到平衡时</a:t>
            </a:r>
            <a:r>
              <a:rPr lang="en-US" altLang="zh-CN" sz="4400">
                <a:solidFill>
                  <a:srgbClr val="CC0000"/>
                </a:solidFill>
                <a:latin typeface="黑体" pitchFamily="2" charset="-122"/>
                <a:ea typeface="黑体" pitchFamily="2" charset="-122"/>
              </a:rPr>
              <a:t>,</a:t>
            </a:r>
            <a:r>
              <a:rPr lang="zh-CN" altLang="en-US" sz="4400">
                <a:solidFill>
                  <a:srgbClr val="CC0000"/>
                </a:solidFill>
                <a:latin typeface="黑体" pitchFamily="2" charset="-122"/>
                <a:ea typeface="黑体" pitchFamily="2" charset="-122"/>
              </a:rPr>
              <a:t>引力矩等于石英丝的阻力矩</a:t>
            </a:r>
            <a:r>
              <a:rPr lang="en-US" altLang="zh-CN" sz="4400">
                <a:solidFill>
                  <a:srgbClr val="CC0000"/>
                </a:solidFill>
                <a:latin typeface="黑体" pitchFamily="2" charset="-122"/>
                <a:ea typeface="黑体" pitchFamily="2" charset="-122"/>
              </a:rPr>
              <a:t>. </a:t>
            </a:r>
            <a:r>
              <a:rPr lang="zh-CN" altLang="en-US" sz="4400">
                <a:solidFill>
                  <a:srgbClr val="CC0000"/>
                </a:solidFill>
                <a:latin typeface="黑体" pitchFamily="2" charset="-122"/>
                <a:ea typeface="黑体" pitchFamily="2" charset="-122"/>
              </a:rPr>
              <a:t>石英丝转角可由镜尺测出</a:t>
            </a:r>
            <a:r>
              <a:rPr lang="en-US" altLang="zh-CN" sz="4400">
                <a:solidFill>
                  <a:srgbClr val="CC0000"/>
                </a:solidFill>
                <a:latin typeface="黑体" pitchFamily="2" charset="-122"/>
                <a:ea typeface="黑体" pitchFamily="2" charset="-122"/>
              </a:rPr>
              <a:t>,</a:t>
            </a:r>
            <a:r>
              <a:rPr lang="zh-CN" altLang="en-US" sz="4400">
                <a:solidFill>
                  <a:srgbClr val="CC0000"/>
                </a:solidFill>
                <a:latin typeface="黑体" pitchFamily="2" charset="-122"/>
                <a:ea typeface="黑体" pitchFamily="2" charset="-122"/>
              </a:rPr>
              <a:t>由石英丝转角可知扭力矩等于引力矩</a:t>
            </a:r>
            <a:r>
              <a:rPr lang="en-US" altLang="zh-CN" sz="4400">
                <a:solidFill>
                  <a:srgbClr val="CC0000"/>
                </a:solidFill>
                <a:latin typeface="黑体" pitchFamily="2" charset="-122"/>
                <a:ea typeface="黑体" pitchFamily="2" charset="-122"/>
              </a:rPr>
              <a:t>,</a:t>
            </a:r>
            <a:r>
              <a:rPr lang="zh-CN" altLang="en-US" sz="4400">
                <a:solidFill>
                  <a:srgbClr val="CC0000"/>
                </a:solidFill>
                <a:latin typeface="黑体" pitchFamily="2" charset="-122"/>
                <a:ea typeface="黑体" pitchFamily="2" charset="-122"/>
              </a:rPr>
              <a:t>从而可测得万有引力</a:t>
            </a:r>
            <a:r>
              <a:rPr lang="en-US" altLang="zh-CN" sz="4400">
                <a:solidFill>
                  <a:srgbClr val="CC0000"/>
                </a:solidFill>
                <a:latin typeface="黑体" pitchFamily="2" charset="-122"/>
                <a:ea typeface="黑体" pitchFamily="2" charset="-122"/>
              </a:rPr>
              <a:t>,</a:t>
            </a:r>
            <a:r>
              <a:rPr lang="zh-CN" altLang="en-US" sz="4400">
                <a:solidFill>
                  <a:srgbClr val="CC0000"/>
                </a:solidFill>
                <a:latin typeface="黑体" pitchFamily="2" charset="-122"/>
                <a:ea typeface="黑体" pitchFamily="2" charset="-122"/>
              </a:rPr>
              <a:t>进而可测引力恒量</a:t>
            </a:r>
            <a:r>
              <a:rPr lang="en-US" altLang="zh-CN" sz="4400">
                <a:solidFill>
                  <a:srgbClr val="CC0000"/>
                </a:solidFill>
                <a:latin typeface="黑体" pitchFamily="2" charset="-122"/>
                <a:ea typeface="黑体" pitchFamily="2" charset="-122"/>
              </a:rPr>
              <a:t>G.</a:t>
            </a:r>
          </a:p>
        </p:txBody>
      </p:sp>
      <p:sp>
        <p:nvSpPr>
          <p:cNvPr id="10243" name="Text Box 3"/>
          <p:cNvSpPr txBox="1">
            <a:spLocks noChangeArrowheads="1"/>
          </p:cNvSpPr>
          <p:nvPr/>
        </p:nvSpPr>
        <p:spPr bwMode="auto">
          <a:xfrm>
            <a:off x="609600" y="4419600"/>
            <a:ext cx="8001000" cy="2101850"/>
          </a:xfrm>
          <a:prstGeom prst="rect">
            <a:avLst/>
          </a:prstGeom>
          <a:noFill/>
          <a:ln w="9525">
            <a:noFill/>
            <a:miter lim="800000"/>
            <a:headEnd/>
            <a:tailEnd/>
          </a:ln>
          <a:effectLst>
            <a:outerShdw dist="35921" dir="2700000" algn="ctr" rotWithShape="0">
              <a:schemeClr val="bg2"/>
            </a:outerShdw>
          </a:effectLst>
        </p:spPr>
        <p:txBody>
          <a:bodyPr>
            <a:spAutoFit/>
          </a:bodyPr>
          <a:lstStyle/>
          <a:p>
            <a:pPr algn="just">
              <a:buFontTx/>
              <a:buNone/>
            </a:pPr>
            <a:r>
              <a:rPr lang="en-US" altLang="zh-CN" sz="4400">
                <a:solidFill>
                  <a:schemeClr val="accent2"/>
                </a:solidFill>
                <a:latin typeface="黑体" pitchFamily="2" charset="-122"/>
                <a:ea typeface="黑体" pitchFamily="2" charset="-122"/>
              </a:rPr>
              <a:t>⑶</a:t>
            </a:r>
            <a:r>
              <a:rPr lang="zh-CN" altLang="en-US" sz="4400">
                <a:solidFill>
                  <a:schemeClr val="accent2"/>
                </a:solidFill>
                <a:latin typeface="黑体" pitchFamily="2" charset="-122"/>
                <a:ea typeface="黑体" pitchFamily="2" charset="-122"/>
              </a:rPr>
              <a:t>实验意义</a:t>
            </a:r>
            <a:r>
              <a:rPr lang="en-US" altLang="zh-CN" sz="4400">
                <a:solidFill>
                  <a:schemeClr val="accent2"/>
                </a:solidFill>
                <a:latin typeface="黑体" pitchFamily="2" charset="-122"/>
                <a:ea typeface="黑体" pitchFamily="2" charset="-122"/>
              </a:rPr>
              <a:t>:</a:t>
            </a:r>
          </a:p>
          <a:p>
            <a:pPr algn="just">
              <a:buFontTx/>
              <a:buNone/>
            </a:pPr>
            <a:r>
              <a:rPr lang="en-US" altLang="zh-CN" sz="4400">
                <a:solidFill>
                  <a:schemeClr val="accent2"/>
                </a:solidFill>
                <a:latin typeface="黑体" pitchFamily="2" charset="-122"/>
                <a:ea typeface="黑体" pitchFamily="2" charset="-122"/>
              </a:rPr>
              <a:t>    ①</a:t>
            </a:r>
            <a:r>
              <a:rPr lang="zh-CN" altLang="en-US" sz="4400">
                <a:solidFill>
                  <a:schemeClr val="accent2"/>
                </a:solidFill>
                <a:latin typeface="黑体" pitchFamily="2" charset="-122"/>
                <a:ea typeface="黑体" pitchFamily="2" charset="-122"/>
              </a:rPr>
              <a:t>证实了万有引力定律</a:t>
            </a:r>
          </a:p>
          <a:p>
            <a:pPr algn="l">
              <a:buFontTx/>
              <a:buNone/>
            </a:pPr>
            <a:r>
              <a:rPr lang="zh-CN" altLang="en-US" sz="4400">
                <a:solidFill>
                  <a:schemeClr val="accent2"/>
                </a:solidFill>
                <a:latin typeface="黑体" pitchFamily="2" charset="-122"/>
                <a:ea typeface="黑体" pitchFamily="2" charset="-122"/>
              </a:rPr>
              <a:t>    ②测定了引力恒量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box(in)">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026"/>
          <p:cNvSpPr txBox="1">
            <a:spLocks noChangeArrowheads="1"/>
          </p:cNvSpPr>
          <p:nvPr/>
        </p:nvSpPr>
        <p:spPr bwMode="auto">
          <a:xfrm>
            <a:off x="304800" y="228600"/>
            <a:ext cx="7010400" cy="914400"/>
          </a:xfrm>
          <a:prstGeom prst="rect">
            <a:avLst/>
          </a:prstGeom>
          <a:noFill/>
          <a:ln w="9525">
            <a:noFill/>
            <a:miter lim="800000"/>
            <a:headEnd/>
            <a:tailEnd/>
          </a:ln>
          <a:effectLst/>
        </p:spPr>
        <p:txBody>
          <a:bodyPr>
            <a:spAutoFit/>
          </a:bodyPr>
          <a:lstStyle/>
          <a:p>
            <a:pPr algn="l">
              <a:spcBef>
                <a:spcPct val="50000"/>
              </a:spcBef>
              <a:buFontTx/>
              <a:buNone/>
            </a:pPr>
            <a:r>
              <a:rPr lang="zh-CN" altLang="en-US" sz="5400">
                <a:solidFill>
                  <a:srgbClr val="0000FF"/>
                </a:solidFill>
                <a:effectLst>
                  <a:outerShdw blurRad="38100" dist="38100" dir="2700000" algn="tl">
                    <a:srgbClr val="C0C0C0"/>
                  </a:outerShdw>
                </a:effectLst>
                <a:ea typeface="黑体" pitchFamily="2" charset="-122"/>
              </a:rPr>
              <a:t>说明：</a:t>
            </a:r>
          </a:p>
        </p:txBody>
      </p:sp>
      <p:sp>
        <p:nvSpPr>
          <p:cNvPr id="20483" name="Text Box 1027"/>
          <p:cNvSpPr txBox="1">
            <a:spLocks noChangeArrowheads="1"/>
          </p:cNvSpPr>
          <p:nvPr/>
        </p:nvSpPr>
        <p:spPr bwMode="auto">
          <a:xfrm>
            <a:off x="457200" y="1066800"/>
            <a:ext cx="8153400" cy="5451475"/>
          </a:xfrm>
          <a:prstGeom prst="rect">
            <a:avLst/>
          </a:prstGeom>
          <a:noFill/>
          <a:ln w="9525">
            <a:noFill/>
            <a:miter lim="800000"/>
            <a:headEnd/>
            <a:tailEnd/>
          </a:ln>
          <a:effectLst/>
        </p:spPr>
        <p:txBody>
          <a:bodyPr>
            <a:spAutoFit/>
          </a:bodyPr>
          <a:lstStyle/>
          <a:p>
            <a:pPr algn="l">
              <a:spcBef>
                <a:spcPct val="50000"/>
              </a:spcBef>
              <a:buFontTx/>
              <a:buNone/>
            </a:pPr>
            <a:r>
              <a:rPr lang="zh-CN" altLang="en-US" sz="4400">
                <a:solidFill>
                  <a:srgbClr val="CC0000"/>
                </a:solidFill>
                <a:effectLst>
                  <a:outerShdw blurRad="38100" dist="38100" dir="2700000" algn="tl">
                    <a:srgbClr val="C0C0C0"/>
                  </a:outerShdw>
                </a:effectLst>
                <a:ea typeface="黑体" pitchFamily="2" charset="-122"/>
              </a:rPr>
              <a:t>（</a:t>
            </a:r>
            <a:r>
              <a:rPr lang="en-US" altLang="zh-CN" sz="4400">
                <a:solidFill>
                  <a:srgbClr val="CC0000"/>
                </a:solidFill>
                <a:effectLst>
                  <a:outerShdw blurRad="38100" dist="38100" dir="2700000" algn="tl">
                    <a:srgbClr val="C0C0C0"/>
                  </a:outerShdw>
                </a:effectLst>
                <a:ea typeface="黑体" pitchFamily="2" charset="-122"/>
              </a:rPr>
              <a:t>1</a:t>
            </a:r>
            <a:r>
              <a:rPr lang="zh-CN" altLang="en-US" sz="4400">
                <a:solidFill>
                  <a:srgbClr val="CC0000"/>
                </a:solidFill>
                <a:effectLst>
                  <a:outerShdw blurRad="38100" dist="38100" dir="2700000" algn="tl">
                    <a:srgbClr val="C0C0C0"/>
                  </a:outerShdw>
                </a:effectLst>
                <a:ea typeface="黑体" pitchFamily="2" charset="-122"/>
              </a:rPr>
              <a:t>）地球上的物体受到的重力是由于地球的吸引而使物体受到的力，但重力不就是地球对物体的万有引力。在一般情况下，重力和万有引力无论在大小还是在方向上都略有偏差，但在通常处理问题时，可以认为物体受到的重力等于地球对它的万有引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up)">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0</TotalTime>
  <Words>714</Words>
  <Application>Microsoft Office PowerPoint</Application>
  <PresentationFormat>全屏显示(4:3)</PresentationFormat>
  <Paragraphs>34</Paragraphs>
  <Slides>15</Slides>
  <Notes>0</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跋涉</vt:lpstr>
      <vt:lpstr>Microsoft 公式 3.0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微软用户</cp:lastModifiedBy>
  <cp:revision>1</cp:revision>
  <dcterms:modified xsi:type="dcterms:W3CDTF">2010-01-30T10:42:47Z</dcterms:modified>
</cp:coreProperties>
</file>