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58" r:id="rId6"/>
    <p:sldId id="259" r:id="rId7"/>
    <p:sldId id="277" r:id="rId8"/>
    <p:sldId id="280" r:id="rId9"/>
    <p:sldId id="268" r:id="rId10"/>
    <p:sldId id="269" r:id="rId11"/>
    <p:sldId id="270" r:id="rId12"/>
    <p:sldId id="271" r:id="rId13"/>
    <p:sldId id="278" r:id="rId14"/>
    <p:sldId id="274" r:id="rId15"/>
    <p:sldId id="267" r:id="rId16"/>
    <p:sldId id="275" r:id="rId17"/>
    <p:sldId id="276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13" autoAdjust="0"/>
  </p:normalViewPr>
  <p:slideViewPr>
    <p:cSldViewPr>
      <p:cViewPr varScale="1">
        <p:scale>
          <a:sx n="67" d="100"/>
          <a:sy n="67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98061-FC92-44A7-A229-F7787CD1D5FA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D595C-84AD-456D-9B31-7F5A15A944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F5557-03FA-4F18-9E26-A5E6D8F11920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7E5D-83F4-45D5-B5CD-774CC0E60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84E4-F640-4455-88C4-F99083FBFB89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8FC97-1285-407B-9FEF-4AB6793A3C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C7D4F-47D0-445E-A715-4455895D24F3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9DF3A-42E6-4024-B2F8-490A05B53D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C6782-FA70-4245-B29D-E87499907CF6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55B1B-0E03-4AAC-BF4E-1271F2EAB4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0D23-B72C-4F3F-B97B-7D7F11E7114D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1E442-6136-4957-A676-AF49FEB992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86EB2-EF30-4D6F-A1F0-4BCED6695E71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1EE25-988C-4ECB-8C25-F4799B432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15D7E-A3E8-4BED-A6BF-6802C6395F99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877BE-5AF2-4894-A906-61BD8C1311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14F7E-5663-427B-9710-A89C162E532F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3A40D-C16F-44A4-AE35-66C95EEAC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C3D6F-5966-4B03-8480-68025C6ED8F1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85CF9-4451-4FF9-977C-9C2DE363C4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586C0-B46C-47C6-8B93-498F137047D3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113CC-16D1-454B-9DA1-D6A08FB717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9D5B67-C84F-4244-96CE-0CC2A6586BE8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89B888-A5F9-40BC-8282-07DF832BEC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28201;&#24230;&#35745;12.sw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28082;&#20307;&#30340;&#28909;&#32960;&#20919;&#32553;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35835;&#28201;&#24230;.swf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20307;&#28201;&#35745;&#30340;&#20351;&#29992;.sw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4.1</a:t>
            </a:r>
            <a:r>
              <a:rPr lang="zh-CN" altLang="en-US" smtClean="0"/>
              <a:t>从全球变暖谈起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aabb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1042988" y="333375"/>
            <a:ext cx="458787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Calibri" pitchFamily="34" charset="0"/>
              </a:rPr>
              <a:t>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aabb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0800000" flipV="1">
            <a:off x="0" y="6237288"/>
            <a:ext cx="827088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042988" y="333375"/>
            <a:ext cx="458787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Calibri" pitchFamily="34" charset="0"/>
              </a:rPr>
              <a:t>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aabb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214313" y="285750"/>
            <a:ext cx="857250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Calibri" pitchFamily="34" charset="0"/>
              </a:rPr>
              <a:t>体温计和一般温度计的不同点</a:t>
            </a:r>
            <a:endParaRPr lang="en-US" altLang="zh-CN" sz="2800" b="1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latin typeface="Calibri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0063" y="1571625"/>
          <a:ext cx="8072437" cy="4232275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2690831"/>
                <a:gridCol w="2789576"/>
                <a:gridCol w="2592087"/>
              </a:tblGrid>
              <a:tr h="4286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体温计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一般温度计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544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构造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玻璃泡上方有缩口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玻璃泡上方没有有缩口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544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量程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35℃—42℃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-20℃—110℃</a:t>
                      </a:r>
                      <a:endParaRPr lang="zh-CN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5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分度值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0.1℃</a:t>
                      </a:r>
                      <a:endParaRPr lang="zh-CN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 smtClean="0">
                          <a:solidFill>
                            <a:schemeClr val="tx1"/>
                          </a:solidFill>
                        </a:rPr>
                        <a:t>1℃</a:t>
                      </a:r>
                      <a:endParaRPr lang="zh-CN" altLang="en-US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71544"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使用方法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、使用前，需将水银柱甩回玻璃泡。</a:t>
                      </a:r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、可以离开人体而读数。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、使用前，不需将水银柱甩回玻璃泡。</a:t>
                      </a:r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、不可以离开人体而读数。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8610600" cy="919162"/>
          </a:xfrm>
        </p:spPr>
        <p:txBody>
          <a:bodyPr/>
          <a:lstStyle/>
          <a:p>
            <a:r>
              <a:rPr lang="en-US" altLang="zh-CN" sz="3800" smtClean="0">
                <a:solidFill>
                  <a:srgbClr val="002060"/>
                </a:solidFill>
              </a:rPr>
              <a:t>1</a:t>
            </a:r>
            <a:r>
              <a:rPr lang="zh-CN" altLang="en-US" sz="3800" smtClean="0">
                <a:solidFill>
                  <a:srgbClr val="002060"/>
                </a:solidFill>
              </a:rPr>
              <a:t>、液体温度计</a:t>
            </a:r>
            <a:endParaRPr lang="zh-TW" sz="3800" smtClean="0">
              <a:solidFill>
                <a:srgbClr val="002060"/>
              </a:solidFill>
            </a:endParaRP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5857875" y="1357313"/>
            <a:ext cx="18573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kumimoji="1" lang="zh-CN" altLang="en-US" sz="2400">
                <a:solidFill>
                  <a:srgbClr val="002060"/>
                </a:solidFill>
                <a:latin typeface="Calibri" pitchFamily="34" charset="0"/>
              </a:rPr>
              <a:t>水银温度计</a:t>
            </a:r>
            <a:endParaRPr kumimoji="1" lang="zh-TW" sz="2400">
              <a:solidFill>
                <a:srgbClr val="002060"/>
              </a:solidFill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928688" y="2286000"/>
            <a:ext cx="36433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marL="284163" indent="-284163"/>
            <a:r>
              <a:rPr lang="zh-CN" altLang="en-US" sz="2400">
                <a:latin typeface="Calibri" pitchFamily="34" charset="0"/>
              </a:rPr>
              <a:t>酒精的冰点</a:t>
            </a:r>
            <a:r>
              <a:rPr lang="en-US" altLang="zh-TW" sz="2400">
                <a:latin typeface="Calibri" pitchFamily="34" charset="0"/>
                <a:ea typeface="新細明體" pitchFamily="18" charset="-120"/>
              </a:rPr>
              <a:t>T &gt;</a:t>
            </a:r>
            <a:r>
              <a:rPr lang="en-US" altLang="zh-TW" sz="2400">
                <a:solidFill>
                  <a:schemeClr val="accent2"/>
                </a:solidFill>
                <a:latin typeface="Calibri" pitchFamily="34" charset="0"/>
                <a:ea typeface="新細明體" pitchFamily="18" charset="-120"/>
              </a:rPr>
              <a:t> </a:t>
            </a:r>
            <a:r>
              <a:rPr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</a:rPr>
              <a:t>–115 </a:t>
            </a:r>
            <a:r>
              <a:rPr lang="en-US" altLang="zh-TW" sz="2400">
                <a:solidFill>
                  <a:schemeClr val="accent2"/>
                </a:solidFill>
                <a:latin typeface="Calibri" pitchFamily="34" charset="0"/>
                <a:ea typeface="新細明體" pitchFamily="18" charset="-120"/>
                <a:cs typeface="Tahoma" pitchFamily="34" charset="0"/>
              </a:rPr>
              <a:t>°</a:t>
            </a:r>
            <a:r>
              <a:rPr lang="en-US" altLang="zh-TW" sz="2400">
                <a:solidFill>
                  <a:schemeClr val="accent2"/>
                </a:solidFill>
                <a:latin typeface="Calibri" pitchFamily="34" charset="0"/>
                <a:ea typeface="新細明體" pitchFamily="18" charset="-120"/>
              </a:rPr>
              <a:t>C</a:t>
            </a:r>
            <a:r>
              <a:rPr lang="zh-TW" altLang="en-US" sz="2400">
                <a:latin typeface="Calibri" pitchFamily="34" charset="0"/>
                <a:ea typeface="新細明體" pitchFamily="18" charset="-120"/>
              </a:rPr>
              <a:t> 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4572000" y="2357438"/>
            <a:ext cx="32575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marL="284163" indent="-284163"/>
            <a:r>
              <a:rPr lang="zh-CN" altLang="en-US" sz="2400">
                <a:latin typeface="Calibri" pitchFamily="34" charset="0"/>
              </a:rPr>
              <a:t>水银的沸点</a:t>
            </a:r>
            <a:r>
              <a:rPr lang="en-US" altLang="zh-TW" sz="2400">
                <a:latin typeface="Calibri" pitchFamily="34" charset="0"/>
                <a:ea typeface="新細明體" pitchFamily="18" charset="-120"/>
              </a:rPr>
              <a:t>T &lt; </a:t>
            </a:r>
            <a:r>
              <a:rPr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</a:rPr>
              <a:t>357</a:t>
            </a:r>
            <a:r>
              <a:rPr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Arial" charset="0"/>
              </a:rPr>
              <a:t> </a:t>
            </a:r>
            <a:r>
              <a:rPr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ahoma" pitchFamily="34" charset="0"/>
              </a:rPr>
              <a:t>°</a:t>
            </a:r>
            <a:r>
              <a:rPr lang="en-US" altLang="zh-TW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Arial" charset="0"/>
              </a:rPr>
              <a:t>C</a:t>
            </a:r>
            <a:r>
              <a:rPr lang="zh-TW" altLang="en-US">
                <a:solidFill>
                  <a:srgbClr val="FF0000"/>
                </a:solidFill>
                <a:latin typeface="Calibri" pitchFamily="34" charset="0"/>
                <a:ea typeface="新細明體" pitchFamily="18" charset="-120"/>
              </a:rPr>
              <a:t> </a:t>
            </a:r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714375" y="3214688"/>
            <a:ext cx="37465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84163" indent="-284163">
              <a:buClr>
                <a:schemeClr val="tx1"/>
              </a:buClr>
              <a:buFontTx/>
              <a:buChar char="•"/>
            </a:pPr>
            <a:r>
              <a:rPr lang="zh-CN" altLang="en-US" sz="2400">
                <a:latin typeface="Calibri" pitchFamily="34" charset="0"/>
              </a:rPr>
              <a:t>反应较快</a:t>
            </a:r>
            <a:endParaRPr lang="zh-TW" altLang="zh-TW" sz="2400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51564" name="Text Box 12"/>
          <p:cNvSpPr txBox="1">
            <a:spLocks noChangeArrowheads="1"/>
          </p:cNvSpPr>
          <p:nvPr/>
        </p:nvSpPr>
        <p:spPr bwMode="auto">
          <a:xfrm>
            <a:off x="4572000" y="3143250"/>
            <a:ext cx="37465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84163" indent="-284163">
              <a:buClr>
                <a:schemeClr val="tx1"/>
              </a:buClr>
              <a:buFontTx/>
              <a:buChar char="•"/>
            </a:pPr>
            <a:r>
              <a:rPr lang="zh-CN" altLang="en-US" sz="2400">
                <a:latin typeface="Calibri" pitchFamily="34" charset="0"/>
              </a:rPr>
              <a:t>反应较慢</a:t>
            </a:r>
            <a:endParaRPr lang="zh-TW" altLang="en-US" sz="2400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1143000" y="3965575"/>
            <a:ext cx="15716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84163" indent="-284163">
              <a:buClr>
                <a:schemeClr val="tx1"/>
              </a:buClr>
            </a:pPr>
            <a:r>
              <a:rPr lang="zh-CN" altLang="en-US" sz="2400">
                <a:latin typeface="Calibri" pitchFamily="34" charset="0"/>
              </a:rPr>
              <a:t>无毒的</a:t>
            </a:r>
            <a:endParaRPr lang="zh-TW" altLang="en-US" sz="2400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51566" name="Text Box 14"/>
          <p:cNvSpPr txBox="1">
            <a:spLocks noChangeArrowheads="1"/>
          </p:cNvSpPr>
          <p:nvPr/>
        </p:nvSpPr>
        <p:spPr bwMode="auto">
          <a:xfrm>
            <a:off x="4857750" y="3929063"/>
            <a:ext cx="15716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84163" indent="-284163">
              <a:buClr>
                <a:schemeClr val="tx1"/>
              </a:buClr>
            </a:pPr>
            <a:r>
              <a:rPr lang="zh-TW" altLang="en-US" sz="2400">
                <a:latin typeface="Calibri" pitchFamily="34" charset="0"/>
                <a:ea typeface="新細明體" pitchFamily="18" charset="-120"/>
              </a:rPr>
              <a:t>有毒的</a:t>
            </a:r>
          </a:p>
        </p:txBody>
      </p:sp>
      <p:pic>
        <p:nvPicPr>
          <p:cNvPr id="27657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" y="571500"/>
            <a:ext cx="244475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688" y="714375"/>
            <a:ext cx="230187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9" name="Text Box 5"/>
          <p:cNvSpPr txBox="1">
            <a:spLocks noChangeArrowheads="1"/>
          </p:cNvSpPr>
          <p:nvPr/>
        </p:nvSpPr>
        <p:spPr bwMode="auto">
          <a:xfrm>
            <a:off x="857250" y="1214438"/>
            <a:ext cx="18573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kumimoji="1" lang="zh-CN" altLang="en-US" sz="2400">
                <a:solidFill>
                  <a:srgbClr val="002060"/>
                </a:solidFill>
                <a:latin typeface="Calibri" pitchFamily="34" charset="0"/>
              </a:rPr>
              <a:t>酒精温度计</a:t>
            </a:r>
            <a:endParaRPr kumimoji="1" lang="zh-TW" sz="2400">
              <a:solidFill>
                <a:srgbClr val="002060"/>
              </a:solidFill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27660" name="TextBox 16"/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四、温度计的分类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 autoUpdateAnimBg="0"/>
      <p:bldP spid="151559" grpId="0" autoUpdateAnimBg="0"/>
      <p:bldP spid="151563" grpId="0" autoUpdateAnimBg="0"/>
      <p:bldP spid="151564" grpId="0" autoUpdateAnimBg="0"/>
      <p:bldP spid="151565" grpId="0" autoUpdateAnimBg="0"/>
      <p:bldP spid="15156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0"/>
            <a:ext cx="842962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571500" y="714375"/>
            <a:ext cx="403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Calibri" pitchFamily="34" charset="0"/>
              </a:rPr>
              <a:t>2</a:t>
            </a:r>
            <a:r>
              <a:rPr lang="zh-CN" altLang="en-US" sz="2400">
                <a:solidFill>
                  <a:srgbClr val="002060"/>
                </a:solidFill>
                <a:latin typeface="Calibri" pitchFamily="34" charset="0"/>
              </a:rPr>
              <a:t>、光侧高温计和电子温度计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温度计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571500"/>
            <a:ext cx="3571875" cy="569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0" y="500063"/>
            <a:ext cx="21859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Calibri" pitchFamily="34" charset="0"/>
              </a:rPr>
              <a:t>3</a:t>
            </a:r>
            <a:r>
              <a:rPr lang="zh-CN" altLang="en-US" sz="2400">
                <a:solidFill>
                  <a:srgbClr val="002060"/>
                </a:solidFill>
                <a:latin typeface="Calibri" pitchFamily="34" charset="0"/>
              </a:rPr>
              <a:t>、电阻温度计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红外体温计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928688"/>
            <a:ext cx="475138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0" y="571500"/>
            <a:ext cx="249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Calibri" pitchFamily="34" charset="0"/>
              </a:rPr>
              <a:t>4</a:t>
            </a:r>
            <a:r>
              <a:rPr lang="zh-CN" altLang="en-US" sz="2400">
                <a:solidFill>
                  <a:srgbClr val="002060"/>
                </a:solidFill>
                <a:latin typeface="Calibri" pitchFamily="34" charset="0"/>
              </a:rPr>
              <a:t>、红外线测温计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ChangeArrowheads="1"/>
          </p:cNvSpPr>
          <p:nvPr/>
        </p:nvSpPr>
        <p:spPr bwMode="auto">
          <a:xfrm>
            <a:off x="0" y="857250"/>
            <a:ext cx="8569325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隶书" pitchFamily="49" charset="-122"/>
                <a:ea typeface="隶书" pitchFamily="49" charset="-122"/>
              </a:rPr>
              <a:t>一、填充题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1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．常用温度计是根据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____________ 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的性质制成的。所用液体可以是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或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。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．实验室常用的是水银温度计，它的下端是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，上面连着一根内径很细的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，当温度稍有变化时，细管内水银面的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就会有变化。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3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．温度计上的字母</a:t>
            </a:r>
            <a:r>
              <a:rPr kumimoji="1" lang="zh-CN" altLang="en-US" sz="2800">
                <a:latin typeface="Times New Roman" pitchFamily="18" charset="0"/>
                <a:ea typeface="隶书" pitchFamily="49" charset="-122"/>
              </a:rPr>
              <a:t>“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℃</a:t>
            </a:r>
            <a:r>
              <a:rPr kumimoji="1" lang="zh-CN" altLang="en-US" sz="2800">
                <a:latin typeface="Times New Roman" pitchFamily="18" charset="0"/>
                <a:ea typeface="隶书" pitchFamily="49" charset="-122"/>
              </a:rPr>
              <a:t>”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表示这个温度计采用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温标，它的低温点是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大气压下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               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的温度定为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摄氏度，高温点是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大气压下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的温度定为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100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摄氏度。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4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．体温计的最小刻度是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______℃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，测量范围从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______℃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到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______℃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。</a:t>
            </a:r>
          </a:p>
          <a:p>
            <a:pPr eaLnBrk="0" hangingPunct="0"/>
            <a:endParaRPr kumimoji="1" lang="en-US" altLang="zh-CN" sz="28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4714875" y="1214438"/>
            <a:ext cx="2447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液体的热胀冷缩</a:t>
            </a: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214813" y="1785938"/>
            <a:ext cx="11525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水银</a:t>
            </a:r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5572125" y="1785938"/>
            <a:ext cx="10795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酒精</a:t>
            </a:r>
          </a:p>
        </p:txBody>
      </p:sp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7286625" y="1714500"/>
            <a:ext cx="7937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煤油</a:t>
            </a:r>
          </a:p>
        </p:txBody>
      </p:sp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500063" y="2571750"/>
            <a:ext cx="11525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玻璃泡</a:t>
            </a:r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5929313" y="2500313"/>
            <a:ext cx="115093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管子</a:t>
            </a:r>
          </a:p>
        </p:txBody>
      </p: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5357813" y="3071813"/>
            <a:ext cx="10810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高度</a:t>
            </a:r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1000125" y="38576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摄氏</a:t>
            </a:r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5143500" y="3857625"/>
            <a:ext cx="7921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50540" name="Text Box 12"/>
          <p:cNvSpPr txBox="1">
            <a:spLocks noChangeArrowheads="1"/>
          </p:cNvSpPr>
          <p:nvPr/>
        </p:nvSpPr>
        <p:spPr bwMode="auto">
          <a:xfrm>
            <a:off x="5429250" y="4214813"/>
            <a:ext cx="79216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150541" name="Text Box 13"/>
          <p:cNvSpPr txBox="1">
            <a:spLocks noChangeArrowheads="1"/>
          </p:cNvSpPr>
          <p:nvPr/>
        </p:nvSpPr>
        <p:spPr bwMode="auto">
          <a:xfrm>
            <a:off x="6858000" y="3857625"/>
            <a:ext cx="2627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 u="sng">
                <a:solidFill>
                  <a:srgbClr val="FF0000"/>
                </a:solidFill>
                <a:latin typeface="Calibri" pitchFamily="34" charset="0"/>
              </a:rPr>
              <a:t>纯净的冰水混和物</a:t>
            </a:r>
          </a:p>
        </p:txBody>
      </p:sp>
      <p:sp>
        <p:nvSpPr>
          <p:cNvPr id="150542" name="Text Box 14"/>
          <p:cNvSpPr txBox="1">
            <a:spLocks noChangeArrowheads="1"/>
          </p:cNvSpPr>
          <p:nvPr/>
        </p:nvSpPr>
        <p:spPr bwMode="auto">
          <a:xfrm>
            <a:off x="7380288" y="4357688"/>
            <a:ext cx="17637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Calibri" pitchFamily="34" charset="0"/>
              </a:rPr>
              <a:t>纯水沸腾时</a:t>
            </a:r>
          </a:p>
        </p:txBody>
      </p:sp>
      <p:sp>
        <p:nvSpPr>
          <p:cNvPr id="150543" name="Text Box 15"/>
          <p:cNvSpPr txBox="1">
            <a:spLocks noChangeArrowheads="1"/>
          </p:cNvSpPr>
          <p:nvPr/>
        </p:nvSpPr>
        <p:spPr bwMode="auto">
          <a:xfrm>
            <a:off x="5143500" y="5143500"/>
            <a:ext cx="7921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Calibri" pitchFamily="34" charset="0"/>
              </a:rPr>
              <a:t>0.1</a:t>
            </a:r>
          </a:p>
        </p:txBody>
      </p:sp>
      <p:sp>
        <p:nvSpPr>
          <p:cNvPr id="150544" name="Text Box 16"/>
          <p:cNvSpPr txBox="1">
            <a:spLocks noChangeArrowheads="1"/>
          </p:cNvSpPr>
          <p:nvPr/>
        </p:nvSpPr>
        <p:spPr bwMode="auto">
          <a:xfrm>
            <a:off x="1071563" y="5572125"/>
            <a:ext cx="8636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35</a:t>
            </a:r>
          </a:p>
        </p:txBody>
      </p:sp>
      <p:sp>
        <p:nvSpPr>
          <p:cNvPr id="150545" name="Text Box 17"/>
          <p:cNvSpPr txBox="1">
            <a:spLocks noChangeArrowheads="1"/>
          </p:cNvSpPr>
          <p:nvPr/>
        </p:nvSpPr>
        <p:spPr bwMode="auto">
          <a:xfrm>
            <a:off x="2857500" y="5572125"/>
            <a:ext cx="9366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42</a:t>
            </a:r>
          </a:p>
        </p:txBody>
      </p:sp>
      <p:sp>
        <p:nvSpPr>
          <p:cNvPr id="31761" name="TextBox 17"/>
          <p:cNvSpPr txBox="1">
            <a:spLocks noChangeArrowheads="1"/>
          </p:cNvSpPr>
          <p:nvPr/>
        </p:nvSpPr>
        <p:spPr bwMode="auto">
          <a:xfrm>
            <a:off x="0" y="357188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作业布置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0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0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0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0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0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0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0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0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0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0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0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0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0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0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0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0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0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0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0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0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142875" y="357188"/>
            <a:ext cx="8893175" cy="669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隶书" pitchFamily="49" charset="-122"/>
                <a:ea typeface="隶书" pitchFamily="49" charset="-122"/>
              </a:rPr>
              <a:t>二、选择题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1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．下面关于常用温度计的使用中，错误的是　　　　　　　　　　 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[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]</a:t>
            </a:r>
            <a:br>
              <a:rPr kumimoji="1" lang="en-US" altLang="zh-CN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A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．温度计不能用来测量超过它的最高刻度的温度；</a:t>
            </a:r>
            <a:br>
              <a:rPr kumimoji="1" lang="zh-CN" altLang="en-US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B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．温度计的玻璃泡要跟被测物体充分接触；</a:t>
            </a:r>
            <a:br>
              <a:rPr kumimoji="1" lang="zh-CN" altLang="en-US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C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．测量液体温度时，温度计玻璃泡要完全浸没在液体中；</a:t>
            </a:r>
            <a:br>
              <a:rPr kumimoji="1" lang="zh-CN" altLang="en-US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D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．读数时，要把温度计从液体中拿出来再读数。</a:t>
            </a:r>
          </a:p>
          <a:p>
            <a:pPr lvl="1" eaLnBrk="0" hangingPunct="0"/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．－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20℃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的正确读法是　　　　　　　　　　　　　　　　　　　 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[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]</a:t>
            </a:r>
            <a:br>
              <a:rPr kumimoji="1" lang="en-US" altLang="zh-CN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A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．零下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度 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B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．零下摄氏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度</a:t>
            </a:r>
            <a:br>
              <a:rPr kumimoji="1" lang="zh-CN" altLang="en-US" sz="2800">
                <a:latin typeface="隶书" pitchFamily="49" charset="-122"/>
                <a:ea typeface="隶书" pitchFamily="49" charset="-122"/>
              </a:rPr>
            </a:b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　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C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．负摄氏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度 　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D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．零下</a:t>
            </a:r>
            <a:r>
              <a:rPr kumimoji="1" lang="en-US" altLang="zh-CN" sz="2800">
                <a:latin typeface="隶书" pitchFamily="49" charset="-122"/>
                <a:ea typeface="隶书" pitchFamily="49" charset="-122"/>
              </a:rPr>
              <a:t>20</a:t>
            </a:r>
            <a:r>
              <a:rPr kumimoji="1" lang="zh-CN" altLang="en-US" sz="2800">
                <a:latin typeface="隶书" pitchFamily="49" charset="-122"/>
                <a:ea typeface="隶书" pitchFamily="49" charset="-122"/>
              </a:rPr>
              <a:t>摄氏度</a:t>
            </a:r>
          </a:p>
          <a:p>
            <a:pPr eaLnBrk="0" hangingPunct="0"/>
            <a:endParaRPr kumimoji="1" lang="en-US" altLang="zh-CN" sz="28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857250" y="1285875"/>
            <a:ext cx="431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D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857250" y="5143500"/>
            <a:ext cx="4318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  <p:bldP spid="1515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143000"/>
            <a:ext cx="8643938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214313" y="642938"/>
            <a:ext cx="8215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通过观察这三幅图片，你有何感想？你知道它产生的原因吗？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>
            <a:spLocks noChangeArrowheads="1"/>
          </p:cNvSpPr>
          <p:nvPr/>
        </p:nvSpPr>
        <p:spPr bwMode="auto">
          <a:xfrm>
            <a:off x="0" y="500063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一、温度和温度计</a:t>
            </a:r>
          </a:p>
        </p:txBody>
      </p:sp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357188" y="1143000"/>
            <a:ext cx="541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温度</a:t>
            </a:r>
            <a:r>
              <a:rPr lang="zh-CN" altLang="en-US" sz="2400">
                <a:latin typeface="Calibri" pitchFamily="34" charset="0"/>
              </a:rPr>
              <a:t>是表示物体的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冷热程度</a:t>
            </a:r>
            <a:r>
              <a:rPr lang="zh-CN" altLang="en-US" sz="2400">
                <a:latin typeface="Calibri" pitchFamily="34" charset="0"/>
              </a:rPr>
              <a:t>的物理量。</a:t>
            </a:r>
          </a:p>
        </p:txBody>
      </p:sp>
      <p:pic>
        <p:nvPicPr>
          <p:cNvPr id="15363" name="图片 3" descr="u=2542843439,1285287387&amp;fm=0&amp;gp=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286000"/>
            <a:ext cx="5072062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00063" y="1785938"/>
            <a:ext cx="5724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活动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1 </a:t>
            </a:r>
            <a:r>
              <a:rPr lang="zh-CN" altLang="en-US" sz="2400">
                <a:latin typeface="Calibri" pitchFamily="34" charset="0"/>
              </a:rPr>
              <a:t>凭感觉能判断“冷”和“热”吗？</a:t>
            </a:r>
          </a:p>
        </p:txBody>
      </p: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357188" y="5929313"/>
            <a:ext cx="8494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凭感觉判断冷热是不可靠的，应该用温度计来准确测量温度。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ChangeArrowheads="1"/>
          </p:cNvSpPr>
          <p:nvPr/>
        </p:nvSpPr>
        <p:spPr bwMode="auto">
          <a:xfrm>
            <a:off x="357188" y="1071563"/>
            <a:ext cx="8113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77825" indent="-377825"/>
            <a:r>
              <a:rPr lang="zh-CN" altLang="en-US" sz="2400" b="1">
                <a:latin typeface="Calibri" pitchFamily="34" charset="0"/>
              </a:rPr>
              <a:t>取两个定点温度（在一个标准大气压下）</a:t>
            </a:r>
            <a:endParaRPr lang="zh-TW" sz="2400" b="1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6386" name="TextBox 45"/>
          <p:cNvSpPr txBox="1">
            <a:spLocks noChangeArrowheads="1"/>
          </p:cNvSpPr>
          <p:nvPr/>
        </p:nvSpPr>
        <p:spPr bwMode="auto">
          <a:xfrm>
            <a:off x="0" y="500063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、认识摄氏温标</a:t>
            </a:r>
          </a:p>
        </p:txBody>
      </p:sp>
      <p:sp>
        <p:nvSpPr>
          <p:cNvPr id="16387" name="TextBox 48"/>
          <p:cNvSpPr txBox="1">
            <a:spLocks noChangeArrowheads="1"/>
          </p:cNvSpPr>
          <p:nvPr/>
        </p:nvSpPr>
        <p:spPr bwMode="auto">
          <a:xfrm>
            <a:off x="357188" y="1714500"/>
            <a:ext cx="6499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低定点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冰点）</a:t>
            </a:r>
            <a:r>
              <a:rPr lang="zh-CN" altLang="en-US" sz="2400" b="1">
                <a:latin typeface="Calibri" pitchFamily="34" charset="0"/>
              </a:rPr>
              <a:t>：纯净的冰水混合物温度为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</a:rPr>
              <a:t>0 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kumimoji="1" lang="en-US" altLang="zh-TW" sz="2800" b="1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16388" name="TextBox 49"/>
          <p:cNvSpPr txBox="1">
            <a:spLocks noChangeArrowheads="1"/>
          </p:cNvSpPr>
          <p:nvPr/>
        </p:nvSpPr>
        <p:spPr bwMode="auto">
          <a:xfrm>
            <a:off x="357188" y="2214563"/>
            <a:ext cx="63452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高定点（沸点）</a:t>
            </a:r>
            <a:r>
              <a:rPr lang="zh-CN" altLang="en-US" sz="2400" b="1">
                <a:latin typeface="Calibri" pitchFamily="34" charset="0"/>
              </a:rPr>
              <a:t>：纯水沸腾时的温度为</a:t>
            </a:r>
            <a:r>
              <a:rPr lang="en-US" altLang="zh-CN" sz="2400" b="1">
                <a:latin typeface="Calibri" pitchFamily="34" charset="0"/>
              </a:rPr>
              <a:t>10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</a:rPr>
              <a:t>0 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kumimoji="1" lang="en-US" altLang="zh-TW" sz="2800" b="1">
              <a:latin typeface="Calibri" pitchFamily="34" charset="0"/>
              <a:ea typeface="新細明體" pitchFamily="18" charset="-120"/>
            </a:endParaRPr>
          </a:p>
        </p:txBody>
      </p:sp>
      <p:grpSp>
        <p:nvGrpSpPr>
          <p:cNvPr id="16389" name="组合 50"/>
          <p:cNvGrpSpPr>
            <a:grpSpLocks/>
          </p:cNvGrpSpPr>
          <p:nvPr/>
        </p:nvGrpSpPr>
        <p:grpSpPr bwMode="auto">
          <a:xfrm>
            <a:off x="428625" y="4286250"/>
            <a:ext cx="8091488" cy="1843088"/>
            <a:chOff x="614363" y="4095750"/>
            <a:chExt cx="8091487" cy="1843088"/>
          </a:xfrm>
        </p:grpSpPr>
        <p:pic>
          <p:nvPicPr>
            <p:cNvPr id="16391" name="Picture 18" descr="\\Editorial\sci_npaw\Editing\SB (images and text)\SB image\640x480\01\01-1003_mod.jpg"/>
            <p:cNvPicPr>
              <a:picLocks noChangeAspect="1" noChangeArrowheads="1"/>
            </p:cNvPicPr>
            <p:nvPr/>
          </p:nvPicPr>
          <p:blipFill>
            <a:blip r:embed="rId2"/>
            <a:srcRect b="20247"/>
            <a:stretch>
              <a:fillRect/>
            </a:stretch>
          </p:blipFill>
          <p:spPr bwMode="auto">
            <a:xfrm>
              <a:off x="614363" y="4095750"/>
              <a:ext cx="8091487" cy="184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2" name="Group 26"/>
            <p:cNvGrpSpPr>
              <a:grpSpLocks/>
            </p:cNvGrpSpPr>
            <p:nvPr/>
          </p:nvGrpSpPr>
          <p:grpSpPr bwMode="auto">
            <a:xfrm>
              <a:off x="2103438" y="4967295"/>
              <a:ext cx="5610225" cy="558801"/>
              <a:chOff x="1274" y="2515"/>
              <a:chExt cx="3534" cy="352"/>
            </a:xfrm>
          </p:grpSpPr>
          <p:sp>
            <p:nvSpPr>
              <p:cNvPr id="16395" name="Text Box 16"/>
              <p:cNvSpPr txBox="1">
                <a:spLocks noChangeArrowheads="1"/>
              </p:cNvSpPr>
              <p:nvPr/>
            </p:nvSpPr>
            <p:spPr bwMode="auto">
              <a:xfrm>
                <a:off x="2328" y="2515"/>
                <a:ext cx="99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pPr marL="377825" indent="-377825"/>
                <a:r>
                  <a:rPr kumimoji="1" lang="zh-CN" altLang="zh-TW" sz="2800" noProof="1">
                    <a:latin typeface="Calibri" pitchFamily="34" charset="0"/>
                    <a:sym typeface="Symbol" pitchFamily="18" charset="2"/>
                  </a:rPr>
                  <a:t>100 </a:t>
                </a:r>
                <a:r>
                  <a:rPr kumimoji="1" lang="zh-TW" sz="2800">
                    <a:latin typeface="Calibri" pitchFamily="34" charset="0"/>
                    <a:ea typeface="新細明體" pitchFamily="18" charset="-120"/>
                    <a:sym typeface="Symbol" pitchFamily="18" charset="2"/>
                  </a:rPr>
                  <a:t>等分</a:t>
                </a:r>
                <a:endParaRPr kumimoji="1" lang="zh-TW" altLang="zh-TW" sz="2800" noProof="1">
                  <a:latin typeface="Calibri" pitchFamily="34" charset="0"/>
                  <a:ea typeface="新細明體" pitchFamily="18" charset="-120"/>
                  <a:sym typeface="Symbol" pitchFamily="18" charset="2"/>
                </a:endParaRPr>
              </a:p>
            </p:txBody>
          </p:sp>
          <p:sp>
            <p:nvSpPr>
              <p:cNvPr id="16396" name="Line 20"/>
              <p:cNvSpPr>
                <a:spLocks noChangeShapeType="1"/>
              </p:cNvSpPr>
              <p:nvPr/>
            </p:nvSpPr>
            <p:spPr bwMode="auto">
              <a:xfrm>
                <a:off x="1274" y="2867"/>
                <a:ext cx="353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393" name="Text Box 13"/>
            <p:cNvSpPr txBox="1">
              <a:spLocks noChangeArrowheads="1"/>
            </p:cNvSpPr>
            <p:nvPr/>
          </p:nvSpPr>
          <p:spPr bwMode="auto">
            <a:xfrm>
              <a:off x="2381250" y="4192588"/>
              <a:ext cx="10287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 anchor="ctr">
              <a:spAutoFit/>
            </a:bodyPr>
            <a:lstStyle/>
            <a:p>
              <a:r>
                <a:rPr kumimoji="1" lang="zh-CN" altLang="zh-TW" sz="2800" noProof="1">
                  <a:solidFill>
                    <a:srgbClr val="333399"/>
                  </a:solidFill>
                  <a:latin typeface="Calibri" pitchFamily="34" charset="0"/>
                  <a:sym typeface="Symbol" pitchFamily="18" charset="2"/>
                </a:rPr>
                <a:t>0 </a:t>
              </a:r>
              <a:r>
                <a:rPr kumimoji="1" lang="en-US" altLang="zh-TW" sz="2800" noProof="1">
                  <a:solidFill>
                    <a:srgbClr val="333399"/>
                  </a:solidFill>
                  <a:latin typeface="Calibri" pitchFamily="34" charset="0"/>
                  <a:ea typeface="新細明體" pitchFamily="18" charset="-120"/>
                  <a:sym typeface="Symbol" pitchFamily="18" charset="2"/>
                </a:rPr>
                <a:t>C</a:t>
              </a:r>
              <a:endParaRPr kumimoji="1" lang="en-US" altLang="zh-TW" noProof="1">
                <a:solidFill>
                  <a:srgbClr val="333399"/>
                </a:solidFill>
                <a:latin typeface="Calibri" pitchFamily="34" charset="0"/>
                <a:ea typeface="新細明體" pitchFamily="18" charset="-120"/>
              </a:endParaRPr>
            </a:p>
          </p:txBody>
        </p:sp>
        <p:sp>
          <p:nvSpPr>
            <p:cNvPr id="16394" name="Text Box 14"/>
            <p:cNvSpPr txBox="1">
              <a:spLocks noChangeArrowheads="1"/>
            </p:cNvSpPr>
            <p:nvPr/>
          </p:nvSpPr>
          <p:spPr bwMode="auto">
            <a:xfrm>
              <a:off x="5524500" y="4235450"/>
              <a:ext cx="12430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000" tIns="46800" rIns="90000" bIns="46800" anchor="ctr">
              <a:spAutoFit/>
            </a:bodyPr>
            <a:lstStyle/>
            <a:p>
              <a:r>
                <a:rPr kumimoji="1" lang="zh-TW" altLang="zh-TW" sz="2800">
                  <a:solidFill>
                    <a:schemeClr val="accent2"/>
                  </a:solidFill>
                  <a:latin typeface="Calibri" pitchFamily="34" charset="0"/>
                  <a:ea typeface="新細明體" pitchFamily="18" charset="-120"/>
                  <a:sym typeface="Symbol" pitchFamily="18" charset="2"/>
                </a:rPr>
                <a:t>1</a:t>
              </a:r>
              <a:r>
                <a:rPr kumimoji="1" lang="zh-TW" altLang="zh-TW" sz="2800" noProof="1">
                  <a:solidFill>
                    <a:schemeClr val="accent2"/>
                  </a:solidFill>
                  <a:latin typeface="Calibri" pitchFamily="34" charset="0"/>
                  <a:ea typeface="新細明體" pitchFamily="18" charset="-120"/>
                  <a:sym typeface="Symbol" pitchFamily="18" charset="2"/>
                </a:rPr>
                <a:t>00 </a:t>
              </a:r>
              <a:r>
                <a:rPr kumimoji="1" lang="en-US" altLang="zh-TW" sz="2800" noProof="1">
                  <a:solidFill>
                    <a:schemeClr val="accent2"/>
                  </a:solidFill>
                  <a:latin typeface="Calibri" pitchFamily="34" charset="0"/>
                  <a:ea typeface="新細明體" pitchFamily="18" charset="-120"/>
                  <a:sym typeface="Symbol" pitchFamily="18" charset="2"/>
                </a:rPr>
                <a:t>C</a:t>
              </a:r>
              <a:endParaRPr kumimoji="1" lang="en-US" altLang="zh-TW" sz="2800" noProof="1">
                <a:solidFill>
                  <a:schemeClr val="accent2"/>
                </a:solidFill>
                <a:latin typeface="Calibri" pitchFamily="34" charset="0"/>
                <a:ea typeface="新細明體" pitchFamily="18" charset="-120"/>
              </a:endParaRPr>
            </a:p>
          </p:txBody>
        </p:sp>
      </p:grpSp>
      <p:sp>
        <p:nvSpPr>
          <p:cNvPr id="16390" name="TextBox 57"/>
          <p:cNvSpPr txBox="1">
            <a:spLocks noChangeArrowheads="1"/>
          </p:cNvSpPr>
          <p:nvPr/>
        </p:nvSpPr>
        <p:spPr bwMode="auto">
          <a:xfrm>
            <a:off x="357188" y="2786063"/>
            <a:ext cx="9009062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2400" b="1">
                <a:latin typeface="Calibri" pitchFamily="34" charset="0"/>
              </a:rPr>
              <a:t>在</a:t>
            </a:r>
            <a:r>
              <a:rPr kumimoji="1" lang="en-US" altLang="zh-CN" sz="2400" b="1">
                <a:latin typeface="Calibri" pitchFamily="34" charset="0"/>
              </a:rPr>
              <a:t>0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和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100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之间分成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100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等分，每一等分为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1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，读作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1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摄氏度。</a:t>
            </a:r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algn="ctr"/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这种分度方法还可以扩展到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100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800" b="1">
                <a:latin typeface="Calibri" pitchFamily="34" charset="0"/>
                <a:sym typeface="Symbol" pitchFamily="18" charset="2"/>
              </a:rPr>
              <a:t>以上和</a:t>
            </a:r>
            <a:r>
              <a:rPr kumimoji="1" lang="en-US" altLang="zh-CN" sz="2800" b="1">
                <a:latin typeface="Calibri" pitchFamily="34" charset="0"/>
                <a:sym typeface="Symbol" pitchFamily="18" charset="2"/>
              </a:rPr>
              <a:t>0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800" b="1">
                <a:latin typeface="Calibri" pitchFamily="34" charset="0"/>
                <a:sym typeface="Symbol" pitchFamily="18" charset="2"/>
              </a:rPr>
              <a:t>以下。</a:t>
            </a:r>
            <a:r>
              <a:rPr kumimoji="1" lang="en-US" altLang="zh-CN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15</a:t>
            </a:r>
            <a:r>
              <a:rPr kumimoji="1" lang="zh-CN" altLang="en-US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摄氏度</a:t>
            </a:r>
            <a:endParaRPr kumimoji="1" lang="en-US" altLang="zh-CN" sz="2400" b="1">
              <a:solidFill>
                <a:srgbClr val="FF0000"/>
              </a:solidFill>
              <a:latin typeface="Calibri" pitchFamily="34" charset="0"/>
              <a:sym typeface="Symbol" pitchFamily="18" charset="2"/>
            </a:endParaRPr>
          </a:p>
          <a:p>
            <a:pPr algn="ctr"/>
            <a:r>
              <a:rPr kumimoji="1" lang="zh-CN" altLang="en-US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写作</a:t>
            </a:r>
            <a:r>
              <a:rPr kumimoji="1" lang="en-US" altLang="zh-CN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15</a:t>
            </a:r>
            <a:r>
              <a:rPr kumimoji="1" lang="zh-TW" altLang="en-US" sz="2400" b="1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；零下摄氏度写作</a:t>
            </a:r>
            <a:r>
              <a:rPr kumimoji="1" lang="en-US" altLang="zh-CN" sz="2400" b="1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-15</a:t>
            </a:r>
            <a:r>
              <a:rPr kumimoji="1" lang="zh-TW" altLang="en-US" sz="2400" b="1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kumimoji="1" lang="en-US" altLang="zh-TW" sz="2400" b="1">
              <a:solidFill>
                <a:srgbClr val="FF0000"/>
              </a:solidFill>
              <a:latin typeface="Calibri" pitchFamily="34" charset="0"/>
              <a:ea typeface="新細明體" pitchFamily="18" charset="-120"/>
            </a:endParaRPr>
          </a:p>
          <a:p>
            <a:pPr algn="ctr"/>
            <a:endParaRPr kumimoji="1" lang="en-US" altLang="zh-TW" sz="2400" b="1">
              <a:latin typeface="Calibri" pitchFamily="34" charset="0"/>
              <a:ea typeface="新細明體" pitchFamily="18" charset="-120"/>
            </a:endParaRPr>
          </a:p>
          <a:p>
            <a:pPr algn="ctr"/>
            <a:endParaRPr kumimoji="1" lang="en-US" altLang="zh-TW" sz="3200" b="1">
              <a:latin typeface="Calibri" pitchFamily="34" charset="0"/>
              <a:ea typeface="新細明體" pitchFamily="18" charset="-120"/>
            </a:endParaRPr>
          </a:p>
          <a:p>
            <a:pPr algn="ctr"/>
            <a:endParaRPr kumimoji="1" lang="en-US" altLang="zh-TW" sz="2800" b="1">
              <a:latin typeface="Calibri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未标题-1.psd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3"/>
            <a:ext cx="8858250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0" y="500063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、认识温度计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根据液体的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hlinkClick r:id="rId4" action="ppaction://hlinkfile"/>
              </a:rPr>
              <a:t>热胀冷缩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性质制成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625" y="20716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液体泡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35363" y="2071688"/>
            <a:ext cx="1108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毛细管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143750" y="20716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符号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429125"/>
            <a:ext cx="800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液体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25" y="4357688"/>
            <a:ext cx="800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刻度</a:t>
            </a:r>
          </a:p>
        </p:txBody>
      </p:sp>
      <p:cxnSp>
        <p:nvCxnSpPr>
          <p:cNvPr id="11" name="直接连接符 10"/>
          <p:cNvCxnSpPr>
            <a:stCxn id="5" idx="2"/>
          </p:cNvCxnSpPr>
          <p:nvPr/>
        </p:nvCxnSpPr>
        <p:spPr>
          <a:xfrm rot="5400000">
            <a:off x="257969" y="2704306"/>
            <a:ext cx="895350" cy="5540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 flipH="1">
            <a:off x="3491706" y="2848769"/>
            <a:ext cx="1071563" cy="2317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7420769" y="2563019"/>
            <a:ext cx="1000125" cy="73183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642938" y="4000500"/>
            <a:ext cx="1071562" cy="714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9" idx="0"/>
          </p:cNvCxnSpPr>
          <p:nvPr/>
        </p:nvCxnSpPr>
        <p:spPr>
          <a:xfrm rot="16200000" flipH="1">
            <a:off x="4986337" y="3943351"/>
            <a:ext cx="785813" cy="4286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26" idx="0"/>
          </p:cNvCxnSpPr>
          <p:nvPr/>
        </p:nvCxnSpPr>
        <p:spPr>
          <a:xfrm rot="16200000" flipH="1">
            <a:off x="7212012" y="3860801"/>
            <a:ext cx="714375" cy="279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00875" y="4357688"/>
            <a:ext cx="1416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玻璃外壳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未标题-1.psd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25"/>
            <a:ext cx="88582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57188" y="1071563"/>
            <a:ext cx="8113712" cy="384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77825" indent="-377825"/>
            <a:r>
              <a:rPr lang="zh-CN" altLang="en-US" sz="2400" b="1">
                <a:latin typeface="Calibri" pitchFamily="34" charset="0"/>
              </a:rPr>
              <a:t>观察下图的温度计，回答下列问题：</a:t>
            </a:r>
            <a:endParaRPr lang="en-US" altLang="zh-CN" sz="2400" b="1">
              <a:latin typeface="Calibri" pitchFamily="34" charset="0"/>
            </a:endParaRPr>
          </a:p>
          <a:p>
            <a:pPr marL="377825" indent="-377825"/>
            <a:r>
              <a:rPr lang="zh-CN" altLang="en-US" sz="2400" b="1">
                <a:latin typeface="Calibri" pitchFamily="34" charset="0"/>
              </a:rPr>
              <a:t>（</a:t>
            </a:r>
            <a:r>
              <a:rPr lang="en-US" altLang="zh-CN" sz="2400" b="1">
                <a:latin typeface="Calibri" pitchFamily="34" charset="0"/>
              </a:rPr>
              <a:t>1</a:t>
            </a:r>
            <a:r>
              <a:rPr lang="zh-CN" altLang="en-US" sz="2400" b="1">
                <a:latin typeface="Calibri" pitchFamily="34" charset="0"/>
              </a:rPr>
              <a:t>）你知道这支温度计上的符号</a:t>
            </a:r>
            <a:r>
              <a:rPr kumimoji="1" lang="zh-TW" altLang="en-US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 b="1"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是什么意思吗？</a:t>
            </a:r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marL="377825" indent="-377825"/>
            <a:endParaRPr kumimoji="1" lang="en-US" altLang="zh-TW" sz="2400" b="1">
              <a:latin typeface="Calibri" pitchFamily="34" charset="0"/>
              <a:ea typeface="新細明體" pitchFamily="18" charset="-120"/>
              <a:sym typeface="Symbol" pitchFamily="18" charset="2"/>
            </a:endParaRPr>
          </a:p>
          <a:p>
            <a:pPr marL="377825" indent="-377825"/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（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2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）它是怎样分度的？</a:t>
            </a:r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marL="377825" indent="-377825"/>
            <a:endParaRPr kumimoji="1" lang="en-US" altLang="zh-TW" sz="2400" b="1">
              <a:latin typeface="Calibri" pitchFamily="34" charset="0"/>
              <a:ea typeface="新細明體" pitchFamily="18" charset="-120"/>
              <a:sym typeface="Symbol" pitchFamily="18" charset="2"/>
            </a:endParaRPr>
          </a:p>
          <a:p>
            <a:pPr marL="377825" indent="-377825"/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（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3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）这支温度计可测的最高温度和最低温度是多少？</a:t>
            </a:r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marL="377825" indent="-377825"/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marL="377825" indent="-377825"/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（</a:t>
            </a:r>
            <a:r>
              <a:rPr kumimoji="1" lang="en-US" altLang="zh-CN" sz="2400" b="1">
                <a:latin typeface="Calibri" pitchFamily="34" charset="0"/>
                <a:sym typeface="Symbol" pitchFamily="18" charset="2"/>
              </a:rPr>
              <a:t>4</a:t>
            </a:r>
            <a:r>
              <a:rPr kumimoji="1" lang="zh-CN" altLang="en-US" sz="2400" b="1">
                <a:latin typeface="Calibri" pitchFamily="34" charset="0"/>
                <a:sym typeface="Symbol" pitchFamily="18" charset="2"/>
              </a:rPr>
              <a:t>）它的分度值是多少？</a:t>
            </a:r>
            <a:endParaRPr kumimoji="1" lang="en-US" altLang="zh-CN" sz="2400" b="1">
              <a:latin typeface="Calibri" pitchFamily="34" charset="0"/>
              <a:sym typeface="Symbol" pitchFamily="18" charset="2"/>
            </a:endParaRPr>
          </a:p>
          <a:p>
            <a:pPr marL="377825" indent="-377825"/>
            <a:endParaRPr kumimoji="1" lang="en-US" altLang="zh-TW" sz="2800" b="1">
              <a:latin typeface="Calibri" pitchFamily="34" charset="0"/>
              <a:ea typeface="新細明體" pitchFamily="18" charset="-120"/>
            </a:endParaRPr>
          </a:p>
          <a:p>
            <a:pPr marL="377825" indent="-377825"/>
            <a:endParaRPr lang="zh-TW" sz="2400" b="1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4438" y="1785938"/>
            <a:ext cx="326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表示摄氏温标的摄氏度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14438" y="2571750"/>
            <a:ext cx="6596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Calibri" pitchFamily="34" charset="0"/>
              </a:rPr>
              <a:t>在</a:t>
            </a:r>
            <a:r>
              <a:rPr kumimoji="1" lang="en-US" altLang="zh-CN" sz="2400">
                <a:solidFill>
                  <a:srgbClr val="FF0000"/>
                </a:solidFill>
                <a:latin typeface="Calibri" pitchFamily="34" charset="0"/>
              </a:rPr>
              <a:t>0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和</a:t>
            </a:r>
            <a:r>
              <a:rPr kumimoji="1" lang="en-US" altLang="zh-CN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100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r>
              <a:rPr kumimoji="1" lang="zh-CN" altLang="en-US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之间分成</a:t>
            </a:r>
            <a:r>
              <a:rPr kumimoji="1" lang="en-US" altLang="zh-CN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100</a:t>
            </a:r>
            <a:r>
              <a:rPr kumimoji="1" lang="zh-CN" altLang="en-US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等分，每一等分为</a:t>
            </a:r>
            <a:r>
              <a:rPr kumimoji="1" lang="en-US" altLang="zh-CN" sz="2400">
                <a:solidFill>
                  <a:srgbClr val="FF0000"/>
                </a:solidFill>
                <a:latin typeface="Calibri" pitchFamily="34" charset="0"/>
                <a:sym typeface="Symbol" pitchFamily="18" charset="2"/>
              </a:rPr>
              <a:t>1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38" y="3252788"/>
            <a:ext cx="5510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最高温度是</a:t>
            </a:r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102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 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 </a:t>
            </a:r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，最低温度是</a:t>
            </a:r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-20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 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14438" y="4071938"/>
            <a:ext cx="2000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Calibri" pitchFamily="34" charset="0"/>
              </a:rPr>
              <a:t>分度值是</a:t>
            </a:r>
            <a:r>
              <a:rPr lang="en-US" altLang="zh-CN" sz="2400">
                <a:solidFill>
                  <a:srgbClr val="FF0000"/>
                </a:solidFill>
                <a:latin typeface="Calibri" pitchFamily="34" charset="0"/>
              </a:rPr>
              <a:t>1</a:t>
            </a:r>
            <a:r>
              <a:rPr kumimoji="1" lang="zh-TW" altLang="en-US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 </a:t>
            </a:r>
            <a:r>
              <a:rPr kumimoji="1" lang="en-US" altLang="zh-TW" sz="240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sym typeface="Symbol" pitchFamily="18" charset="2"/>
              </a:rPr>
              <a:t>C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285750"/>
            <a:ext cx="85725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Calibri" pitchFamily="34" charset="0"/>
              </a:rPr>
              <a:t>正确使用温度计要做到“五会”：</a:t>
            </a:r>
            <a:endParaRPr lang="en-US" altLang="zh-CN" sz="2800" b="1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</a:rPr>
              <a:t>（</a:t>
            </a:r>
            <a:r>
              <a:rPr lang="en-US" altLang="zh-CN" sz="2400">
                <a:latin typeface="Calibri" pitchFamily="34" charset="0"/>
              </a:rPr>
              <a:t>1</a:t>
            </a:r>
            <a:r>
              <a:rPr lang="zh-CN" altLang="en-US" sz="2400">
                <a:latin typeface="Calibri" pitchFamily="34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会认</a:t>
            </a:r>
            <a:r>
              <a:rPr lang="zh-CN" altLang="en-US" sz="2400">
                <a:latin typeface="Calibri" pitchFamily="34" charset="0"/>
              </a:rPr>
              <a:t>：使用温度计前，要注意观察温度计的零刻度、量程、分度值。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</a:rPr>
              <a:t>（</a:t>
            </a:r>
            <a:r>
              <a:rPr lang="en-US" altLang="zh-CN" sz="2400">
                <a:latin typeface="Calibri" pitchFamily="34" charset="0"/>
              </a:rPr>
              <a:t>2</a:t>
            </a:r>
            <a:r>
              <a:rPr lang="zh-CN" altLang="en-US" sz="2400">
                <a:latin typeface="Calibri" pitchFamily="34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会选</a:t>
            </a:r>
            <a:r>
              <a:rPr lang="zh-CN" altLang="en-US" sz="2400">
                <a:latin typeface="Calibri" pitchFamily="34" charset="0"/>
              </a:rPr>
              <a:t>：选择恰当量程的温度计，如果被测物体的温度超出了它的量程，不但测不出温度值，而且还可能损坏温度计。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</a:rPr>
              <a:t>（</a:t>
            </a:r>
            <a:r>
              <a:rPr lang="en-US" altLang="zh-CN" sz="2400">
                <a:latin typeface="Calibri" pitchFamily="34" charset="0"/>
              </a:rPr>
              <a:t>3</a:t>
            </a:r>
            <a:r>
              <a:rPr lang="zh-CN" altLang="en-US" sz="2400">
                <a:latin typeface="Calibri" pitchFamily="34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会放</a:t>
            </a:r>
            <a:r>
              <a:rPr lang="zh-CN" altLang="en-US" sz="2400">
                <a:latin typeface="Calibri" pitchFamily="34" charset="0"/>
              </a:rPr>
              <a:t>：温度计的玻璃泡要与被测物体充分接触，不能与杯底杯壁接触。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</a:rPr>
              <a:t>（</a:t>
            </a:r>
            <a:r>
              <a:rPr lang="en-US" altLang="zh-CN" sz="2400">
                <a:latin typeface="Calibri" pitchFamily="34" charset="0"/>
              </a:rPr>
              <a:t>4</a:t>
            </a:r>
            <a:r>
              <a:rPr lang="zh-CN" altLang="en-US" sz="2400">
                <a:latin typeface="Calibri" pitchFamily="34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会读</a:t>
            </a:r>
            <a:r>
              <a:rPr lang="zh-CN" altLang="en-US" sz="2400">
                <a:latin typeface="Calibri" pitchFamily="34" charset="0"/>
              </a:rPr>
              <a:t>：温度计的玻璃泡要与被测物体充分接触一段时间，等待温度计的液面稳定后再读数，读数时视线要与温度计的液面相平，且温度计的玻璃泡不能离开被测物体而读数。</a:t>
            </a:r>
            <a:endParaRPr lang="en-US" altLang="zh-CN" sz="24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Calibri" pitchFamily="34" charset="0"/>
              </a:rPr>
              <a:t>（</a:t>
            </a:r>
            <a:r>
              <a:rPr lang="en-US" altLang="zh-CN" sz="2400">
                <a:latin typeface="Calibri" pitchFamily="34" charset="0"/>
              </a:rPr>
              <a:t>5</a:t>
            </a:r>
            <a:r>
              <a:rPr lang="zh-CN" altLang="en-US" sz="2400">
                <a:latin typeface="Calibri" pitchFamily="34" charset="0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会记</a:t>
            </a:r>
            <a:r>
              <a:rPr lang="en-US" altLang="zh-CN" sz="2400">
                <a:latin typeface="Calibri" pitchFamily="34" charset="0"/>
              </a:rPr>
              <a:t>:</a:t>
            </a:r>
            <a:r>
              <a:rPr lang="zh-CN" altLang="en-US" sz="2400">
                <a:latin typeface="Calibri" pitchFamily="34" charset="0"/>
              </a:rPr>
              <a:t>做好读数的记录，记录时要写上单位。</a:t>
            </a:r>
          </a:p>
        </p:txBody>
      </p:sp>
      <p:pic>
        <p:nvPicPr>
          <p:cNvPr id="3" name="图片 2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786188"/>
            <a:ext cx="27527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3786188"/>
            <a:ext cx="300037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未命名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1428750"/>
            <a:ext cx="80391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0" y="500063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二、用温度计测量温度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642938" y="5429250"/>
            <a:ext cx="1682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缩口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0" y="3500438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（</a:t>
            </a:r>
            <a:r>
              <a:rPr kumimoji="1" lang="en-US" altLang="zh-CN" sz="2400" b="1">
                <a:latin typeface="Times New Roman" pitchFamily="18" charset="0"/>
              </a:rPr>
              <a:t>1</a:t>
            </a:r>
            <a:r>
              <a:rPr kumimoji="1" lang="zh-CN" altLang="en-US" sz="2400" b="1">
                <a:latin typeface="Times New Roman" pitchFamily="18" charset="0"/>
              </a:rPr>
              <a:t>）</a:t>
            </a:r>
          </a:p>
        </p:txBody>
      </p:sp>
      <p:sp>
        <p:nvSpPr>
          <p:cNvPr id="114695" name="Text Box 7"/>
          <p:cNvSpPr txBox="1">
            <a:spLocks noChangeArrowheads="1"/>
          </p:cNvSpPr>
          <p:nvPr/>
        </p:nvSpPr>
        <p:spPr bwMode="auto">
          <a:xfrm>
            <a:off x="3429000" y="3500438"/>
            <a:ext cx="297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（</a:t>
            </a:r>
            <a:r>
              <a:rPr kumimoji="1" lang="en-US" altLang="zh-CN" sz="2800" b="1">
                <a:latin typeface="Times New Roman" pitchFamily="18" charset="0"/>
              </a:rPr>
              <a:t>2</a:t>
            </a:r>
            <a:r>
              <a:rPr kumimoji="1" lang="zh-CN" altLang="en-US" sz="2800" b="1">
                <a:latin typeface="Times New Roman" pitchFamily="18" charset="0"/>
              </a:rPr>
              <a:t>）用前要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</a:rPr>
              <a:t>甩</a:t>
            </a:r>
            <a:r>
              <a:rPr kumimoji="1" lang="zh-CN" altLang="en-US" sz="2800" b="1">
                <a:latin typeface="Times New Roman" pitchFamily="18" charset="0"/>
              </a:rPr>
              <a:t>！</a:t>
            </a:r>
          </a:p>
        </p:txBody>
      </p:sp>
      <p:sp>
        <p:nvSpPr>
          <p:cNvPr id="114980" name="Text Box 292"/>
          <p:cNvSpPr txBox="1">
            <a:spLocks noChangeArrowheads="1"/>
          </p:cNvSpPr>
          <p:nvPr/>
        </p:nvSpPr>
        <p:spPr bwMode="auto">
          <a:xfrm>
            <a:off x="3500438" y="4071938"/>
            <a:ext cx="42529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itchFamily="18" charset="0"/>
              </a:rPr>
              <a:t>（</a:t>
            </a:r>
            <a:r>
              <a:rPr kumimoji="1" lang="en-US" altLang="zh-CN" sz="2800" b="1">
                <a:latin typeface="Times New Roman" pitchFamily="18" charset="0"/>
              </a:rPr>
              <a:t>3</a:t>
            </a:r>
            <a:r>
              <a:rPr kumimoji="1" lang="zh-CN" altLang="en-US" sz="2800" b="1">
                <a:latin typeface="Times New Roman" pitchFamily="18" charset="0"/>
              </a:rPr>
              <a:t>）可以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离开</a:t>
            </a:r>
            <a:r>
              <a:rPr kumimoji="1" lang="zh-CN" altLang="en-US" sz="2800" b="1">
                <a:latin typeface="Times New Roman" pitchFamily="18" charset="0"/>
              </a:rPr>
              <a:t>身体读数！</a:t>
            </a:r>
          </a:p>
        </p:txBody>
      </p:sp>
      <p:sp>
        <p:nvSpPr>
          <p:cNvPr id="114981" name="Text Box 293"/>
          <p:cNvSpPr txBox="1">
            <a:spLocks noChangeArrowheads="1"/>
          </p:cNvSpPr>
          <p:nvPr/>
        </p:nvSpPr>
        <p:spPr bwMode="auto">
          <a:xfrm>
            <a:off x="3500438" y="4643438"/>
            <a:ext cx="4438650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4</a:t>
            </a:r>
            <a:r>
              <a:rPr lang="zh-CN" altLang="en-US" sz="2800" b="1">
                <a:latin typeface="Calibri" pitchFamily="34" charset="0"/>
              </a:rPr>
              <a:t>）量程：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35℃—42℃</a:t>
            </a:r>
          </a:p>
        </p:txBody>
      </p:sp>
      <p:sp>
        <p:nvSpPr>
          <p:cNvPr id="114982" name="Text Box 294"/>
          <p:cNvSpPr txBox="1">
            <a:spLocks noChangeArrowheads="1"/>
          </p:cNvSpPr>
          <p:nvPr/>
        </p:nvSpPr>
        <p:spPr bwMode="auto">
          <a:xfrm>
            <a:off x="3500438" y="5143500"/>
            <a:ext cx="385603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</a:rPr>
              <a:t>（</a:t>
            </a:r>
            <a:r>
              <a:rPr lang="en-US" altLang="zh-CN" sz="2800" b="1">
                <a:latin typeface="Calibri" pitchFamily="34" charset="0"/>
              </a:rPr>
              <a:t>5</a:t>
            </a:r>
            <a:r>
              <a:rPr lang="zh-CN" altLang="en-US" sz="2800" b="1">
                <a:latin typeface="Calibri" pitchFamily="34" charset="0"/>
              </a:rPr>
              <a:t>）分度值：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0.1℃</a:t>
            </a:r>
          </a:p>
        </p:txBody>
      </p:sp>
      <p:grpSp>
        <p:nvGrpSpPr>
          <p:cNvPr id="4" name="Group 288"/>
          <p:cNvGrpSpPr>
            <a:grpSpLocks/>
          </p:cNvGrpSpPr>
          <p:nvPr/>
        </p:nvGrpSpPr>
        <p:grpSpPr bwMode="auto">
          <a:xfrm>
            <a:off x="785813" y="4286250"/>
            <a:ext cx="1708150" cy="1092200"/>
            <a:chOff x="960" y="2016"/>
            <a:chExt cx="1076" cy="688"/>
          </a:xfrm>
        </p:grpSpPr>
        <p:sp>
          <p:nvSpPr>
            <p:cNvPr id="22538" name="Line 282"/>
            <p:cNvSpPr>
              <a:spLocks noChangeShapeType="1"/>
            </p:cNvSpPr>
            <p:nvPr/>
          </p:nvSpPr>
          <p:spPr bwMode="auto">
            <a:xfrm>
              <a:off x="960" y="2016"/>
              <a:ext cx="10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39" name="Line 283"/>
            <p:cNvSpPr>
              <a:spLocks noChangeShapeType="1"/>
            </p:cNvSpPr>
            <p:nvPr/>
          </p:nvSpPr>
          <p:spPr bwMode="auto">
            <a:xfrm>
              <a:off x="960" y="2704"/>
              <a:ext cx="10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0" name="Line 284"/>
            <p:cNvSpPr>
              <a:spLocks noChangeShapeType="1"/>
            </p:cNvSpPr>
            <p:nvPr/>
          </p:nvSpPr>
          <p:spPr bwMode="auto">
            <a:xfrm>
              <a:off x="960" y="2304"/>
              <a:ext cx="285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1" name="Line 285"/>
            <p:cNvSpPr>
              <a:spLocks noChangeShapeType="1"/>
            </p:cNvSpPr>
            <p:nvPr/>
          </p:nvSpPr>
          <p:spPr bwMode="auto">
            <a:xfrm>
              <a:off x="1245" y="2304"/>
              <a:ext cx="155" cy="2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2" name="Line 286"/>
            <p:cNvSpPr>
              <a:spLocks noChangeShapeType="1"/>
            </p:cNvSpPr>
            <p:nvPr/>
          </p:nvSpPr>
          <p:spPr bwMode="auto">
            <a:xfrm flipV="1">
              <a:off x="1400" y="2304"/>
              <a:ext cx="170" cy="2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3" name="Line 287"/>
            <p:cNvSpPr>
              <a:spLocks noChangeShapeType="1"/>
            </p:cNvSpPr>
            <p:nvPr/>
          </p:nvSpPr>
          <p:spPr bwMode="auto">
            <a:xfrm>
              <a:off x="1570" y="2304"/>
              <a:ext cx="358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36" name="TextBox 420"/>
          <p:cNvSpPr txBox="1">
            <a:spLocks noChangeArrowheads="1"/>
          </p:cNvSpPr>
          <p:nvPr/>
        </p:nvSpPr>
        <p:spPr bwMode="auto">
          <a:xfrm>
            <a:off x="0" y="500063"/>
            <a:ext cx="9144000" cy="523875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三、认识体温计</a:t>
            </a:r>
          </a:p>
        </p:txBody>
      </p:sp>
      <p:pic>
        <p:nvPicPr>
          <p:cNvPr id="22537" name="图片 291" descr="未命名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928813"/>
            <a:ext cx="78962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4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4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4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4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4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4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4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4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utoUpdateAnimBg="0"/>
      <p:bldP spid="114695" grpId="0" autoUpdateAnimBg="0"/>
      <p:bldP spid="114980" grpId="0" autoUpdateAnimBg="0"/>
      <p:bldP spid="114981" grpId="0"/>
      <p:bldP spid="11498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1139</Words>
  <Application>Microsoft Office PowerPoint</Application>
  <PresentationFormat>全屏显示(4:3)</PresentationFormat>
  <Paragraphs>108</Paragraphs>
  <Slides>19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Calibri</vt:lpstr>
      <vt:lpstr>宋体</vt:lpstr>
      <vt:lpstr>Arial</vt:lpstr>
      <vt:lpstr>新細明體</vt:lpstr>
      <vt:lpstr>Symbol</vt:lpstr>
      <vt:lpstr>Times New Roman</vt:lpstr>
      <vt:lpstr>隶书</vt:lpstr>
      <vt:lpstr>Tahoma</vt:lpstr>
      <vt:lpstr>Office 主题</vt:lpstr>
      <vt:lpstr>4.1从全球变暖谈起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1、液体温度计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4.1从全球变暖谈起</dc:title>
  <dc:creator>雨林木风</dc:creator>
  <cp:lastModifiedBy>微软用户</cp:lastModifiedBy>
  <cp:revision>84</cp:revision>
  <dcterms:created xsi:type="dcterms:W3CDTF">2009-11-18T06:57:06Z</dcterms:created>
  <dcterms:modified xsi:type="dcterms:W3CDTF">2011-05-27T13:38:58Z</dcterms:modified>
</cp:coreProperties>
</file>